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Lst>
  <p:sldIdLst>
    <p:sldId id="256" r:id="rId5"/>
    <p:sldId id="257" r:id="rId6"/>
    <p:sldId id="260" r:id="rId7"/>
    <p:sldId id="258" r:id="rId8"/>
    <p:sldId id="259" r:id="rId9"/>
    <p:sldId id="261" r:id="rId10"/>
    <p:sldId id="262" r:id="rId11"/>
    <p:sldId id="269" r:id="rId12"/>
    <p:sldId id="264" r:id="rId13"/>
    <p:sldId id="265" r:id="rId14"/>
    <p:sldId id="266" r:id="rId15"/>
    <p:sldId id="267" r:id="rId16"/>
    <p:sldId id="268" r:id="rId17"/>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5" autoAdjust="0"/>
    <p:restoredTop sz="94660"/>
  </p:normalViewPr>
  <p:slideViewPr>
    <p:cSldViewPr snapToGrid="0">
      <p:cViewPr varScale="1">
        <p:scale>
          <a:sx n="114" d="100"/>
          <a:sy n="114" d="100"/>
        </p:scale>
        <p:origin x="47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a:t>לחץ כדי לערוך סגנון כותרת של תבנית בסיס</a:t>
            </a:r>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a:t>לחץ כדי לערוך סגנון כותרת משנה של תבנית בסיס</a:t>
            </a:r>
          </a:p>
        </p:txBody>
      </p:sp>
      <p:sp>
        <p:nvSpPr>
          <p:cNvPr id="4" name="מציין מיקום של תאריך 3"/>
          <p:cNvSpPr>
            <a:spLocks noGrp="1"/>
          </p:cNvSpPr>
          <p:nvPr>
            <p:ph type="dt" sz="half" idx="10"/>
          </p:nvPr>
        </p:nvSpPr>
        <p:spPr/>
        <p:txBody>
          <a:bodyPr/>
          <a:lstStyle/>
          <a:p>
            <a:fld id="{E393A122-AEE1-49B5-A525-B2DA50C7B19E}" type="datetimeFigureOut">
              <a:rPr lang="he-IL" smtClean="0"/>
              <a:t>ח'/אדר/תש"פ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C08AFA76-855F-4C6F-B21E-1B239E59455D}" type="slidenum">
              <a:rPr lang="he-IL" smtClean="0"/>
              <a:t>‹#›</a:t>
            </a:fld>
            <a:endParaRPr lang="he-IL"/>
          </a:p>
        </p:txBody>
      </p:sp>
    </p:spTree>
    <p:extLst>
      <p:ext uri="{BB962C8B-B14F-4D97-AF65-F5344CB8AC3E}">
        <p14:creationId xmlns:p14="http://schemas.microsoft.com/office/powerpoint/2010/main" val="4062626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E393A122-AEE1-49B5-A525-B2DA50C7B19E}" type="datetimeFigureOut">
              <a:rPr lang="he-IL" smtClean="0"/>
              <a:t>ח'/אדר/תש"פ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C08AFA76-855F-4C6F-B21E-1B239E59455D}" type="slidenum">
              <a:rPr lang="he-IL" smtClean="0"/>
              <a:t>‹#›</a:t>
            </a:fld>
            <a:endParaRPr lang="he-IL"/>
          </a:p>
        </p:txBody>
      </p:sp>
    </p:spTree>
    <p:extLst>
      <p:ext uri="{BB962C8B-B14F-4D97-AF65-F5344CB8AC3E}">
        <p14:creationId xmlns:p14="http://schemas.microsoft.com/office/powerpoint/2010/main" val="3011380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E393A122-AEE1-49B5-A525-B2DA50C7B19E}" type="datetimeFigureOut">
              <a:rPr lang="he-IL" smtClean="0"/>
              <a:t>ח'/אדר/תש"פ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C08AFA76-855F-4C6F-B21E-1B239E59455D}" type="slidenum">
              <a:rPr lang="he-IL" smtClean="0"/>
              <a:t>‹#›</a:t>
            </a:fld>
            <a:endParaRPr lang="he-IL"/>
          </a:p>
        </p:txBody>
      </p:sp>
    </p:spTree>
    <p:extLst>
      <p:ext uri="{BB962C8B-B14F-4D97-AF65-F5344CB8AC3E}">
        <p14:creationId xmlns:p14="http://schemas.microsoft.com/office/powerpoint/2010/main" val="3185647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idx="1"/>
          </p:nvPr>
        </p:nvSpPr>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E393A122-AEE1-49B5-A525-B2DA50C7B19E}" type="datetimeFigureOut">
              <a:rPr lang="he-IL" smtClean="0"/>
              <a:t>ח'/אדר/תש"פ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C08AFA76-855F-4C6F-B21E-1B239E59455D}" type="slidenum">
              <a:rPr lang="he-IL" smtClean="0"/>
              <a:t>‹#›</a:t>
            </a:fld>
            <a:endParaRPr lang="he-IL"/>
          </a:p>
        </p:txBody>
      </p:sp>
    </p:spTree>
    <p:extLst>
      <p:ext uri="{BB962C8B-B14F-4D97-AF65-F5344CB8AC3E}">
        <p14:creationId xmlns:p14="http://schemas.microsoft.com/office/powerpoint/2010/main" val="2561124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a:t>ערוך סגנונות טקסט של תבנית בסיס</a:t>
            </a:r>
          </a:p>
        </p:txBody>
      </p:sp>
      <p:sp>
        <p:nvSpPr>
          <p:cNvPr id="4" name="מציין מיקום של תאריך 3"/>
          <p:cNvSpPr>
            <a:spLocks noGrp="1"/>
          </p:cNvSpPr>
          <p:nvPr>
            <p:ph type="dt" sz="half" idx="10"/>
          </p:nvPr>
        </p:nvSpPr>
        <p:spPr/>
        <p:txBody>
          <a:bodyPr/>
          <a:lstStyle/>
          <a:p>
            <a:fld id="{E393A122-AEE1-49B5-A525-B2DA50C7B19E}" type="datetimeFigureOut">
              <a:rPr lang="he-IL" smtClean="0"/>
              <a:t>ח'/אדר/תש"פ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C08AFA76-855F-4C6F-B21E-1B239E59455D}" type="slidenum">
              <a:rPr lang="he-IL" smtClean="0"/>
              <a:t>‹#›</a:t>
            </a:fld>
            <a:endParaRPr lang="he-IL"/>
          </a:p>
        </p:txBody>
      </p:sp>
    </p:spTree>
    <p:extLst>
      <p:ext uri="{BB962C8B-B14F-4D97-AF65-F5344CB8AC3E}">
        <p14:creationId xmlns:p14="http://schemas.microsoft.com/office/powerpoint/2010/main" val="119269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sz="half" idx="1"/>
          </p:nvPr>
        </p:nvSpPr>
        <p:spPr>
          <a:xfrm>
            <a:off x="838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half" idx="2"/>
          </p:nvPr>
        </p:nvSpPr>
        <p:spPr>
          <a:xfrm>
            <a:off x="6172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5" name="מציין מיקום של תאריך 4"/>
          <p:cNvSpPr>
            <a:spLocks noGrp="1"/>
          </p:cNvSpPr>
          <p:nvPr>
            <p:ph type="dt" sz="half" idx="10"/>
          </p:nvPr>
        </p:nvSpPr>
        <p:spPr/>
        <p:txBody>
          <a:bodyPr/>
          <a:lstStyle/>
          <a:p>
            <a:fld id="{E393A122-AEE1-49B5-A525-B2DA50C7B19E}" type="datetimeFigureOut">
              <a:rPr lang="he-IL" smtClean="0"/>
              <a:t>ח'/אדר/תש"פ</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C08AFA76-855F-4C6F-B21E-1B239E59455D}" type="slidenum">
              <a:rPr lang="he-IL" smtClean="0"/>
              <a:t>‹#›</a:t>
            </a:fld>
            <a:endParaRPr lang="he-IL"/>
          </a:p>
        </p:txBody>
      </p:sp>
    </p:spTree>
    <p:extLst>
      <p:ext uri="{BB962C8B-B14F-4D97-AF65-F5344CB8AC3E}">
        <p14:creationId xmlns:p14="http://schemas.microsoft.com/office/powerpoint/2010/main" val="3402187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7" name="מציין מיקום של תאריך 6"/>
          <p:cNvSpPr>
            <a:spLocks noGrp="1"/>
          </p:cNvSpPr>
          <p:nvPr>
            <p:ph type="dt" sz="half" idx="10"/>
          </p:nvPr>
        </p:nvSpPr>
        <p:spPr/>
        <p:txBody>
          <a:bodyPr/>
          <a:lstStyle/>
          <a:p>
            <a:fld id="{E393A122-AEE1-49B5-A525-B2DA50C7B19E}" type="datetimeFigureOut">
              <a:rPr lang="he-IL" smtClean="0"/>
              <a:t>ח'/אדר/תש"פ</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C08AFA76-855F-4C6F-B21E-1B239E59455D}" type="slidenum">
              <a:rPr lang="he-IL" smtClean="0"/>
              <a:t>‹#›</a:t>
            </a:fld>
            <a:endParaRPr lang="he-IL"/>
          </a:p>
        </p:txBody>
      </p:sp>
    </p:spTree>
    <p:extLst>
      <p:ext uri="{BB962C8B-B14F-4D97-AF65-F5344CB8AC3E}">
        <p14:creationId xmlns:p14="http://schemas.microsoft.com/office/powerpoint/2010/main" val="2145717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תאריך 2"/>
          <p:cNvSpPr>
            <a:spLocks noGrp="1"/>
          </p:cNvSpPr>
          <p:nvPr>
            <p:ph type="dt" sz="half" idx="10"/>
          </p:nvPr>
        </p:nvSpPr>
        <p:spPr/>
        <p:txBody>
          <a:bodyPr/>
          <a:lstStyle/>
          <a:p>
            <a:fld id="{E393A122-AEE1-49B5-A525-B2DA50C7B19E}" type="datetimeFigureOut">
              <a:rPr lang="he-IL" smtClean="0"/>
              <a:t>ח'/אדר/תש"פ</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C08AFA76-855F-4C6F-B21E-1B239E59455D}" type="slidenum">
              <a:rPr lang="he-IL" smtClean="0"/>
              <a:t>‹#›</a:t>
            </a:fld>
            <a:endParaRPr lang="he-IL"/>
          </a:p>
        </p:txBody>
      </p:sp>
    </p:spTree>
    <p:extLst>
      <p:ext uri="{BB962C8B-B14F-4D97-AF65-F5344CB8AC3E}">
        <p14:creationId xmlns:p14="http://schemas.microsoft.com/office/powerpoint/2010/main" val="1812165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E393A122-AEE1-49B5-A525-B2DA50C7B19E}" type="datetimeFigureOut">
              <a:rPr lang="he-IL" smtClean="0"/>
              <a:t>ח'/אדר/תש"פ</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C08AFA76-855F-4C6F-B21E-1B239E59455D}" type="slidenum">
              <a:rPr lang="he-IL" smtClean="0"/>
              <a:t>‹#›</a:t>
            </a:fld>
            <a:endParaRPr lang="he-IL"/>
          </a:p>
        </p:txBody>
      </p:sp>
    </p:spTree>
    <p:extLst>
      <p:ext uri="{BB962C8B-B14F-4D97-AF65-F5344CB8AC3E}">
        <p14:creationId xmlns:p14="http://schemas.microsoft.com/office/powerpoint/2010/main" val="1714609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מציין מיקום של תאריך 4"/>
          <p:cNvSpPr>
            <a:spLocks noGrp="1"/>
          </p:cNvSpPr>
          <p:nvPr>
            <p:ph type="dt" sz="half" idx="10"/>
          </p:nvPr>
        </p:nvSpPr>
        <p:spPr/>
        <p:txBody>
          <a:bodyPr/>
          <a:lstStyle/>
          <a:p>
            <a:fld id="{E393A122-AEE1-49B5-A525-B2DA50C7B19E}" type="datetimeFigureOut">
              <a:rPr lang="he-IL" smtClean="0"/>
              <a:t>ח'/אדר/תש"פ</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C08AFA76-855F-4C6F-B21E-1B239E59455D}" type="slidenum">
              <a:rPr lang="he-IL" smtClean="0"/>
              <a:t>‹#›</a:t>
            </a:fld>
            <a:endParaRPr lang="he-IL"/>
          </a:p>
        </p:txBody>
      </p:sp>
    </p:spTree>
    <p:extLst>
      <p:ext uri="{BB962C8B-B14F-4D97-AF65-F5344CB8AC3E}">
        <p14:creationId xmlns:p14="http://schemas.microsoft.com/office/powerpoint/2010/main" val="1805610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מציין מיקום של תאריך 4"/>
          <p:cNvSpPr>
            <a:spLocks noGrp="1"/>
          </p:cNvSpPr>
          <p:nvPr>
            <p:ph type="dt" sz="half" idx="10"/>
          </p:nvPr>
        </p:nvSpPr>
        <p:spPr/>
        <p:txBody>
          <a:bodyPr/>
          <a:lstStyle/>
          <a:p>
            <a:fld id="{E393A122-AEE1-49B5-A525-B2DA50C7B19E}" type="datetimeFigureOut">
              <a:rPr lang="he-IL" smtClean="0"/>
              <a:t>ח'/אדר/תש"פ</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C08AFA76-855F-4C6F-B21E-1B239E59455D}" type="slidenum">
              <a:rPr lang="he-IL" smtClean="0"/>
              <a:t>‹#›</a:t>
            </a:fld>
            <a:endParaRPr lang="he-IL"/>
          </a:p>
        </p:txBody>
      </p:sp>
    </p:spTree>
    <p:extLst>
      <p:ext uri="{BB962C8B-B14F-4D97-AF65-F5344CB8AC3E}">
        <p14:creationId xmlns:p14="http://schemas.microsoft.com/office/powerpoint/2010/main" val="1651111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393A122-AEE1-49B5-A525-B2DA50C7B19E}" type="datetimeFigureOut">
              <a:rPr lang="he-IL" smtClean="0"/>
              <a:t>ח'/אדר/תש"פ</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08AFA76-855F-4C6F-B21E-1B239E59455D}" type="slidenum">
              <a:rPr lang="he-IL" smtClean="0"/>
              <a:t>‹#›</a:t>
            </a:fld>
            <a:endParaRPr lang="he-IL"/>
          </a:p>
        </p:txBody>
      </p:sp>
    </p:spTree>
    <p:extLst>
      <p:ext uri="{BB962C8B-B14F-4D97-AF65-F5344CB8AC3E}">
        <p14:creationId xmlns:p14="http://schemas.microsoft.com/office/powerpoint/2010/main" val="27534471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2.jp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TextBox 3"/>
          <p:cNvSpPr txBox="1"/>
          <p:nvPr/>
        </p:nvSpPr>
        <p:spPr>
          <a:xfrm>
            <a:off x="3305909" y="2426676"/>
            <a:ext cx="6596744" cy="2768963"/>
          </a:xfrm>
          <a:prstGeom prst="rect">
            <a:avLst/>
          </a:prstGeom>
          <a:noFill/>
          <a:ln w="76200">
            <a:solidFill>
              <a:schemeClr val="accent1"/>
            </a:solidFill>
          </a:ln>
        </p:spPr>
        <p:txBody>
          <a:bodyPr wrap="square" rtlCol="1">
            <a:spAutoFit/>
          </a:bodyPr>
          <a:lstStyle/>
          <a:p>
            <a:pPr algn="ctr" rtl="0"/>
            <a:r>
              <a:rPr lang="he-IL" sz="2400" dirty="0">
                <a:ln w="0"/>
                <a:solidFill>
                  <a:schemeClr val="accent1"/>
                </a:solidFill>
                <a:effectLst>
                  <a:outerShdw blurRad="38100" dist="25400" dir="5400000" algn="ctr" rotWithShape="0">
                    <a:srgbClr val="6E747A">
                      <a:alpha val="43000"/>
                    </a:srgbClr>
                  </a:outerShdw>
                </a:effectLst>
                <a:latin typeface="Anarchy" panose="00000700000000000000" pitchFamily="2" charset="-79"/>
                <a:cs typeface="Anarchy" panose="00000700000000000000" pitchFamily="2" charset="-79"/>
              </a:rPr>
              <a:t>מכללת גבעת וושינגטון-</a:t>
            </a:r>
          </a:p>
          <a:p>
            <a:pPr algn="ctr" rtl="0"/>
            <a:r>
              <a:rPr lang="he-IL" sz="2400" dirty="0">
                <a:ln w="0"/>
                <a:solidFill>
                  <a:schemeClr val="accent1"/>
                </a:solidFill>
                <a:effectLst>
                  <a:outerShdw blurRad="38100" dist="25400" dir="5400000" algn="ctr" rotWithShape="0">
                    <a:srgbClr val="6E747A">
                      <a:alpha val="43000"/>
                    </a:srgbClr>
                  </a:outerShdw>
                </a:effectLst>
                <a:latin typeface="Anarchy" panose="00000700000000000000" pitchFamily="2" charset="-79"/>
                <a:cs typeface="Anarchy" panose="00000700000000000000" pitchFamily="2" charset="-79"/>
              </a:rPr>
              <a:t>מעורבות חברתית 2018</a:t>
            </a:r>
          </a:p>
          <a:p>
            <a:pPr algn="ctr" rtl="0"/>
            <a:endParaRPr lang="he-IL" sz="2400" dirty="0">
              <a:ln w="0"/>
              <a:solidFill>
                <a:schemeClr val="accent1"/>
              </a:solidFill>
              <a:effectLst>
                <a:outerShdw blurRad="38100" dist="25400" dir="5400000" algn="ctr" rotWithShape="0">
                  <a:srgbClr val="6E747A">
                    <a:alpha val="43000"/>
                  </a:srgbClr>
                </a:outerShdw>
              </a:effectLst>
              <a:latin typeface="Bodoni MT" panose="02070603080606020203" pitchFamily="18" charset="0"/>
            </a:endParaRPr>
          </a:p>
          <a:p>
            <a:pPr algn="ctr" rtl="0"/>
            <a:r>
              <a:rPr lang="en-US" sz="2400" dirty="0" err="1">
                <a:ln w="0"/>
                <a:solidFill>
                  <a:schemeClr val="accent1"/>
                </a:solidFill>
                <a:effectLst>
                  <a:outerShdw blurRad="38100" dist="25400" dir="5400000" algn="ctr" rotWithShape="0">
                    <a:srgbClr val="6E747A">
                      <a:alpha val="43000"/>
                    </a:srgbClr>
                  </a:outerShdw>
                </a:effectLst>
                <a:latin typeface="Bodoni MT" panose="02070603080606020203" pitchFamily="18" charset="0"/>
              </a:rPr>
              <a:t>Givat</a:t>
            </a:r>
            <a:r>
              <a:rPr lang="en-US" sz="2400" dirty="0">
                <a:ln w="0"/>
                <a:solidFill>
                  <a:schemeClr val="accent1"/>
                </a:solidFill>
                <a:effectLst>
                  <a:outerShdw blurRad="38100" dist="25400" dir="5400000" algn="ctr" rotWithShape="0">
                    <a:srgbClr val="6E747A">
                      <a:alpha val="43000"/>
                    </a:srgbClr>
                  </a:outerShdw>
                </a:effectLst>
                <a:latin typeface="Bodoni MT" panose="02070603080606020203" pitchFamily="18" charset="0"/>
              </a:rPr>
              <a:t> Washington </a:t>
            </a:r>
            <a:endParaRPr lang="he-IL" sz="2400" dirty="0">
              <a:ln w="0"/>
              <a:solidFill>
                <a:schemeClr val="accent1"/>
              </a:solidFill>
              <a:effectLst>
                <a:outerShdw blurRad="38100" dist="25400" dir="5400000" algn="ctr" rotWithShape="0">
                  <a:srgbClr val="6E747A">
                    <a:alpha val="43000"/>
                  </a:srgbClr>
                </a:outerShdw>
              </a:effectLst>
              <a:latin typeface="Bodoni MT" panose="02070603080606020203" pitchFamily="18" charset="0"/>
            </a:endParaRPr>
          </a:p>
          <a:p>
            <a:pPr algn="ctr" rtl="0"/>
            <a:r>
              <a:rPr lang="en-US" sz="2400" dirty="0">
                <a:ln w="0"/>
                <a:solidFill>
                  <a:schemeClr val="accent1"/>
                </a:solidFill>
                <a:effectLst>
                  <a:outerShdw blurRad="38100" dist="25400" dir="5400000" algn="ctr" rotWithShape="0">
                    <a:srgbClr val="6E747A">
                      <a:alpha val="43000"/>
                    </a:srgbClr>
                  </a:outerShdw>
                </a:effectLst>
                <a:latin typeface="Bodoni MT" panose="02070603080606020203" pitchFamily="18" charset="0"/>
              </a:rPr>
              <a:t>Social involvement</a:t>
            </a:r>
          </a:p>
          <a:p>
            <a:pPr lvl="0" algn="ctr" rtl="0">
              <a:lnSpc>
                <a:spcPct val="120000"/>
              </a:lnSpc>
              <a:spcBef>
                <a:spcPts val="1000"/>
              </a:spcBef>
              <a:buClr>
                <a:srgbClr val="B71E42"/>
              </a:buClr>
              <a:buSzPct val="100000"/>
            </a:pPr>
            <a:r>
              <a:rPr lang="en-US" cap="all" dirty="0">
                <a:solidFill>
                  <a:prstClr val="black"/>
                </a:solidFill>
                <a:latin typeface="Gill Sans MT" panose="020B0502020104020203"/>
              </a:rPr>
              <a:t>Work plan for 2017-2018 academic year</a:t>
            </a:r>
          </a:p>
          <a:p>
            <a:pPr algn="ctr" rtl="0"/>
            <a:endParaRPr lang="he-IL" sz="2400" dirty="0">
              <a:ln w="0"/>
              <a:solidFill>
                <a:schemeClr val="accent1"/>
              </a:solidFill>
              <a:effectLst>
                <a:outerShdw blurRad="38100" dist="25400" dir="5400000" algn="ctr" rotWithShape="0">
                  <a:srgbClr val="6E747A">
                    <a:alpha val="43000"/>
                  </a:srgbClr>
                </a:outerShdw>
              </a:effectLst>
              <a:latin typeface="Bodoni MT" panose="02070603080606020203" pitchFamily="18" charset="0"/>
            </a:endParaRPr>
          </a:p>
        </p:txBody>
      </p:sp>
      <p:pic>
        <p:nvPicPr>
          <p:cNvPr id="5" name="Picture 2" descr="×ª××¦××ª ×ª××× × ×¢×××¨ ××¢××¨×××ª ×××¨×ª××ª"/>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1307" y="3479393"/>
            <a:ext cx="3034602" cy="31870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9435" y="433245"/>
            <a:ext cx="2273300"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4857" y="673750"/>
            <a:ext cx="3024188"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9121" y="466333"/>
            <a:ext cx="2895600"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10452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extBox 1"/>
          <p:cNvSpPr txBox="1"/>
          <p:nvPr/>
        </p:nvSpPr>
        <p:spPr>
          <a:xfrm>
            <a:off x="140678" y="231112"/>
            <a:ext cx="11907296" cy="3539430"/>
          </a:xfrm>
          <a:prstGeom prst="rect">
            <a:avLst/>
          </a:prstGeom>
          <a:noFill/>
        </p:spPr>
        <p:txBody>
          <a:bodyPr wrap="square" rtlCol="1">
            <a:spAutoFit/>
          </a:bodyPr>
          <a:lstStyle/>
          <a:p>
            <a:pPr algn="l" rtl="0"/>
            <a:r>
              <a:rPr lang="en-US" sz="3200" b="1" dirty="0">
                <a:latin typeface="Agency FB" panose="020B0503020202020204" pitchFamily="34" charset="0"/>
              </a:rPr>
              <a:t>The third project:  </a:t>
            </a:r>
            <a:r>
              <a:rPr lang="en-US" sz="3200" dirty="0">
                <a:latin typeface="Agency FB" panose="020B0503020202020204" pitchFamily="34" charset="0"/>
              </a:rPr>
              <a:t>"musical touch"</a:t>
            </a:r>
            <a:r>
              <a:rPr lang="he-IL" sz="3200" dirty="0">
                <a:latin typeface="Agency FB" panose="020B0503020202020204" pitchFamily="34" charset="0"/>
              </a:rPr>
              <a:t>.</a:t>
            </a:r>
            <a:endParaRPr lang="en-US" sz="3200" dirty="0">
              <a:latin typeface="Agency FB" panose="020B0503020202020204" pitchFamily="34" charset="0"/>
            </a:endParaRPr>
          </a:p>
          <a:p>
            <a:pPr algn="l" rtl="0"/>
            <a:r>
              <a:rPr lang="en-US" sz="3200" u="sng" dirty="0">
                <a:latin typeface="Agency FB" panose="020B0503020202020204" pitchFamily="34" charset="0"/>
              </a:rPr>
              <a:t>Description:</a:t>
            </a:r>
            <a:r>
              <a:rPr lang="en-US" sz="3200" dirty="0">
                <a:latin typeface="Agency FB" panose="020B0503020202020204" pitchFamily="34" charset="0"/>
              </a:rPr>
              <a:t> a direct meeting between students of the college with  elderly people from the Elderly day-care center. The students help the elderly in whatever they need, and the main project is- creating a personal connection through music. Singing and playing together, telling the life stories through music and more.</a:t>
            </a:r>
          </a:p>
          <a:p>
            <a:pPr algn="l" rtl="0"/>
            <a:r>
              <a:rPr lang="en-US" sz="3200" u="sng" dirty="0">
                <a:latin typeface="Agency FB" panose="020B0503020202020204" pitchFamily="34" charset="0"/>
              </a:rPr>
              <a:t>The purpose: </a:t>
            </a:r>
            <a:r>
              <a:rPr lang="en-US" sz="3200" dirty="0">
                <a:latin typeface="Agency FB" panose="020B0503020202020204" pitchFamily="34" charset="0"/>
              </a:rPr>
              <a:t>creating an Intergenerational connection.</a:t>
            </a:r>
          </a:p>
          <a:p>
            <a:pPr algn="l" rtl="0"/>
            <a:endParaRPr lang="he-IL" sz="3200" dirty="0">
              <a:latin typeface="Agency FB" panose="020B0503020202020204" pitchFamily="34" charset="0"/>
            </a:endParaRPr>
          </a:p>
        </p:txBody>
      </p:sp>
      <p:pic>
        <p:nvPicPr>
          <p:cNvPr id="3" name="תמונה 2"/>
          <p:cNvPicPr>
            <a:picLocks noChangeAspect="1"/>
          </p:cNvPicPr>
          <p:nvPr/>
        </p:nvPicPr>
        <p:blipFill rotWithShape="1">
          <a:blip r:embed="rId2" cstate="print">
            <a:extLst>
              <a:ext uri="{28A0092B-C50C-407E-A947-70E740481C1C}">
                <a14:useLocalDpi xmlns:a14="http://schemas.microsoft.com/office/drawing/2010/main" val="0"/>
              </a:ext>
            </a:extLst>
          </a:blip>
          <a:srcRect l="13381" r="17153"/>
          <a:stretch/>
        </p:blipFill>
        <p:spPr>
          <a:xfrm>
            <a:off x="8018583" y="2916390"/>
            <a:ext cx="3326004" cy="2693189"/>
          </a:xfrm>
          <a:prstGeom prst="ellipse">
            <a:avLst/>
          </a:prstGeom>
          <a:ln w="63500" cap="rnd">
            <a:solidFill>
              <a:srgbClr val="FF9999"/>
            </a:solidFill>
          </a:ln>
          <a:effectLst/>
          <a:scene3d>
            <a:camera prst="orthographicFront"/>
            <a:lightRig rig="contrasting" dir="t">
              <a:rot lat="0" lon="0" rev="3000000"/>
            </a:lightRig>
          </a:scene3d>
          <a:sp3d contourW="7620">
            <a:bevelT w="95250" h="31750"/>
            <a:contourClr>
              <a:srgbClr val="333333"/>
            </a:contourClr>
          </a:sp3d>
        </p:spPr>
      </p:pic>
      <p:pic>
        <p:nvPicPr>
          <p:cNvPr id="5" name="Picture 2" descr="×ª××¦××ª ×ª××× × ×¢×××¨ ×¢××××××"/>
          <p:cNvPicPr>
            <a:picLocks noChangeAspect="1" noChangeArrowheads="1"/>
          </p:cNvPicPr>
          <p:nvPr/>
        </p:nvPicPr>
        <p:blipFill rotWithShape="1">
          <a:blip r:embed="rId3">
            <a:extLst>
              <a:ext uri="{28A0092B-C50C-407E-A947-70E740481C1C}">
                <a14:useLocalDpi xmlns:a14="http://schemas.microsoft.com/office/drawing/2010/main" val="0"/>
              </a:ext>
            </a:extLst>
          </a:blip>
          <a:srcRect t="90461"/>
          <a:stretch/>
        </p:blipFill>
        <p:spPr bwMode="auto">
          <a:xfrm>
            <a:off x="-41171" y="5777802"/>
            <a:ext cx="12233171" cy="1080195"/>
          </a:xfrm>
          <a:prstGeom prst="rect">
            <a:avLst/>
          </a:prstGeom>
          <a:noFill/>
          <a:extLst>
            <a:ext uri="{909E8E84-426E-40DD-AFC4-6F175D3DCCD1}">
              <a14:hiddenFill xmlns:a14="http://schemas.microsoft.com/office/drawing/2010/main">
                <a:solidFill>
                  <a:srgbClr val="FFFFFF"/>
                </a:solidFill>
              </a14:hiddenFill>
            </a:ext>
          </a:extLst>
        </p:spPr>
      </p:pic>
      <p:pic>
        <p:nvPicPr>
          <p:cNvPr id="4" name="תמונה 3"/>
          <p:cNvPicPr>
            <a:picLocks noChangeAspect="1"/>
          </p:cNvPicPr>
          <p:nvPr/>
        </p:nvPicPr>
        <p:blipFill>
          <a:blip r:embed="rId4"/>
          <a:stretch>
            <a:fillRect/>
          </a:stretch>
        </p:blipFill>
        <p:spPr>
          <a:xfrm>
            <a:off x="4464818" y="3961561"/>
            <a:ext cx="3259015" cy="2444261"/>
          </a:xfrm>
          <a:prstGeom prst="ellipse">
            <a:avLst/>
          </a:prstGeom>
          <a:ln w="63500" cap="rnd">
            <a:solidFill>
              <a:srgbClr val="FF9999"/>
            </a:solidFill>
          </a:ln>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786722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extBox 1"/>
          <p:cNvSpPr txBox="1"/>
          <p:nvPr/>
        </p:nvSpPr>
        <p:spPr>
          <a:xfrm>
            <a:off x="150726" y="100483"/>
            <a:ext cx="11847007" cy="5447645"/>
          </a:xfrm>
          <a:prstGeom prst="rect">
            <a:avLst/>
          </a:prstGeom>
          <a:noFill/>
        </p:spPr>
        <p:txBody>
          <a:bodyPr wrap="square" rtlCol="1">
            <a:spAutoFit/>
          </a:bodyPr>
          <a:lstStyle/>
          <a:p>
            <a:pPr algn="ctr"/>
            <a:r>
              <a:rPr lang="he-IL" sz="4800" dirty="0">
                <a:cs typeface="Ariana" panose="00000400000000000000" pitchFamily="2" charset="-79"/>
              </a:rPr>
              <a:t>הפרויקט הרביעי:</a:t>
            </a:r>
            <a:endParaRPr lang="en-US" sz="4800" dirty="0">
              <a:cs typeface="Ariana" panose="00000400000000000000" pitchFamily="2" charset="-79"/>
            </a:endParaRPr>
          </a:p>
          <a:p>
            <a:pPr algn="ctr"/>
            <a:r>
              <a:rPr lang="he-IL" sz="4000" dirty="0">
                <a:cs typeface="Ariana" panose="00000400000000000000" pitchFamily="2" charset="-79"/>
              </a:rPr>
              <a:t>שם: "ילדי המעשים הטובים"</a:t>
            </a:r>
            <a:endParaRPr lang="en-US" sz="4000" dirty="0">
              <a:cs typeface="Ariana" panose="00000400000000000000" pitchFamily="2" charset="-79"/>
            </a:endParaRPr>
          </a:p>
          <a:p>
            <a:endParaRPr lang="he-IL" sz="3600" dirty="0">
              <a:cs typeface="Ariana" panose="00000400000000000000" pitchFamily="2" charset="-79"/>
            </a:endParaRPr>
          </a:p>
          <a:p>
            <a:r>
              <a:rPr lang="he-IL" sz="4000" dirty="0">
                <a:cs typeface="Ariana" panose="00000400000000000000" pitchFamily="2" charset="-79"/>
              </a:rPr>
              <a:t>תיאור: </a:t>
            </a:r>
            <a:r>
              <a:rPr lang="he-IL" sz="3600" dirty="0">
                <a:cs typeface="Ariana" panose="00000400000000000000" pitchFamily="2" charset="-79"/>
              </a:rPr>
              <a:t>מועדון ילדים שמתנהל כמו מדינה קטנה, הילדים הם הממשלה, בכל חודש מתמקדים באחד ממשרדי הממשלה, מרחיבים ידע אודותיו ואז פועלים בקהילה במעורבות חברתית על פי תחומי המשרד עליו למדו.</a:t>
            </a:r>
            <a:endParaRPr lang="en-US" sz="3600" dirty="0">
              <a:cs typeface="Ariana" panose="00000400000000000000" pitchFamily="2" charset="-79"/>
            </a:endParaRPr>
          </a:p>
          <a:p>
            <a:r>
              <a:rPr lang="he-IL" sz="4000" dirty="0">
                <a:cs typeface="Ariana" panose="00000400000000000000" pitchFamily="2" charset="-79"/>
              </a:rPr>
              <a:t>המטרה: </a:t>
            </a:r>
            <a:r>
              <a:rPr lang="he-IL" sz="3600" dirty="0">
                <a:cs typeface="Ariana" panose="00000400000000000000" pitchFamily="2" charset="-79"/>
              </a:rPr>
              <a:t>הרחבת הידע על הפוליטיקה מה שמגביר את האכפתיות לנושא ולמדינה, היכרות עם הסובב ועשייה למענו.</a:t>
            </a:r>
            <a:endParaRPr lang="en-US" sz="3600" dirty="0">
              <a:cs typeface="Ariana" panose="00000400000000000000" pitchFamily="2" charset="-79"/>
            </a:endParaRPr>
          </a:p>
          <a:p>
            <a:endParaRPr lang="he-IL" sz="3600" dirty="0">
              <a:cs typeface="Ariana" panose="00000400000000000000" pitchFamily="2" charset="-79"/>
            </a:endParaRPr>
          </a:p>
        </p:txBody>
      </p:sp>
      <p:pic>
        <p:nvPicPr>
          <p:cNvPr id="3" name="Picture 2" descr="×ª××¦××ª ×ª××× × ×¢×××¨ ×¢××××××"/>
          <p:cNvPicPr>
            <a:picLocks noChangeAspect="1" noChangeArrowheads="1"/>
          </p:cNvPicPr>
          <p:nvPr/>
        </p:nvPicPr>
        <p:blipFill rotWithShape="1">
          <a:blip r:embed="rId2">
            <a:extLst>
              <a:ext uri="{28A0092B-C50C-407E-A947-70E740481C1C}">
                <a14:useLocalDpi xmlns:a14="http://schemas.microsoft.com/office/drawing/2010/main" val="0"/>
              </a:ext>
            </a:extLst>
          </a:blip>
          <a:srcRect t="90461"/>
          <a:stretch/>
        </p:blipFill>
        <p:spPr bwMode="auto">
          <a:xfrm>
            <a:off x="-41171" y="5548128"/>
            <a:ext cx="12233171" cy="1309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615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extBox 1"/>
          <p:cNvSpPr txBox="1"/>
          <p:nvPr/>
        </p:nvSpPr>
        <p:spPr>
          <a:xfrm>
            <a:off x="562707" y="52226"/>
            <a:ext cx="11163718" cy="3970318"/>
          </a:xfrm>
          <a:prstGeom prst="rect">
            <a:avLst/>
          </a:prstGeom>
          <a:noFill/>
        </p:spPr>
        <p:txBody>
          <a:bodyPr wrap="square" rtlCol="1">
            <a:spAutoFit/>
          </a:bodyPr>
          <a:lstStyle/>
          <a:p>
            <a:pPr algn="l"/>
            <a:r>
              <a:rPr lang="he-IL" sz="2800" dirty="0">
                <a:latin typeface="Agency FB" panose="020B0503020202020204" pitchFamily="34" charset="0"/>
              </a:rPr>
              <a:t> </a:t>
            </a:r>
            <a:endParaRPr lang="en-US" sz="2800" dirty="0">
              <a:latin typeface="Agency FB" panose="020B0503020202020204" pitchFamily="34" charset="0"/>
            </a:endParaRPr>
          </a:p>
          <a:p>
            <a:pPr algn="l"/>
            <a:r>
              <a:rPr lang="en-US" sz="2800" b="1" dirty="0">
                <a:latin typeface="Agency FB" panose="020B0503020202020204" pitchFamily="34" charset="0"/>
              </a:rPr>
              <a:t>The fourth project:</a:t>
            </a:r>
            <a:r>
              <a:rPr lang="en-US" sz="2800" dirty="0">
                <a:latin typeface="Agency FB" panose="020B0503020202020204" pitchFamily="34" charset="0"/>
              </a:rPr>
              <a:t>  </a:t>
            </a:r>
            <a:r>
              <a:rPr lang="en-US" sz="2800" b="1" dirty="0">
                <a:latin typeface="Agency FB" panose="020B0503020202020204" pitchFamily="34" charset="0"/>
              </a:rPr>
              <a:t>"the good deeds children"</a:t>
            </a:r>
            <a:endParaRPr lang="en-US" sz="2800" dirty="0">
              <a:latin typeface="Agency FB" panose="020B0503020202020204" pitchFamily="34" charset="0"/>
            </a:endParaRPr>
          </a:p>
          <a:p>
            <a:pPr algn="l"/>
            <a:r>
              <a:rPr lang="en-US" sz="2800" u="sng" dirty="0">
                <a:latin typeface="Agency FB" panose="020B0503020202020204" pitchFamily="34" charset="0"/>
              </a:rPr>
              <a:t>Description</a:t>
            </a:r>
            <a:r>
              <a:rPr lang="en-US" sz="2800" dirty="0">
                <a:latin typeface="Agency FB" panose="020B0503020202020204" pitchFamily="34" charset="0"/>
              </a:rPr>
              <a:t>: Our students helped set up a children’s club  that is structured like a small government. The children are the government, and every month they choose a different office of the government to focus on, expand their knowledge about it and then create a Social involvement in their community according to what they learned.</a:t>
            </a:r>
          </a:p>
          <a:p>
            <a:pPr algn="l"/>
            <a:r>
              <a:rPr lang="en-US" sz="2800" u="sng" dirty="0">
                <a:latin typeface="Agency FB" panose="020B0503020202020204" pitchFamily="34" charset="0"/>
              </a:rPr>
              <a:t>The purpose</a:t>
            </a:r>
            <a:r>
              <a:rPr lang="en-US" sz="2800" dirty="0">
                <a:latin typeface="Agency FB" panose="020B0503020202020204" pitchFamily="34" charset="0"/>
              </a:rPr>
              <a:t>:  Our students are giving younger children the opportunity to expand their knowledge about the running of a government and involves them in developing and implementing community activities.  </a:t>
            </a:r>
          </a:p>
        </p:txBody>
      </p:sp>
      <p:pic>
        <p:nvPicPr>
          <p:cNvPr id="4098" name="Picture 2" descr="×ª××¦××ª ×ª××× × ×¢×××¨ ×¢××××××"/>
          <p:cNvPicPr>
            <a:picLocks noChangeAspect="1" noChangeArrowheads="1"/>
          </p:cNvPicPr>
          <p:nvPr/>
        </p:nvPicPr>
        <p:blipFill rotWithShape="1">
          <a:blip r:embed="rId2">
            <a:extLst>
              <a:ext uri="{28A0092B-C50C-407E-A947-70E740481C1C}">
                <a14:useLocalDpi xmlns:a14="http://schemas.microsoft.com/office/drawing/2010/main" val="0"/>
              </a:ext>
            </a:extLst>
          </a:blip>
          <a:srcRect t="76264"/>
          <a:stretch/>
        </p:blipFill>
        <p:spPr bwMode="auto">
          <a:xfrm>
            <a:off x="-41171" y="3954298"/>
            <a:ext cx="12233171" cy="2903699"/>
          </a:xfrm>
          <a:prstGeom prst="rect">
            <a:avLst/>
          </a:prstGeom>
          <a:noFill/>
          <a:extLst>
            <a:ext uri="{909E8E84-426E-40DD-AFC4-6F175D3DCCD1}">
              <a14:hiddenFill xmlns:a14="http://schemas.microsoft.com/office/drawing/2010/main">
                <a:solidFill>
                  <a:srgbClr val="FFFFFF"/>
                </a:solidFill>
              </a14:hiddenFill>
            </a:ext>
          </a:extLst>
        </p:spPr>
      </p:pic>
      <p:grpSp>
        <p:nvGrpSpPr>
          <p:cNvPr id="7" name="קבוצה 6"/>
          <p:cNvGrpSpPr/>
          <p:nvPr/>
        </p:nvGrpSpPr>
        <p:grpSpPr>
          <a:xfrm>
            <a:off x="-137213" y="3876651"/>
            <a:ext cx="12329213" cy="2346874"/>
            <a:chOff x="-18579" y="3159577"/>
            <a:chExt cx="12210580" cy="2672061"/>
          </a:xfrm>
        </p:grpSpPr>
        <p:pic>
          <p:nvPicPr>
            <p:cNvPr id="3" name="תמונה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4109" y="3159577"/>
              <a:ext cx="3560521" cy="2629413"/>
            </a:xfrm>
            <a:prstGeom prst="rect">
              <a:avLst/>
            </a:prstGeom>
          </p:spPr>
        </p:pic>
        <p:pic>
          <p:nvPicPr>
            <p:cNvPr id="4" name="תמונה 3"/>
            <p:cNvPicPr>
              <a:picLocks noChangeAspect="1"/>
            </p:cNvPicPr>
            <p:nvPr/>
          </p:nvPicPr>
          <p:blipFill rotWithShape="1">
            <a:blip r:embed="rId4" cstate="print">
              <a:extLst>
                <a:ext uri="{28A0092B-C50C-407E-A947-70E740481C1C}">
                  <a14:useLocalDpi xmlns:a14="http://schemas.microsoft.com/office/drawing/2010/main" val="0"/>
                </a:ext>
              </a:extLst>
            </a:blip>
            <a:srcRect t="34378"/>
            <a:stretch/>
          </p:blipFill>
          <p:spPr>
            <a:xfrm>
              <a:off x="9138095" y="3159577"/>
              <a:ext cx="3053906" cy="2672061"/>
            </a:xfrm>
            <a:prstGeom prst="rect">
              <a:avLst/>
            </a:prstGeom>
          </p:spPr>
        </p:pic>
        <p:pic>
          <p:nvPicPr>
            <p:cNvPr id="5" name="תמונה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579" y="3159577"/>
              <a:ext cx="4576114" cy="2629413"/>
            </a:xfrm>
            <a:prstGeom prst="rect">
              <a:avLst/>
            </a:prstGeom>
          </p:spPr>
        </p:pic>
        <p:pic>
          <p:nvPicPr>
            <p:cNvPr id="6" name="תמונה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46585" y="3159577"/>
              <a:ext cx="2466718" cy="2629413"/>
            </a:xfrm>
            <a:prstGeom prst="rect">
              <a:avLst/>
            </a:prstGeom>
          </p:spPr>
        </p:pic>
      </p:grpSp>
    </p:spTree>
    <p:extLst>
      <p:ext uri="{BB962C8B-B14F-4D97-AF65-F5344CB8AC3E}">
        <p14:creationId xmlns:p14="http://schemas.microsoft.com/office/powerpoint/2010/main" val="2995096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3" name="TextBox 2"/>
          <p:cNvSpPr txBox="1"/>
          <p:nvPr/>
        </p:nvSpPr>
        <p:spPr>
          <a:xfrm>
            <a:off x="2650206" y="1355735"/>
            <a:ext cx="7252447" cy="2585323"/>
          </a:xfrm>
          <a:prstGeom prst="rect">
            <a:avLst/>
          </a:prstGeom>
          <a:noFill/>
          <a:ln w="76200">
            <a:solidFill>
              <a:schemeClr val="accent1"/>
            </a:solidFill>
          </a:ln>
        </p:spPr>
        <p:txBody>
          <a:bodyPr wrap="square" rtlCol="1">
            <a:spAutoFit/>
          </a:bodyPr>
          <a:lstStyle/>
          <a:p>
            <a:pPr algn="ctr"/>
            <a:r>
              <a:rPr lang="he-IL" sz="5400" dirty="0">
                <a:ln w="0"/>
                <a:solidFill>
                  <a:schemeClr val="accent1"/>
                </a:solidFill>
                <a:effectLst>
                  <a:outerShdw blurRad="38100" dist="25400" dir="5400000" algn="ctr" rotWithShape="0">
                    <a:srgbClr val="6E747A">
                      <a:alpha val="43000"/>
                    </a:srgbClr>
                  </a:outerShdw>
                </a:effectLst>
                <a:latin typeface="Anarchy" panose="00000700000000000000" pitchFamily="2" charset="-79"/>
                <a:cs typeface="Anarchy" panose="00000700000000000000" pitchFamily="2" charset="-79"/>
              </a:rPr>
              <a:t>תודה לכולם על ההקשבה!</a:t>
            </a:r>
          </a:p>
          <a:p>
            <a:pPr algn="ctr"/>
            <a:endParaRPr lang="he-IL" sz="5400" dirty="0">
              <a:ln w="0"/>
              <a:solidFill>
                <a:schemeClr val="accent1"/>
              </a:solidFill>
              <a:effectLst>
                <a:outerShdw blurRad="38100" dist="25400" dir="5400000" algn="ctr" rotWithShape="0">
                  <a:srgbClr val="6E747A">
                    <a:alpha val="43000"/>
                  </a:srgbClr>
                </a:outerShdw>
              </a:effectLst>
              <a:latin typeface="Bodoni MT" panose="02070603080606020203" pitchFamily="18" charset="0"/>
            </a:endParaRPr>
          </a:p>
          <a:p>
            <a:pPr algn="ctr"/>
            <a:r>
              <a:rPr lang="en-US" sz="5400" dirty="0">
                <a:ln w="0"/>
                <a:solidFill>
                  <a:schemeClr val="accent1"/>
                </a:solidFill>
                <a:effectLst>
                  <a:outerShdw blurRad="38100" dist="25400" dir="5400000" algn="ctr" rotWithShape="0">
                    <a:srgbClr val="6E747A">
                      <a:alpha val="43000"/>
                    </a:srgbClr>
                  </a:outerShdw>
                </a:effectLst>
                <a:latin typeface="Bodoni MT" panose="02070603080606020203" pitchFamily="18" charset="0"/>
              </a:rPr>
              <a:t>Thank you for listening!</a:t>
            </a:r>
            <a:endParaRPr lang="he-IL" sz="5400" dirty="0">
              <a:ln w="0"/>
              <a:solidFill>
                <a:schemeClr val="accent1"/>
              </a:solidFill>
              <a:effectLst>
                <a:outerShdw blurRad="38100" dist="25400" dir="5400000" algn="ctr" rotWithShape="0">
                  <a:srgbClr val="6E747A">
                    <a:alpha val="43000"/>
                  </a:srgbClr>
                </a:outerShdw>
              </a:effectLst>
              <a:latin typeface="Bodoni MT" panose="02070603080606020203" pitchFamily="18" charset="0"/>
            </a:endParaRPr>
          </a:p>
        </p:txBody>
      </p:sp>
      <p:pic>
        <p:nvPicPr>
          <p:cNvPr id="5" name="תמונה 4"/>
          <p:cNvPicPr>
            <a:picLocks noChangeAspect="1"/>
          </p:cNvPicPr>
          <p:nvPr/>
        </p:nvPicPr>
        <p:blipFill>
          <a:blip r:embed="rId2">
            <a:clrChange>
              <a:clrFrom>
                <a:srgbClr val="FDFDFD"/>
              </a:clrFrom>
              <a:clrTo>
                <a:srgbClr val="FDFDFD">
                  <a:alpha val="0"/>
                </a:srgbClr>
              </a:clrTo>
            </a:clrChange>
            <a:extLst>
              <a:ext uri="{BEBA8EAE-BF5A-486C-A8C5-ECC9F3942E4B}">
                <a14:imgProps xmlns:a14="http://schemas.microsoft.com/office/drawing/2010/main">
                  <a14:imgLayer r:embed="rId3">
                    <a14:imgEffect>
                      <a14:backgroundRemoval t="0" b="100000" l="0" r="100000">
                        <a14:foregroundMark x1="31877" y1="64341" x2="37532" y2="78295"/>
                        <a14:foregroundMark x1="35733" y1="58915" x2="37018" y2="96899"/>
                        <a14:foregroundMark x1="29563" y1="44961" x2="31620" y2="51163"/>
                        <a14:foregroundMark x1="27249" y1="54264" x2="31877" y2="57364"/>
                        <a14:foregroundMark x1="26735" y1="72093" x2="33162" y2="68992"/>
                        <a14:foregroundMark x1="38817" y1="47287" x2="37275" y2="60465"/>
                        <a14:foregroundMark x1="41645" y1="59690" x2="47301" y2="83721"/>
                        <a14:foregroundMark x1="56812" y1="55039" x2="62211" y2="97674"/>
                        <a14:foregroundMark x1="66838" y1="54264" x2="70437" y2="96124"/>
                        <a14:foregroundMark x1="93316" y1="37984" x2="91517" y2="93023"/>
                        <a14:foregroundMark x1="95373" y1="33333" x2="92802" y2="51163"/>
                        <a14:foregroundMark x1="91003" y1="29457" x2="91260" y2="42636"/>
                        <a14:foregroundMark x1="96915" y1="37984" x2="95630" y2="51163"/>
                        <a14:foregroundMark x1="22365" y1="60465" x2="21080" y2="93023"/>
                        <a14:foregroundMark x1="8997" y1="49612" x2="6684" y2="99225"/>
                        <a14:foregroundMark x1="25707" y1="61240" x2="28792" y2="63566"/>
                        <a14:foregroundMark x1="49871" y1="51163" x2="47815" y2="62016"/>
                        <a14:backgroundMark x1="27249" y1="48837" x2="29049" y2="50388"/>
                        <a14:backgroundMark x1="30591" y1="52713" x2="30848" y2="53488"/>
                        <a14:backgroundMark x1="27506" y1="68992" x2="29820" y2="66667"/>
                        <a14:backgroundMark x1="21851" y1="65891" x2="21851" y2="65891"/>
                      </a14:backgroundRemoval>
                    </a14:imgEffect>
                  </a14:imgLayer>
                </a14:imgProps>
              </a:ext>
            </a:extLst>
          </a:blip>
          <a:stretch>
            <a:fillRect/>
          </a:stretch>
        </p:blipFill>
        <p:spPr>
          <a:xfrm>
            <a:off x="0" y="3176378"/>
            <a:ext cx="11101944" cy="3681622"/>
          </a:xfrm>
          <a:prstGeom prst="rect">
            <a:avLst/>
          </a:prstGeom>
        </p:spPr>
      </p:pic>
    </p:spTree>
    <p:extLst>
      <p:ext uri="{BB962C8B-B14F-4D97-AF65-F5344CB8AC3E}">
        <p14:creationId xmlns:p14="http://schemas.microsoft.com/office/powerpoint/2010/main" val="240560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4000"/>
            <a:lum/>
          </a:blip>
          <a:srcRect/>
          <a:stretch>
            <a:fillRect t="-9000" b="-9000"/>
          </a:stretch>
        </a:blipFill>
        <a:effectLst/>
      </p:bgPr>
    </p:bg>
    <p:spTree>
      <p:nvGrpSpPr>
        <p:cNvPr id="1" name=""/>
        <p:cNvGrpSpPr/>
        <p:nvPr/>
      </p:nvGrpSpPr>
      <p:grpSpPr>
        <a:xfrm>
          <a:off x="0" y="0"/>
          <a:ext cx="0" cy="0"/>
          <a:chOff x="0" y="0"/>
          <a:chExt cx="0" cy="0"/>
        </a:xfrm>
      </p:grpSpPr>
      <p:sp>
        <p:nvSpPr>
          <p:cNvPr id="2" name="TextBox 1"/>
          <p:cNvSpPr txBox="1"/>
          <p:nvPr/>
        </p:nvSpPr>
        <p:spPr>
          <a:xfrm>
            <a:off x="1838848" y="1004835"/>
            <a:ext cx="8229600" cy="5078313"/>
          </a:xfrm>
          <a:prstGeom prst="rect">
            <a:avLst/>
          </a:prstGeom>
          <a:solidFill>
            <a:schemeClr val="bg1">
              <a:alpha val="56000"/>
            </a:schemeClr>
          </a:solidFill>
          <a:ln w="57150">
            <a:solidFill>
              <a:srgbClr val="FFFF00"/>
            </a:solidFill>
          </a:ln>
        </p:spPr>
        <p:txBody>
          <a:bodyPr wrap="square" rtlCol="1">
            <a:spAutoFit/>
          </a:bodyPr>
          <a:lstStyle/>
          <a:p>
            <a:pPr algn="ctr"/>
            <a:r>
              <a:rPr lang="he-IL" sz="3600" dirty="0">
                <a:cs typeface="Ariana" panose="00000400000000000000" pitchFamily="2" charset="-79"/>
              </a:rPr>
              <a:t>שלום לכולם!</a:t>
            </a:r>
            <a:endParaRPr lang="en-US" sz="3600" dirty="0">
              <a:cs typeface="Ariana" panose="00000400000000000000" pitchFamily="2" charset="-79"/>
            </a:endParaRPr>
          </a:p>
          <a:p>
            <a:pPr algn="ctr"/>
            <a:r>
              <a:rPr lang="he-IL" sz="2800" dirty="0">
                <a:cs typeface="Ariana" panose="00000400000000000000" pitchFamily="2" charset="-79"/>
              </a:rPr>
              <a:t>במסגרת </a:t>
            </a:r>
            <a:r>
              <a:rPr lang="he-IL" sz="2800" dirty="0" err="1">
                <a:cs typeface="Ariana" panose="00000400000000000000" pitchFamily="2" charset="-79"/>
              </a:rPr>
              <a:t>תוכנית</a:t>
            </a:r>
            <a:r>
              <a:rPr lang="he-IL" sz="2800" dirty="0">
                <a:cs typeface="Ariana" panose="00000400000000000000" pitchFamily="2" charset="-79"/>
              </a:rPr>
              <a:t> הלימודים שלנו אנחנו </a:t>
            </a:r>
            <a:r>
              <a:rPr lang="he-IL" sz="2800" dirty="0" err="1">
                <a:cs typeface="Ariana" panose="00000400000000000000" pitchFamily="2" charset="-79"/>
              </a:rPr>
              <a:t>מחוייבים</a:t>
            </a:r>
            <a:r>
              <a:rPr lang="he-IL" sz="2800" dirty="0">
                <a:cs typeface="Ariana" panose="00000400000000000000" pitchFamily="2" charset="-79"/>
              </a:rPr>
              <a:t> (ושמחים על כך) להתנדבות בקהילה. כל אחד </a:t>
            </a:r>
            <a:r>
              <a:rPr lang="he-IL" sz="2800" dirty="0" err="1">
                <a:cs typeface="Ariana" panose="00000400000000000000" pitchFamily="2" charset="-79"/>
              </a:rPr>
              <a:t>מאיתנו</a:t>
            </a:r>
            <a:r>
              <a:rPr lang="he-IL" sz="2800" dirty="0">
                <a:cs typeface="Ariana" panose="00000400000000000000" pitchFamily="2" charset="-79"/>
              </a:rPr>
              <a:t> לקח על עצמו </a:t>
            </a:r>
            <a:r>
              <a:rPr lang="he-IL" sz="2800" dirty="0" err="1">
                <a:cs typeface="Ariana" panose="00000400000000000000" pitchFamily="2" charset="-79"/>
              </a:rPr>
              <a:t>פרוייקט</a:t>
            </a:r>
            <a:r>
              <a:rPr lang="he-IL" sz="2800" dirty="0">
                <a:cs typeface="Ariana" panose="00000400000000000000" pitchFamily="2" charset="-79"/>
              </a:rPr>
              <a:t> משמעותי בקהילה בתחום אחר, </a:t>
            </a:r>
            <a:r>
              <a:rPr lang="he-IL" sz="2800" dirty="0" err="1">
                <a:cs typeface="Ariana" panose="00000400000000000000" pitchFamily="2" charset="-79"/>
              </a:rPr>
              <a:t>פרוייקט</a:t>
            </a:r>
            <a:r>
              <a:rPr lang="he-IL" sz="2800" dirty="0">
                <a:cs typeface="Ariana" panose="00000400000000000000" pitchFamily="2" charset="-79"/>
              </a:rPr>
              <a:t> שיוצר שינוי קטן בחברה הישראלית, שהופך את העולם לכפר גלובלי אחד ולא לקבוצת אנשים ששורדים כאן בעולם. לפניכם 4  דוגמאות לפרויקטים נבחרים בהם סטודנטים במכללה שלנו פעילים</a:t>
            </a:r>
            <a:r>
              <a:rPr lang="he-IL" sz="3600" dirty="0">
                <a:cs typeface="Ariana" panose="00000400000000000000" pitchFamily="2" charset="-79"/>
              </a:rPr>
              <a:t>.</a:t>
            </a:r>
            <a:endParaRPr lang="en-US" sz="3600" dirty="0">
              <a:cs typeface="Ariana" panose="00000400000000000000" pitchFamily="2" charset="-79"/>
            </a:endParaRPr>
          </a:p>
        </p:txBody>
      </p:sp>
    </p:spTree>
    <p:extLst>
      <p:ext uri="{BB962C8B-B14F-4D97-AF65-F5344CB8AC3E}">
        <p14:creationId xmlns:p14="http://schemas.microsoft.com/office/powerpoint/2010/main" val="1132112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4000"/>
            <a:lum/>
          </a:blip>
          <a:srcRect/>
          <a:stretch>
            <a:fillRect t="-9000" b="-9000"/>
          </a:stretch>
        </a:blipFill>
        <a:effectLst/>
      </p:bgPr>
    </p:bg>
    <p:spTree>
      <p:nvGrpSpPr>
        <p:cNvPr id="1" name=""/>
        <p:cNvGrpSpPr/>
        <p:nvPr/>
      </p:nvGrpSpPr>
      <p:grpSpPr>
        <a:xfrm>
          <a:off x="0" y="0"/>
          <a:ext cx="0" cy="0"/>
          <a:chOff x="0" y="0"/>
          <a:chExt cx="0" cy="0"/>
        </a:xfrm>
      </p:grpSpPr>
      <p:sp>
        <p:nvSpPr>
          <p:cNvPr id="2" name="TextBox 1"/>
          <p:cNvSpPr txBox="1"/>
          <p:nvPr/>
        </p:nvSpPr>
        <p:spPr>
          <a:xfrm>
            <a:off x="1045027" y="790374"/>
            <a:ext cx="9686612" cy="5447645"/>
          </a:xfrm>
          <a:prstGeom prst="rect">
            <a:avLst/>
          </a:prstGeom>
          <a:solidFill>
            <a:schemeClr val="bg1">
              <a:alpha val="56000"/>
            </a:schemeClr>
          </a:solidFill>
          <a:ln w="57150">
            <a:solidFill>
              <a:srgbClr val="FFFF00"/>
            </a:solidFill>
          </a:ln>
        </p:spPr>
        <p:txBody>
          <a:bodyPr wrap="square" rtlCol="1">
            <a:spAutoFit/>
          </a:bodyPr>
          <a:lstStyle/>
          <a:p>
            <a:pPr algn="ctr">
              <a:lnSpc>
                <a:spcPct val="150000"/>
              </a:lnSpc>
            </a:pPr>
            <a:r>
              <a:rPr lang="en-US" sz="2800" b="1" dirty="0">
                <a:latin typeface="Agency FB" panose="020B0503020202020204" pitchFamily="34" charset="0"/>
              </a:rPr>
              <a:t>Hello every one!</a:t>
            </a:r>
            <a:endParaRPr lang="en-US" sz="4800" b="1" dirty="0">
              <a:latin typeface="Agency FB" panose="020B0503020202020204" pitchFamily="34" charset="0"/>
            </a:endParaRPr>
          </a:p>
          <a:p>
            <a:pPr algn="ctr">
              <a:lnSpc>
                <a:spcPct val="150000"/>
              </a:lnSpc>
            </a:pPr>
            <a:r>
              <a:rPr lang="en-US" sz="3600" dirty="0">
                <a:latin typeface="Agency FB" panose="020B0503020202020204" pitchFamily="34" charset="0"/>
              </a:rPr>
              <a:t>As part of our studies, we are required to volunteer for the community. Each one of us took upon himself a significant project in different fields, a project that makes a small change in the Israeli society, and helps to make the world a big global village and not just a group of people that are trying to survive on earth. </a:t>
            </a:r>
          </a:p>
          <a:p>
            <a:pPr algn="ctr"/>
            <a:endParaRPr lang="en-US" sz="3600" dirty="0">
              <a:cs typeface="Ariana" panose="00000400000000000000" pitchFamily="2" charset="-79"/>
            </a:endParaRPr>
          </a:p>
        </p:txBody>
      </p:sp>
    </p:spTree>
    <p:extLst>
      <p:ext uri="{BB962C8B-B14F-4D97-AF65-F5344CB8AC3E}">
        <p14:creationId xmlns:p14="http://schemas.microsoft.com/office/powerpoint/2010/main" val="783295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pic>
        <p:nvPicPr>
          <p:cNvPr id="4" name="Picture 2" descr="×ª××¦××ª ×ª××× × ×¢×××¨ ×¢××××××"/>
          <p:cNvPicPr>
            <a:picLocks noChangeAspect="1" noChangeArrowheads="1"/>
          </p:cNvPicPr>
          <p:nvPr/>
        </p:nvPicPr>
        <p:blipFill rotWithShape="1">
          <a:blip r:embed="rId2">
            <a:extLst>
              <a:ext uri="{28A0092B-C50C-407E-A947-70E740481C1C}">
                <a14:useLocalDpi xmlns:a14="http://schemas.microsoft.com/office/drawing/2010/main" val="0"/>
              </a:ext>
            </a:extLst>
          </a:blip>
          <a:srcRect t="90461"/>
          <a:stretch/>
        </p:blipFill>
        <p:spPr bwMode="auto">
          <a:xfrm>
            <a:off x="-41171" y="5777802"/>
            <a:ext cx="12233171" cy="108019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01451" y="0"/>
            <a:ext cx="11656087" cy="5201424"/>
          </a:xfrm>
          <a:prstGeom prst="rect">
            <a:avLst/>
          </a:prstGeom>
          <a:noFill/>
        </p:spPr>
        <p:txBody>
          <a:bodyPr wrap="square" rtlCol="1">
            <a:spAutoFit/>
          </a:bodyPr>
          <a:lstStyle/>
          <a:p>
            <a:pPr algn="ctr"/>
            <a:r>
              <a:rPr lang="he-IL" sz="4400" dirty="0" err="1">
                <a:cs typeface="Ariana" panose="00000400000000000000" pitchFamily="2" charset="-79"/>
              </a:rPr>
              <a:t>הפרוייקט</a:t>
            </a:r>
            <a:r>
              <a:rPr lang="he-IL" sz="4400" dirty="0">
                <a:cs typeface="Ariana" panose="00000400000000000000" pitchFamily="2" charset="-79"/>
              </a:rPr>
              <a:t> הראשון: </a:t>
            </a:r>
            <a:endParaRPr lang="en-US" sz="4400" dirty="0">
              <a:cs typeface="Ariana" panose="00000400000000000000" pitchFamily="2" charset="-79"/>
            </a:endParaRPr>
          </a:p>
          <a:p>
            <a:pPr algn="ctr"/>
            <a:r>
              <a:rPr lang="he-IL" sz="3600" dirty="0">
                <a:cs typeface="Ariana" panose="00000400000000000000" pitchFamily="2" charset="-79"/>
              </a:rPr>
              <a:t>שם: "חסדי עירית". </a:t>
            </a:r>
          </a:p>
          <a:p>
            <a:pPr algn="ctr"/>
            <a:endParaRPr lang="en-US" sz="3600" dirty="0">
              <a:cs typeface="Ariana" panose="00000400000000000000" pitchFamily="2" charset="-79"/>
            </a:endParaRPr>
          </a:p>
          <a:p>
            <a:r>
              <a:rPr lang="he-IL" sz="2400" dirty="0">
                <a:cs typeface="Ariana" panose="00000400000000000000" pitchFamily="2" charset="-79"/>
              </a:rPr>
              <a:t>תיאור: עמותה שהוקמה על ידי סטודנטים מהמכללה לזכר חברה בשם עירית שנפטרה. פעם בשבוע בימי רביעי בלילה נפגשים במכללה ואורזים מוצרי מזון למשפחות מהאזור שאין להם מה לאכול בשבת, בפעילות קניית המוצרים שותפים אנשים מהאזור, שכנים של האנשים הזקוקים לחבילות בלי שהם יודעים אחד על השני, סטודנטים ותלמידי בתי ספר יסודיים מהאזור.</a:t>
            </a:r>
            <a:endParaRPr lang="en-US" sz="2400" dirty="0">
              <a:cs typeface="Ariana" panose="00000400000000000000" pitchFamily="2" charset="-79"/>
            </a:endParaRPr>
          </a:p>
          <a:p>
            <a:r>
              <a:rPr lang="he-IL" sz="2400" dirty="0">
                <a:cs typeface="Ariana" panose="00000400000000000000" pitchFamily="2" charset="-79"/>
              </a:rPr>
              <a:t>המטרה: קהילה תורמת לקהילה, אנשים נותנים מכספם ומזמנן למען שכנים שלהם. חיבור רב גילאי.</a:t>
            </a:r>
            <a:endParaRPr lang="en-US" sz="2400" dirty="0">
              <a:cs typeface="Ariana" panose="00000400000000000000" pitchFamily="2" charset="-79"/>
            </a:endParaRPr>
          </a:p>
          <a:p>
            <a:endParaRPr lang="he-IL" sz="2400" dirty="0">
              <a:cs typeface="Ariana" panose="00000400000000000000" pitchFamily="2" charset="-79"/>
            </a:endParaRPr>
          </a:p>
        </p:txBody>
      </p:sp>
    </p:spTree>
    <p:extLst>
      <p:ext uri="{BB962C8B-B14F-4D97-AF65-F5344CB8AC3E}">
        <p14:creationId xmlns:p14="http://schemas.microsoft.com/office/powerpoint/2010/main" val="4197142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extBox 1"/>
          <p:cNvSpPr txBox="1"/>
          <p:nvPr/>
        </p:nvSpPr>
        <p:spPr>
          <a:xfrm>
            <a:off x="211015" y="0"/>
            <a:ext cx="11706329" cy="4401205"/>
          </a:xfrm>
          <a:prstGeom prst="rect">
            <a:avLst/>
          </a:prstGeom>
          <a:noFill/>
        </p:spPr>
        <p:txBody>
          <a:bodyPr wrap="square" rtlCol="1">
            <a:spAutoFit/>
          </a:bodyPr>
          <a:lstStyle/>
          <a:p>
            <a:pPr algn="l" rtl="0"/>
            <a:r>
              <a:rPr lang="he-IL" sz="2800" dirty="0">
                <a:latin typeface="Agency FB" panose="020B0503020202020204" pitchFamily="34" charset="0"/>
              </a:rPr>
              <a:t> </a:t>
            </a:r>
            <a:endParaRPr lang="en-US" sz="2800" dirty="0">
              <a:latin typeface="Agency FB" panose="020B0503020202020204" pitchFamily="34" charset="0"/>
            </a:endParaRPr>
          </a:p>
          <a:p>
            <a:pPr algn="l" rtl="0"/>
            <a:r>
              <a:rPr lang="en-US" sz="2800" b="1" dirty="0">
                <a:latin typeface="Agency FB" panose="020B0503020202020204" pitchFamily="34" charset="0"/>
              </a:rPr>
              <a:t>The first project:</a:t>
            </a:r>
            <a:endParaRPr lang="en-US" sz="2800" dirty="0">
              <a:latin typeface="Agency FB" panose="020B0503020202020204" pitchFamily="34" charset="0"/>
            </a:endParaRPr>
          </a:p>
          <a:p>
            <a:pPr algn="l" rtl="0"/>
            <a:r>
              <a:rPr lang="en-US" sz="2800" b="1" i="1" dirty="0">
                <a:latin typeface="Agency FB" panose="020B0503020202020204" pitchFamily="34" charset="0"/>
              </a:rPr>
              <a:t>"HASDEY IRIT".</a:t>
            </a:r>
            <a:endParaRPr lang="en-US" sz="2800" dirty="0">
              <a:latin typeface="Agency FB" panose="020B0503020202020204" pitchFamily="34" charset="0"/>
            </a:endParaRPr>
          </a:p>
          <a:p>
            <a:pPr algn="l" rtl="0" fontAlgn="base"/>
            <a:r>
              <a:rPr lang="en-US" sz="2800" u="sng" dirty="0">
                <a:latin typeface="Agency FB" panose="020B0503020202020204" pitchFamily="34" charset="0"/>
              </a:rPr>
              <a:t>Description</a:t>
            </a:r>
            <a:r>
              <a:rPr lang="en-US" sz="2800" dirty="0">
                <a:latin typeface="Agency FB" panose="020B0503020202020204" pitchFamily="34" charset="0"/>
              </a:rPr>
              <a:t>: A voluntary association which was established by students of the college , in memory of a friend named </a:t>
            </a:r>
            <a:r>
              <a:rPr lang="en-US" sz="2800" dirty="0" err="1">
                <a:latin typeface="Agency FB" panose="020B0503020202020204" pitchFamily="34" charset="0"/>
              </a:rPr>
              <a:t>Irit</a:t>
            </a:r>
            <a:r>
              <a:rPr lang="en-US" sz="2800" dirty="0">
                <a:latin typeface="Agency FB" panose="020B0503020202020204" pitchFamily="34" charset="0"/>
              </a:rPr>
              <a:t> that died. Once a week on Wednesday night the students meet in the college and pack food for families from the area who do not have food for </a:t>
            </a:r>
            <a:r>
              <a:rPr lang="en-US" sz="2800" dirty="0" err="1">
                <a:latin typeface="Agency FB" panose="020B0503020202020204" pitchFamily="34" charset="0"/>
              </a:rPr>
              <a:t>Shabbath</a:t>
            </a:r>
            <a:r>
              <a:rPr lang="en-US" sz="2800" dirty="0">
                <a:latin typeface="Agency FB" panose="020B0503020202020204" pitchFamily="34" charset="0"/>
              </a:rPr>
              <a:t>. The students connected with people from the neighborhood who are active in the community and know the needy families and distribute the food to these families.</a:t>
            </a:r>
          </a:p>
          <a:p>
            <a:pPr algn="l" rtl="0" fontAlgn="base"/>
            <a:r>
              <a:rPr lang="en-US" sz="2800" u="sng" dirty="0">
                <a:latin typeface="Agency FB" panose="020B0503020202020204" pitchFamily="34" charset="0"/>
              </a:rPr>
              <a:t>The purpose</a:t>
            </a:r>
            <a:r>
              <a:rPr lang="en-US" sz="2800" dirty="0">
                <a:latin typeface="Agency FB" panose="020B0503020202020204" pitchFamily="34" charset="0"/>
              </a:rPr>
              <a:t>: students helping the community, people share their time and money for their neighbors.   A connection that ties the students with people of all ages.</a:t>
            </a:r>
          </a:p>
        </p:txBody>
      </p:sp>
      <p:pic>
        <p:nvPicPr>
          <p:cNvPr id="3" name="תמונה 2"/>
          <p:cNvPicPr>
            <a:picLocks noChangeAspect="1"/>
          </p:cNvPicPr>
          <p:nvPr/>
        </p:nvPicPr>
        <p:blipFill>
          <a:blip r:embed="rId2"/>
          <a:stretch>
            <a:fillRect/>
          </a:stretch>
        </p:blipFill>
        <p:spPr>
          <a:xfrm>
            <a:off x="0" y="4733039"/>
            <a:ext cx="3176901" cy="2117934"/>
          </a:xfrm>
          <a:prstGeom prst="rect">
            <a:avLst/>
          </a:prstGeom>
        </p:spPr>
      </p:pic>
      <p:pic>
        <p:nvPicPr>
          <p:cNvPr id="1028" name="Picture 4" descr="×ª××¦××ª ×ª××× × ×¢×××¨ ××¡×× ×¢××¨××ª"/>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6901" y="4733039"/>
            <a:ext cx="2827607" cy="2117934"/>
          </a:xfrm>
          <a:prstGeom prst="rect">
            <a:avLst/>
          </a:prstGeom>
          <a:noFill/>
          <a:extLst>
            <a:ext uri="{909E8E84-426E-40DD-AFC4-6F175D3DCCD1}">
              <a14:hiddenFill xmlns:a14="http://schemas.microsoft.com/office/drawing/2010/main">
                <a:solidFill>
                  <a:srgbClr val="FFFFFF"/>
                </a:solidFill>
              </a14:hiddenFill>
            </a:ext>
          </a:extLst>
        </p:spPr>
      </p:pic>
      <p:pic>
        <p:nvPicPr>
          <p:cNvPr id="4" name="תמונה 3"/>
          <p:cNvPicPr>
            <a:picLocks noChangeAspect="1"/>
          </p:cNvPicPr>
          <p:nvPr/>
        </p:nvPicPr>
        <p:blipFill>
          <a:blip r:embed="rId4"/>
          <a:stretch>
            <a:fillRect/>
          </a:stretch>
        </p:blipFill>
        <p:spPr>
          <a:xfrm>
            <a:off x="6004508" y="4733040"/>
            <a:ext cx="3182688" cy="2117934"/>
          </a:xfrm>
          <a:prstGeom prst="rect">
            <a:avLst/>
          </a:prstGeom>
        </p:spPr>
      </p:pic>
      <p:pic>
        <p:nvPicPr>
          <p:cNvPr id="5" name="תמונה 4"/>
          <p:cNvPicPr>
            <a:picLocks noChangeAspect="1"/>
          </p:cNvPicPr>
          <p:nvPr/>
        </p:nvPicPr>
        <p:blipFill rotWithShape="1">
          <a:blip r:embed="rId5"/>
          <a:srcRect l="16383"/>
          <a:stretch/>
        </p:blipFill>
        <p:spPr>
          <a:xfrm>
            <a:off x="9181408" y="4885439"/>
            <a:ext cx="3010591" cy="2117934"/>
          </a:xfrm>
          <a:prstGeom prst="rect">
            <a:avLst/>
          </a:prstGeom>
        </p:spPr>
      </p:pic>
    </p:spTree>
    <p:extLst>
      <p:ext uri="{BB962C8B-B14F-4D97-AF65-F5344CB8AC3E}">
        <p14:creationId xmlns:p14="http://schemas.microsoft.com/office/powerpoint/2010/main" val="776266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extBox 1"/>
          <p:cNvSpPr txBox="1"/>
          <p:nvPr/>
        </p:nvSpPr>
        <p:spPr>
          <a:xfrm>
            <a:off x="0" y="-80387"/>
            <a:ext cx="11977635" cy="5632311"/>
          </a:xfrm>
          <a:prstGeom prst="rect">
            <a:avLst/>
          </a:prstGeom>
          <a:noFill/>
        </p:spPr>
        <p:txBody>
          <a:bodyPr wrap="square" rtlCol="1">
            <a:spAutoFit/>
          </a:bodyPr>
          <a:lstStyle/>
          <a:p>
            <a:pPr algn="ctr"/>
            <a:r>
              <a:rPr lang="he-IL" sz="3600" dirty="0" err="1">
                <a:latin typeface="Agency FB" panose="020B0503020202020204" pitchFamily="34" charset="0"/>
                <a:cs typeface="Ariana" panose="00000400000000000000" pitchFamily="2" charset="-79"/>
              </a:rPr>
              <a:t>הפרוייקט</a:t>
            </a:r>
            <a:r>
              <a:rPr lang="he-IL" sz="3600" dirty="0">
                <a:latin typeface="Agency FB" panose="020B0503020202020204" pitchFamily="34" charset="0"/>
                <a:cs typeface="Ariana" panose="00000400000000000000" pitchFamily="2" charset="-79"/>
              </a:rPr>
              <a:t> השני:</a:t>
            </a:r>
            <a:endParaRPr lang="en-US" sz="3600" dirty="0">
              <a:latin typeface="Agency FB" panose="020B0503020202020204" pitchFamily="34" charset="0"/>
              <a:cs typeface="Ariana" panose="00000400000000000000" pitchFamily="2" charset="-79"/>
            </a:endParaRPr>
          </a:p>
          <a:p>
            <a:pPr algn="ctr"/>
            <a:r>
              <a:rPr lang="he-IL" sz="2800" dirty="0">
                <a:latin typeface="Agency FB" panose="020B0503020202020204" pitchFamily="34" charset="0"/>
                <a:cs typeface="Ariana" panose="00000400000000000000" pitchFamily="2" charset="-79"/>
              </a:rPr>
              <a:t>שם: "יוצרים חלום"</a:t>
            </a:r>
          </a:p>
          <a:p>
            <a:pPr algn="ctr"/>
            <a:endParaRPr lang="en-US" sz="2800" dirty="0">
              <a:latin typeface="Agency FB" panose="020B0503020202020204" pitchFamily="34" charset="0"/>
              <a:cs typeface="Ariana" panose="00000400000000000000" pitchFamily="2" charset="-79"/>
            </a:endParaRPr>
          </a:p>
          <a:p>
            <a:r>
              <a:rPr lang="he-IL" sz="2000" dirty="0">
                <a:latin typeface="Agency FB" panose="020B0503020202020204" pitchFamily="34" charset="0"/>
                <a:cs typeface="Ariana" panose="00000400000000000000" pitchFamily="2" charset="-79"/>
              </a:rPr>
              <a:t>תיאור: פרויקט שהוקם על ידי בת שירות לאומי בעיר נתיבות, עיר בעלת אוכלוסייה במצב סוציואקונומי נמוך. רעיון הפרויקט הוא יצירת חוגים חינמיים מקצועיים לילדים מעוטי יכולת כלכלית, מדריכות החוגים הן מתנדבות והן מלוות את הילדים גם במהלך החוג עצמו וכן במערכת ליווי אישי וביקורי בתים. פעם בשבוע הילדים מקבלים עזרה לימודית מהמתנדבות ולאחר מכן מתחיל החוג (אותו הילדים בוחרים על פי כשרונם ותחום העניין שלהם). בסוף השנה כל החוגים חוברים יחד לטובת מופע משותף ומושקע מול תושבי העיר ובני המשפחות. במהלך השנים האחרונות הפרויקט התרחב לכל הערים המרכזיות בדרום ואחת הסטודנטיות שלנו שהייתה שותפה בפיתוחו גם עומדת בראש הפרויקט בעיר באר שבע.</a:t>
            </a:r>
            <a:endParaRPr lang="en-US" sz="2000" dirty="0">
              <a:latin typeface="Agency FB" panose="020B0503020202020204" pitchFamily="34" charset="0"/>
              <a:cs typeface="Ariana" panose="00000400000000000000" pitchFamily="2" charset="-79"/>
            </a:endParaRPr>
          </a:p>
          <a:p>
            <a:r>
              <a:rPr lang="he-IL" sz="2000" dirty="0">
                <a:latin typeface="Agency FB" panose="020B0503020202020204" pitchFamily="34" charset="0"/>
                <a:cs typeface="Ariana" panose="00000400000000000000" pitchFamily="2" charset="-79"/>
              </a:rPr>
              <a:t>המטרה: החוג הוא אמצעי לפיתוח אישי, לפיתוח חלומות לחיים, למתן אפשרות לחיים מלאים ולא רק </a:t>
            </a:r>
            <a:r>
              <a:rPr lang="he-IL" sz="2000" dirty="0" err="1">
                <a:latin typeface="Agency FB" panose="020B0503020202020204" pitchFamily="34" charset="0"/>
                <a:cs typeface="Ariana" panose="00000400000000000000" pitchFamily="2" charset="-79"/>
              </a:rPr>
              <a:t>לשרידת</a:t>
            </a:r>
            <a:r>
              <a:rPr lang="he-IL" sz="2000" dirty="0">
                <a:latin typeface="Agency FB" panose="020B0503020202020204" pitchFamily="34" charset="0"/>
                <a:cs typeface="Ariana" panose="00000400000000000000" pitchFamily="2" charset="-79"/>
              </a:rPr>
              <a:t> היומיום כפי שקיים בשכונות אלו, ליציאה ממעגל העוני. הילדים הללו לא יכולים </a:t>
            </a:r>
            <a:r>
              <a:rPr lang="he-IL" sz="2400" dirty="0">
                <a:latin typeface="Agency FB" panose="020B0503020202020204" pitchFamily="34" charset="0"/>
                <a:cs typeface="Ariana" panose="00000400000000000000" pitchFamily="2" charset="-79"/>
              </a:rPr>
              <a:t>ללכת לחוגים ולכן לא מפתחים את </a:t>
            </a:r>
            <a:r>
              <a:rPr lang="he-IL" sz="2400" dirty="0" err="1">
                <a:latin typeface="Agency FB" panose="020B0503020202020204" pitchFamily="34" charset="0"/>
                <a:cs typeface="Ariana" panose="00000400000000000000" pitchFamily="2" charset="-79"/>
              </a:rPr>
              <a:t>כשרונותיהם</a:t>
            </a:r>
            <a:r>
              <a:rPr lang="he-IL" sz="2400" dirty="0">
                <a:latin typeface="Agency FB" panose="020B0503020202020204" pitchFamily="34" charset="0"/>
                <a:cs typeface="Ariana" panose="00000400000000000000" pitchFamily="2" charset="-79"/>
              </a:rPr>
              <a:t> וזאת במה טובה לכך.</a:t>
            </a:r>
            <a:endParaRPr lang="en-US" sz="2400" dirty="0">
              <a:latin typeface="Agency FB" panose="020B0503020202020204" pitchFamily="34" charset="0"/>
              <a:cs typeface="Ariana" panose="00000400000000000000" pitchFamily="2" charset="-79"/>
            </a:endParaRPr>
          </a:p>
        </p:txBody>
      </p:sp>
      <p:pic>
        <p:nvPicPr>
          <p:cNvPr id="3" name="Picture 2" descr="×ª××¦××ª ×ª××× × ×¢×××¨ ×¢××××××"/>
          <p:cNvPicPr>
            <a:picLocks noChangeAspect="1" noChangeArrowheads="1"/>
          </p:cNvPicPr>
          <p:nvPr/>
        </p:nvPicPr>
        <p:blipFill rotWithShape="1">
          <a:blip r:embed="rId2">
            <a:extLst>
              <a:ext uri="{28A0092B-C50C-407E-A947-70E740481C1C}">
                <a14:useLocalDpi xmlns:a14="http://schemas.microsoft.com/office/drawing/2010/main" val="0"/>
              </a:ext>
            </a:extLst>
          </a:blip>
          <a:srcRect t="90461"/>
          <a:stretch/>
        </p:blipFill>
        <p:spPr bwMode="auto">
          <a:xfrm>
            <a:off x="-41171" y="5456256"/>
            <a:ext cx="12233171" cy="1401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4657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extBox 1"/>
          <p:cNvSpPr txBox="1"/>
          <p:nvPr/>
        </p:nvSpPr>
        <p:spPr>
          <a:xfrm>
            <a:off x="331594" y="0"/>
            <a:ext cx="11656089" cy="4031873"/>
          </a:xfrm>
          <a:prstGeom prst="rect">
            <a:avLst/>
          </a:prstGeom>
          <a:noFill/>
        </p:spPr>
        <p:txBody>
          <a:bodyPr wrap="square" rtlCol="1">
            <a:spAutoFit/>
          </a:bodyPr>
          <a:lstStyle/>
          <a:p>
            <a:pPr algn="l" rtl="0"/>
            <a:r>
              <a:rPr lang="he-IL" sz="3200" dirty="0">
                <a:latin typeface="Agency FB" panose="020B0503020202020204" pitchFamily="34" charset="0"/>
              </a:rPr>
              <a:t> </a:t>
            </a:r>
            <a:endParaRPr lang="en-US" sz="3200" dirty="0">
              <a:latin typeface="Agency FB" panose="020B0503020202020204" pitchFamily="34" charset="0"/>
            </a:endParaRPr>
          </a:p>
          <a:p>
            <a:pPr algn="l" rtl="0"/>
            <a:r>
              <a:rPr lang="en-US" sz="3200" b="1" dirty="0">
                <a:latin typeface="Agency FB" panose="020B0503020202020204" pitchFamily="34" charset="0"/>
              </a:rPr>
              <a:t>The second project:  "creating a dream"</a:t>
            </a:r>
            <a:endParaRPr lang="en-US" sz="3200" dirty="0">
              <a:latin typeface="Agency FB" panose="020B0503020202020204" pitchFamily="34" charset="0"/>
            </a:endParaRPr>
          </a:p>
          <a:p>
            <a:pPr algn="l" rtl="0"/>
            <a:r>
              <a:rPr lang="en-US" sz="3200" u="sng" dirty="0">
                <a:latin typeface="Agency FB" panose="020B0503020202020204" pitchFamily="34" charset="0"/>
              </a:rPr>
              <a:t>Description: </a:t>
            </a:r>
            <a:r>
              <a:rPr lang="en-US" sz="3200" dirty="0">
                <a:latin typeface="Agency FB" panose="020B0503020202020204" pitchFamily="34" charset="0"/>
              </a:rPr>
              <a:t>this project the students run in the city of Netivot, a city that have a large number of residents who are in a low social-economic level. The idea of the project is to create  activities for children from disabled families. The directors of the groups are volunteers, who accompany the children according to a buddy system, and visit them in their houses, as well as directing the afternoon group activities. Once a week the children get help with their homework and then join the group activity they chose.                                                                                            </a:t>
            </a:r>
            <a:endParaRPr lang="he-IL" sz="3200" dirty="0">
              <a:latin typeface="Agency FB" panose="020B0503020202020204" pitchFamily="34" charset="0"/>
            </a:endParaRPr>
          </a:p>
        </p:txBody>
      </p:sp>
      <p:pic>
        <p:nvPicPr>
          <p:cNvPr id="4" name="Picture 2" descr="×ª××¦××ª ×ª××× × ×¢×××¨ ×¢××××××"/>
          <p:cNvPicPr>
            <a:picLocks noChangeAspect="1" noChangeArrowheads="1"/>
          </p:cNvPicPr>
          <p:nvPr/>
        </p:nvPicPr>
        <p:blipFill rotWithShape="1">
          <a:blip r:embed="rId2">
            <a:extLst>
              <a:ext uri="{28A0092B-C50C-407E-A947-70E740481C1C}">
                <a14:useLocalDpi xmlns:a14="http://schemas.microsoft.com/office/drawing/2010/main" val="0"/>
              </a:ext>
            </a:extLst>
          </a:blip>
          <a:srcRect t="90461"/>
          <a:stretch/>
        </p:blipFill>
        <p:spPr bwMode="auto">
          <a:xfrm>
            <a:off x="-41171" y="5777802"/>
            <a:ext cx="12233171" cy="1080195"/>
          </a:xfrm>
          <a:prstGeom prst="rect">
            <a:avLst/>
          </a:prstGeom>
          <a:noFill/>
          <a:extLst>
            <a:ext uri="{909E8E84-426E-40DD-AFC4-6F175D3DCCD1}">
              <a14:hiddenFill xmlns:a14="http://schemas.microsoft.com/office/drawing/2010/main">
                <a:solidFill>
                  <a:srgbClr val="FFFFFF"/>
                </a:solidFill>
              </a14:hiddenFill>
            </a:ext>
          </a:extLst>
        </p:spPr>
      </p:pic>
      <p:pic>
        <p:nvPicPr>
          <p:cNvPr id="3" name="תמונה 2"/>
          <p:cNvPicPr>
            <a:picLocks noChangeAspect="1"/>
          </p:cNvPicPr>
          <p:nvPr/>
        </p:nvPicPr>
        <p:blipFill>
          <a:blip r:embed="rId3">
            <a:clrChange>
              <a:clrFrom>
                <a:srgbClr val="FEFEFE"/>
              </a:clrFrom>
              <a:clrTo>
                <a:srgbClr val="FEFEFE">
                  <a:alpha val="0"/>
                </a:srgbClr>
              </a:clrTo>
            </a:clrChange>
            <a:duotone>
              <a:prstClr val="black"/>
              <a:schemeClr val="accent1">
                <a:tint val="45000"/>
                <a:satMod val="400000"/>
              </a:schemeClr>
            </a:duotone>
            <a:extLst>
              <a:ext uri="{BEBA8EAE-BF5A-486C-A8C5-ECC9F3942E4B}">
                <a14:imgProps xmlns:a14="http://schemas.microsoft.com/office/drawing/2010/main">
                  <a14:imgLayer r:embed="rId4">
                    <a14:imgEffect>
                      <a14:saturation sat="33000"/>
                    </a14:imgEffect>
                  </a14:imgLayer>
                </a14:imgProps>
              </a:ext>
            </a:extLst>
          </a:blip>
          <a:stretch>
            <a:fillRect/>
          </a:stretch>
        </p:blipFill>
        <p:spPr>
          <a:xfrm>
            <a:off x="10299560" y="4298181"/>
            <a:ext cx="2019718" cy="2019718"/>
          </a:xfrm>
          <a:prstGeom prst="rect">
            <a:avLst/>
          </a:prstGeom>
        </p:spPr>
      </p:pic>
    </p:spTree>
    <p:extLst>
      <p:ext uri="{BB962C8B-B14F-4D97-AF65-F5344CB8AC3E}">
        <p14:creationId xmlns:p14="http://schemas.microsoft.com/office/powerpoint/2010/main" val="2809047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extBox 1"/>
          <p:cNvSpPr txBox="1"/>
          <p:nvPr/>
        </p:nvSpPr>
        <p:spPr>
          <a:xfrm>
            <a:off x="351691" y="509994"/>
            <a:ext cx="11656089" cy="4031873"/>
          </a:xfrm>
          <a:prstGeom prst="rect">
            <a:avLst/>
          </a:prstGeom>
          <a:noFill/>
        </p:spPr>
        <p:txBody>
          <a:bodyPr wrap="square" rtlCol="1">
            <a:spAutoFit/>
          </a:bodyPr>
          <a:lstStyle/>
          <a:p>
            <a:pPr algn="l" rtl="0"/>
            <a:r>
              <a:rPr lang="en-US" sz="3200" dirty="0">
                <a:latin typeface="Agency FB" panose="020B0503020202020204" pitchFamily="34" charset="0"/>
              </a:rPr>
              <a:t>At the end of the year all the group activities join together and bring up an </a:t>
            </a:r>
            <a:br>
              <a:rPr lang="en-US" sz="3200" dirty="0">
                <a:latin typeface="Agency FB" panose="020B0503020202020204" pitchFamily="34" charset="0"/>
              </a:rPr>
            </a:br>
            <a:r>
              <a:rPr lang="en-US" sz="3200" dirty="0">
                <a:latin typeface="Agency FB" panose="020B0503020202020204" pitchFamily="34" charset="0"/>
              </a:rPr>
              <a:t>invested show for all their families and the citizens of </a:t>
            </a:r>
            <a:r>
              <a:rPr lang="en-US" sz="3200" dirty="0" err="1">
                <a:latin typeface="Agency FB" panose="020B0503020202020204" pitchFamily="34" charset="0"/>
              </a:rPr>
              <a:t>Netivot</a:t>
            </a:r>
            <a:r>
              <a:rPr lang="en-US" sz="3200" dirty="0">
                <a:latin typeface="Agency FB" panose="020B0503020202020204" pitchFamily="34" charset="0"/>
              </a:rPr>
              <a:t>. During the last few years the project expanded to all the main cities of the south, and one of our students is the head of the project in Beer </a:t>
            </a:r>
            <a:r>
              <a:rPr lang="en-US" sz="3200" dirty="0" err="1">
                <a:latin typeface="Agency FB" panose="020B0503020202020204" pitchFamily="34" charset="0"/>
              </a:rPr>
              <a:t>Sheva</a:t>
            </a:r>
            <a:r>
              <a:rPr lang="en-US" sz="3200" dirty="0">
                <a:latin typeface="Agency FB" panose="020B0503020202020204" pitchFamily="34" charset="0"/>
              </a:rPr>
              <a:t>.</a:t>
            </a:r>
          </a:p>
          <a:p>
            <a:pPr algn="l" rtl="0"/>
            <a:r>
              <a:rPr lang="en-US" sz="3200" u="sng" dirty="0">
                <a:latin typeface="Agency FB" panose="020B0503020202020204" pitchFamily="34" charset="0"/>
              </a:rPr>
              <a:t>The purpose</a:t>
            </a:r>
            <a:r>
              <a:rPr lang="en-US" sz="3200" dirty="0">
                <a:latin typeface="Agency FB" panose="020B0503020202020204" pitchFamily="34" charset="0"/>
              </a:rPr>
              <a:t>: the activity group gives the children a chance to develop to their potential and abilities and to dream bigger dreams for their lives. In addition it give the parents one afternoon that they can take care of other responsibilities in their lives.</a:t>
            </a:r>
            <a:endParaRPr lang="he-IL" sz="3200" dirty="0">
              <a:latin typeface="Agency FB" panose="020B0503020202020204" pitchFamily="34" charset="0"/>
            </a:endParaRPr>
          </a:p>
          <a:p>
            <a:pPr algn="l" rtl="0"/>
            <a:r>
              <a:rPr lang="en-US" sz="3200" dirty="0">
                <a:latin typeface="Agency FB" panose="020B0503020202020204" pitchFamily="34" charset="0"/>
              </a:rPr>
              <a:t>                                                                                           </a:t>
            </a:r>
            <a:endParaRPr lang="he-IL" sz="3200" dirty="0">
              <a:latin typeface="Agency FB" panose="020B0503020202020204" pitchFamily="34" charset="0"/>
            </a:endParaRPr>
          </a:p>
        </p:txBody>
      </p:sp>
      <p:pic>
        <p:nvPicPr>
          <p:cNvPr id="4" name="Picture 2" descr="×ª××¦××ª ×ª××× × ×¢×××¨ ×¢××××××"/>
          <p:cNvPicPr>
            <a:picLocks noChangeAspect="1" noChangeArrowheads="1"/>
          </p:cNvPicPr>
          <p:nvPr/>
        </p:nvPicPr>
        <p:blipFill rotWithShape="1">
          <a:blip r:embed="rId2">
            <a:extLst>
              <a:ext uri="{28A0092B-C50C-407E-A947-70E740481C1C}">
                <a14:useLocalDpi xmlns:a14="http://schemas.microsoft.com/office/drawing/2010/main" val="0"/>
              </a:ext>
            </a:extLst>
          </a:blip>
          <a:srcRect t="90461"/>
          <a:stretch/>
        </p:blipFill>
        <p:spPr bwMode="auto">
          <a:xfrm>
            <a:off x="-41171" y="5777802"/>
            <a:ext cx="12233171" cy="1080195"/>
          </a:xfrm>
          <a:prstGeom prst="rect">
            <a:avLst/>
          </a:prstGeom>
          <a:noFill/>
          <a:extLst>
            <a:ext uri="{909E8E84-426E-40DD-AFC4-6F175D3DCCD1}">
              <a14:hiddenFill xmlns:a14="http://schemas.microsoft.com/office/drawing/2010/main">
                <a:solidFill>
                  <a:srgbClr val="FFFFFF"/>
                </a:solidFill>
              </a14:hiddenFill>
            </a:ext>
          </a:extLst>
        </p:spPr>
      </p:pic>
      <p:pic>
        <p:nvPicPr>
          <p:cNvPr id="3" name="תמונה 2"/>
          <p:cNvPicPr>
            <a:picLocks noChangeAspect="1"/>
          </p:cNvPicPr>
          <p:nvPr/>
        </p:nvPicPr>
        <p:blipFill>
          <a:blip r:embed="rId3">
            <a:clrChange>
              <a:clrFrom>
                <a:srgbClr val="FEFEFE"/>
              </a:clrFrom>
              <a:clrTo>
                <a:srgbClr val="FEFEFE">
                  <a:alpha val="0"/>
                </a:srgbClr>
              </a:clrTo>
            </a:clrChange>
            <a:duotone>
              <a:prstClr val="black"/>
              <a:schemeClr val="accent1">
                <a:tint val="45000"/>
                <a:satMod val="400000"/>
              </a:schemeClr>
            </a:duotone>
            <a:extLst>
              <a:ext uri="{BEBA8EAE-BF5A-486C-A8C5-ECC9F3942E4B}">
                <a14:imgProps xmlns:a14="http://schemas.microsoft.com/office/drawing/2010/main">
                  <a14:imgLayer r:embed="rId4">
                    <a14:imgEffect>
                      <a14:saturation sat="33000"/>
                    </a14:imgEffect>
                  </a14:imgLayer>
                </a14:imgProps>
              </a:ext>
            </a:extLst>
          </a:blip>
          <a:stretch>
            <a:fillRect/>
          </a:stretch>
        </p:blipFill>
        <p:spPr>
          <a:xfrm>
            <a:off x="10299560" y="4298181"/>
            <a:ext cx="2019718" cy="2019718"/>
          </a:xfrm>
          <a:prstGeom prst="rect">
            <a:avLst/>
          </a:prstGeom>
        </p:spPr>
      </p:pic>
    </p:spTree>
    <p:extLst>
      <p:ext uri="{BB962C8B-B14F-4D97-AF65-F5344CB8AC3E}">
        <p14:creationId xmlns:p14="http://schemas.microsoft.com/office/powerpoint/2010/main" val="1191075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extBox 1"/>
          <p:cNvSpPr txBox="1"/>
          <p:nvPr/>
        </p:nvSpPr>
        <p:spPr>
          <a:xfrm>
            <a:off x="341643" y="160774"/>
            <a:ext cx="11304396" cy="6555641"/>
          </a:xfrm>
          <a:prstGeom prst="rect">
            <a:avLst/>
          </a:prstGeom>
          <a:noFill/>
        </p:spPr>
        <p:txBody>
          <a:bodyPr wrap="square" rtlCol="1">
            <a:spAutoFit/>
          </a:bodyPr>
          <a:lstStyle/>
          <a:p>
            <a:pPr algn="ctr"/>
            <a:r>
              <a:rPr lang="he-IL" sz="4800" dirty="0" err="1">
                <a:cs typeface="Ariana" panose="00000400000000000000" pitchFamily="2" charset="-79"/>
              </a:rPr>
              <a:t>הפרוייקט</a:t>
            </a:r>
            <a:r>
              <a:rPr lang="he-IL" sz="4800" dirty="0">
                <a:cs typeface="Ariana" panose="00000400000000000000" pitchFamily="2" charset="-79"/>
              </a:rPr>
              <a:t> השלישי:</a:t>
            </a:r>
            <a:endParaRPr lang="en-US" sz="4800" dirty="0">
              <a:cs typeface="Ariana" panose="00000400000000000000" pitchFamily="2" charset="-79"/>
            </a:endParaRPr>
          </a:p>
          <a:p>
            <a:pPr algn="ctr"/>
            <a:r>
              <a:rPr lang="he-IL" sz="4000" dirty="0">
                <a:cs typeface="Ariana" panose="00000400000000000000" pitchFamily="2" charset="-79"/>
              </a:rPr>
              <a:t>שם: </a:t>
            </a:r>
            <a:r>
              <a:rPr lang="en-US" sz="4000" dirty="0">
                <a:cs typeface="Ariana" panose="00000400000000000000" pitchFamily="2" charset="-79"/>
              </a:rPr>
              <a:t>"musical touch"</a:t>
            </a:r>
            <a:r>
              <a:rPr lang="he-IL" sz="4000" dirty="0">
                <a:cs typeface="Ariana" panose="00000400000000000000" pitchFamily="2" charset="-79"/>
              </a:rPr>
              <a:t>.</a:t>
            </a:r>
            <a:endParaRPr lang="en-US" sz="4000" dirty="0">
              <a:cs typeface="Ariana" panose="00000400000000000000" pitchFamily="2" charset="-79"/>
            </a:endParaRPr>
          </a:p>
          <a:p>
            <a:endParaRPr lang="he-IL" sz="3600" dirty="0">
              <a:cs typeface="Ariana" panose="00000400000000000000" pitchFamily="2" charset="-79"/>
            </a:endParaRPr>
          </a:p>
          <a:p>
            <a:r>
              <a:rPr lang="he-IL" sz="4000" dirty="0">
                <a:cs typeface="Ariana" panose="00000400000000000000" pitchFamily="2" charset="-79"/>
              </a:rPr>
              <a:t>תיאור: </a:t>
            </a:r>
            <a:r>
              <a:rPr lang="he-IL" sz="3600" dirty="0">
                <a:cs typeface="Ariana" panose="00000400000000000000" pitchFamily="2" charset="-79"/>
              </a:rPr>
              <a:t>מפגש בלתי אמצעי בין סטודנטים מהמכללה לקשישים במרכז יום לקשיש, הסטודנטים עוזרים במרכז היום מבחינה טכנית ומהותית בכל מיני דרכים </a:t>
            </a:r>
            <a:r>
              <a:rPr lang="he-IL" sz="3600" dirty="0" err="1">
                <a:cs typeface="Ariana" panose="00000400000000000000" pitchFamily="2" charset="-79"/>
              </a:rPr>
              <a:t>ופרוייקט</a:t>
            </a:r>
            <a:r>
              <a:rPr lang="he-IL" sz="3600" dirty="0">
                <a:cs typeface="Ariana" panose="00000400000000000000" pitchFamily="2" charset="-79"/>
              </a:rPr>
              <a:t> הדגל- יצירת חיבור בין אישי בעזרת מוזיקה, </a:t>
            </a:r>
            <a:r>
              <a:rPr lang="he-IL" sz="3600" dirty="0" err="1">
                <a:cs typeface="Ariana" panose="00000400000000000000" pitchFamily="2" charset="-79"/>
              </a:rPr>
              <a:t>נגינג</a:t>
            </a:r>
            <a:r>
              <a:rPr lang="he-IL" sz="3600" dirty="0">
                <a:cs typeface="Ariana" panose="00000400000000000000" pitchFamily="2" charset="-79"/>
              </a:rPr>
              <a:t> ושירה משותפים, סיפור סיפורי החיים של הקשישים דרך המוזיקה ועוד.</a:t>
            </a:r>
            <a:endParaRPr lang="en-US" sz="3600" dirty="0">
              <a:cs typeface="Ariana" panose="00000400000000000000" pitchFamily="2" charset="-79"/>
            </a:endParaRPr>
          </a:p>
          <a:p>
            <a:r>
              <a:rPr lang="he-IL" sz="4000" dirty="0">
                <a:cs typeface="Ariana" panose="00000400000000000000" pitchFamily="2" charset="-79"/>
              </a:rPr>
              <a:t>המטרה: </a:t>
            </a:r>
            <a:r>
              <a:rPr lang="he-IL" sz="3600" dirty="0">
                <a:cs typeface="Ariana" panose="00000400000000000000" pitchFamily="2" charset="-79"/>
              </a:rPr>
              <a:t>חיבור בין דורי, בין הדור הצעיר לדור המבוגר, הבנה שלמרות פערי הדורות אפשר </a:t>
            </a:r>
            <a:r>
              <a:rPr lang="he-IL" sz="3600" dirty="0" err="1">
                <a:cs typeface="Ariana" panose="00000400000000000000" pitchFamily="2" charset="-79"/>
              </a:rPr>
              <a:t>להינות</a:t>
            </a:r>
            <a:r>
              <a:rPr lang="he-IL" sz="3600" dirty="0">
                <a:cs typeface="Ariana" panose="00000400000000000000" pitchFamily="2" charset="-79"/>
              </a:rPr>
              <a:t> וליצור יחד.</a:t>
            </a:r>
            <a:endParaRPr lang="en-US" sz="3600" dirty="0">
              <a:cs typeface="Ariana" panose="00000400000000000000" pitchFamily="2" charset="-79"/>
            </a:endParaRPr>
          </a:p>
          <a:p>
            <a:r>
              <a:rPr lang="he-IL" sz="3600" dirty="0">
                <a:cs typeface="Ariana" panose="00000400000000000000" pitchFamily="2" charset="-79"/>
              </a:rPr>
              <a:t> </a:t>
            </a:r>
            <a:endParaRPr lang="en-US" sz="3600" dirty="0">
              <a:cs typeface="Ariana" panose="00000400000000000000" pitchFamily="2" charset="-79"/>
            </a:endParaRPr>
          </a:p>
          <a:p>
            <a:r>
              <a:rPr lang="he-IL" sz="3600" dirty="0">
                <a:cs typeface="Ariana" panose="00000400000000000000" pitchFamily="2" charset="-79"/>
              </a:rPr>
              <a:t> </a:t>
            </a:r>
            <a:endParaRPr lang="en-US" sz="3600" dirty="0">
              <a:cs typeface="Ariana" panose="00000400000000000000" pitchFamily="2" charset="-79"/>
            </a:endParaRPr>
          </a:p>
        </p:txBody>
      </p:sp>
      <p:pic>
        <p:nvPicPr>
          <p:cNvPr id="3" name="Picture 2" descr="×ª××¦××ª ×ª××× × ×¢×××¨ ×¢××××××"/>
          <p:cNvPicPr>
            <a:picLocks noChangeAspect="1" noChangeArrowheads="1"/>
          </p:cNvPicPr>
          <p:nvPr/>
        </p:nvPicPr>
        <p:blipFill rotWithShape="1">
          <a:blip r:embed="rId2">
            <a:extLst>
              <a:ext uri="{28A0092B-C50C-407E-A947-70E740481C1C}">
                <a14:useLocalDpi xmlns:a14="http://schemas.microsoft.com/office/drawing/2010/main" val="0"/>
              </a:ext>
            </a:extLst>
          </a:blip>
          <a:srcRect t="90461"/>
          <a:stretch/>
        </p:blipFill>
        <p:spPr bwMode="auto">
          <a:xfrm>
            <a:off x="-41171" y="5777802"/>
            <a:ext cx="12233171" cy="1080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1277548"/>
      </p:ext>
    </p:extLst>
  </p:cSld>
  <p:clrMapOvr>
    <a:masterClrMapping/>
  </p:clrMapOvr>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מסמך" ma:contentTypeID="0x010100B4C3EF19FA3418409615FF83118818C0" ma:contentTypeVersion="15" ma:contentTypeDescription="צור מסמך חדש." ma:contentTypeScope="" ma:versionID="bd7418b69d2238e8984806c81722e524">
  <xsd:schema xmlns:xsd="http://www.w3.org/2001/XMLSchema" xmlns:xs="http://www.w3.org/2001/XMLSchema" xmlns:p="http://schemas.microsoft.com/office/2006/metadata/properties" xmlns:ns1="http://schemas.microsoft.com/sharepoint/v3" xmlns:ns3="a7d1c2cf-f282-4e55-b4a9-0689990b7e87" xmlns:ns4="0f6f46e8-743c-4450-8aeb-2a1ddd98e762" targetNamespace="http://schemas.microsoft.com/office/2006/metadata/properties" ma:root="true" ma:fieldsID="991ece3a77f5d406bb1e980fbefbf276" ns1:_="" ns3:_="" ns4:_="">
    <xsd:import namespace="http://schemas.microsoft.com/sharepoint/v3"/>
    <xsd:import namespace="a7d1c2cf-f282-4e55-b4a9-0689990b7e87"/>
    <xsd:import namespace="0f6f46e8-743c-4450-8aeb-2a1ddd98e762"/>
    <xsd:element name="properties">
      <xsd:complexType>
        <xsd:sequence>
          <xsd:element name="documentManagement">
            <xsd:complexType>
              <xsd:all>
                <xsd:element ref="ns1:_ip_UnifiedCompliancePolicyProperties" minOccurs="0"/>
                <xsd:element ref="ns1:_ip_UnifiedCompliancePolicyUIAction" minOccurs="0"/>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8" nillable="true" ma:displayName="מאפייני מדיניות תאימות מאוחדת" ma:description="" ma:hidden="true" ma:internalName="_ip_UnifiedCompliancePolicyProperties">
      <xsd:simpleType>
        <xsd:restriction base="dms:Note"/>
      </xsd:simpleType>
    </xsd:element>
    <xsd:element name="_ip_UnifiedCompliancePolicyUIAction" ma:index="9" nillable="true" ma:displayName="פעולת ממשק משתמש של מדיניות תאימות מאוחדת"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7d1c2cf-f282-4e55-b4a9-0689990b7e87" elementFormDefault="qualified">
    <xsd:import namespace="http://schemas.microsoft.com/office/2006/documentManagement/types"/>
    <xsd:import namespace="http://schemas.microsoft.com/office/infopath/2007/PartnerControls"/>
    <xsd:element name="SharedWithUsers" ma:index="10" nillable="true" ma:displayName="משותף עם"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משותף עם פרטים" ma:description="" ma:internalName="SharedWithDetails" ma:readOnly="true">
      <xsd:simpleType>
        <xsd:restriction base="dms:Note">
          <xsd:maxLength value="255"/>
        </xsd:restriction>
      </xsd:simpleType>
    </xsd:element>
    <xsd:element name="SharingHintHash" ma:index="12" nillable="true" ma:displayName="Hash של רמז לשיתוף"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f6f46e8-743c-4450-8aeb-2a1ddd98e762"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Location" ma:index="17" nillable="true" ma:displayName="MediaServiceLocation" ma:description="" ma:internalName="MediaServiceLocation"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סוג תוכן"/>
        <xsd:element ref="dc:title" minOccurs="0" maxOccurs="1" ma:index="4" ma:displayName="כותרת"/>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ED4D1DC8-9DC0-4D0F-A0E5-114FFC2A03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7d1c2cf-f282-4e55-b4a9-0689990b7e87"/>
    <ds:schemaRef ds:uri="0f6f46e8-743c-4450-8aeb-2a1ddd98e76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841EB89-B403-4FE4-B69E-1C102AF90B8A}">
  <ds:schemaRefs>
    <ds:schemaRef ds:uri="http://schemas.microsoft.com/sharepoint/v3/contenttype/forms"/>
  </ds:schemaRefs>
</ds:datastoreItem>
</file>

<file path=customXml/itemProps3.xml><?xml version="1.0" encoding="utf-8"?>
<ds:datastoreItem xmlns:ds="http://schemas.openxmlformats.org/officeDocument/2006/customXml" ds:itemID="{0029C499-D746-4171-8F8C-FAC5BF86B48E}">
  <ds:schemaRefs>
    <ds:schemaRef ds:uri="http://schemas.microsoft.com/office/2006/metadata/properties"/>
    <ds:schemaRef ds:uri="http://schemas.microsoft.com/office/infopath/2007/PartnerControl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
  <TotalTime>258</TotalTime>
  <Words>1056</Words>
  <Application>Microsoft Office PowerPoint</Application>
  <PresentationFormat>Widescreen</PresentationFormat>
  <Paragraphs>53</Paragraphs>
  <Slides>13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Agency FB</vt:lpstr>
      <vt:lpstr>Anarchy</vt:lpstr>
      <vt:lpstr>Arial</vt:lpstr>
      <vt:lpstr>Bodoni MT</vt:lpstr>
      <vt:lpstr>Calibri</vt:lpstr>
      <vt:lpstr>Calibri Light</vt:lpstr>
      <vt:lpstr>Gill Sans MT</vt:lpstr>
      <vt:lpstr>ערכת נושא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נעמה</dc:creator>
  <cp:lastModifiedBy>Rhonda Sofer</cp:lastModifiedBy>
  <cp:revision>35</cp:revision>
  <dcterms:created xsi:type="dcterms:W3CDTF">2018-06-19T07:18:32Z</dcterms:created>
  <dcterms:modified xsi:type="dcterms:W3CDTF">2020-03-04T11:47:02Z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0x010100B4C3EF19FA3418409615FF83118818C0</vt:lpwstr>
  </property>
</Properties>
</file>