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heme/themeOverride1.xml" ContentType="application/vnd.openxmlformats-officedocument.themeOverr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47"/>
  </p:notesMasterIdLst>
  <p:handoutMasterIdLst>
    <p:handoutMasterId r:id="rId48"/>
  </p:handoutMasterIdLst>
  <p:sldIdLst>
    <p:sldId id="278" r:id="rId2"/>
    <p:sldId id="277" r:id="rId3"/>
    <p:sldId id="296" r:id="rId4"/>
    <p:sldId id="279" r:id="rId5"/>
    <p:sldId id="264" r:id="rId6"/>
    <p:sldId id="265" r:id="rId7"/>
    <p:sldId id="266" r:id="rId8"/>
    <p:sldId id="267" r:id="rId9"/>
    <p:sldId id="268" r:id="rId10"/>
    <p:sldId id="280" r:id="rId11"/>
    <p:sldId id="297" r:id="rId12"/>
    <p:sldId id="298" r:id="rId13"/>
    <p:sldId id="317" r:id="rId14"/>
    <p:sldId id="313" r:id="rId15"/>
    <p:sldId id="312" r:id="rId16"/>
    <p:sldId id="314" r:id="rId17"/>
    <p:sldId id="305" r:id="rId18"/>
    <p:sldId id="316" r:id="rId19"/>
    <p:sldId id="315" r:id="rId20"/>
    <p:sldId id="300" r:id="rId21"/>
    <p:sldId id="299" r:id="rId22"/>
    <p:sldId id="302" r:id="rId23"/>
    <p:sldId id="303" r:id="rId24"/>
    <p:sldId id="306" r:id="rId25"/>
    <p:sldId id="309" r:id="rId26"/>
    <p:sldId id="307" r:id="rId27"/>
    <p:sldId id="308" r:id="rId28"/>
    <p:sldId id="310" r:id="rId29"/>
    <p:sldId id="282" r:id="rId30"/>
    <p:sldId id="290" r:id="rId31"/>
    <p:sldId id="289" r:id="rId32"/>
    <p:sldId id="291" r:id="rId33"/>
    <p:sldId id="311" r:id="rId34"/>
    <p:sldId id="292" r:id="rId35"/>
    <p:sldId id="293" r:id="rId36"/>
    <p:sldId id="318" r:id="rId37"/>
    <p:sldId id="319" r:id="rId38"/>
    <p:sldId id="320" r:id="rId39"/>
    <p:sldId id="294" r:id="rId40"/>
    <p:sldId id="284" r:id="rId41"/>
    <p:sldId id="295" r:id="rId42"/>
    <p:sldId id="288" r:id="rId43"/>
    <p:sldId id="286" r:id="rId44"/>
    <p:sldId id="285" r:id="rId45"/>
    <p:sldId id="287" r:id="rId46"/>
  </p:sldIdLst>
  <p:sldSz cx="12192000" cy="6858000"/>
  <p:notesSz cx="6858000" cy="9144000"/>
  <p:defaultText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סגנון ביניים 2 - הדגשה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9971" autoAdjust="0"/>
    <p:restoredTop sz="81572" autoAdjust="0"/>
  </p:normalViewPr>
  <p:slideViewPr>
    <p:cSldViewPr snapToGrid="0">
      <p:cViewPr varScale="1">
        <p:scale>
          <a:sx n="114" d="100"/>
          <a:sy n="114" d="100"/>
        </p:scale>
        <p:origin x="186" y="102"/>
      </p:cViewPr>
      <p:guideLst/>
    </p:cSldViewPr>
  </p:slideViewPr>
  <p:outlineViewPr>
    <p:cViewPr>
      <p:scale>
        <a:sx n="33" d="100"/>
        <a:sy n="33" d="100"/>
      </p:scale>
      <p:origin x="0" y="-1898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83" d="100"/>
          <a:sy n="83" d="100"/>
        </p:scale>
        <p:origin x="2010" y="9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honda Sofer" userId="302c89f9-dfa8-4b1b-af13-94aa4b2f0982" providerId="ADAL" clId="{1DCB90CF-8471-4978-A1F4-98C26BB6A40B}"/>
    <pc:docChg chg="modSld">
      <pc:chgData name="Rhonda Sofer" userId="302c89f9-dfa8-4b1b-af13-94aa4b2f0982" providerId="ADAL" clId="{1DCB90CF-8471-4978-A1F4-98C26BB6A40B}" dt="2019-07-28T11:31:43.597" v="0" actId="6549"/>
      <pc:docMkLst>
        <pc:docMk/>
      </pc:docMkLst>
      <pc:sldChg chg="modSp">
        <pc:chgData name="Rhonda Sofer" userId="302c89f9-dfa8-4b1b-af13-94aa4b2f0982" providerId="ADAL" clId="{1DCB90CF-8471-4978-A1F4-98C26BB6A40B}" dt="2019-07-28T11:31:43.597" v="0" actId="6549"/>
        <pc:sldMkLst>
          <pc:docMk/>
          <pc:sldMk cId="4003566849" sldId="287"/>
        </pc:sldMkLst>
        <pc:spChg chg="mod">
          <ac:chgData name="Rhonda Sofer" userId="302c89f9-dfa8-4b1b-af13-94aa4b2f0982" providerId="ADAL" clId="{1DCB90CF-8471-4978-A1F4-98C26BB6A40B}" dt="2019-07-28T11:31:43.597" v="0" actId="6549"/>
          <ac:spMkLst>
            <pc:docMk/>
            <pc:sldMk cId="4003566849" sldId="287"/>
            <ac:spMk id="3" creationId="{00000000-0000-0000-0000-000000000000}"/>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3652996-4341-40C3-B882-8A30B99773D9}" type="doc">
      <dgm:prSet loTypeId="urn:microsoft.com/office/officeart/2005/8/layout/hierarchy3" loCatId="relationship" qsTypeId="urn:microsoft.com/office/officeart/2005/8/quickstyle/3d1" qsCatId="3D" csTypeId="urn:microsoft.com/office/officeart/2005/8/colors/accent1_2" csCatId="accent1" phldr="1"/>
      <dgm:spPr/>
      <dgm:t>
        <a:bodyPr/>
        <a:lstStyle/>
        <a:p>
          <a:endParaRPr lang="en-US"/>
        </a:p>
      </dgm:t>
    </dgm:pt>
    <dgm:pt modelId="{2E4DC45B-CF8B-427E-BC32-C4EA11AC4941}">
      <dgm:prSet phldrT="[Text]" custT="1"/>
      <dgm:spPr>
        <a:solidFill>
          <a:srgbClr val="0070C0"/>
        </a:solidFill>
      </dgm:spPr>
      <dgm:t>
        <a:bodyPr/>
        <a:lstStyle/>
        <a:p>
          <a:r>
            <a:rPr lang="en-US" sz="1200" b="1" dirty="0"/>
            <a:t>Strategic Objective:</a:t>
          </a:r>
        </a:p>
        <a:p>
          <a:r>
            <a:rPr lang="en-US" sz="1200" b="1" dirty="0"/>
            <a:t>Infrastructure Development</a:t>
          </a:r>
          <a:endParaRPr lang="en-US" sz="1200" dirty="0"/>
        </a:p>
      </dgm:t>
    </dgm:pt>
    <dgm:pt modelId="{6E629DCB-E54B-47B6-A81E-A851656374C6}" type="parTrans" cxnId="{F70EB315-C132-4379-B754-02F259F11BD2}">
      <dgm:prSet/>
      <dgm:spPr/>
      <dgm:t>
        <a:bodyPr/>
        <a:lstStyle/>
        <a:p>
          <a:pPr algn="ctr"/>
          <a:endParaRPr lang="en-US"/>
        </a:p>
      </dgm:t>
    </dgm:pt>
    <dgm:pt modelId="{4279B172-9A8A-4D38-8BC7-7CE11E195D4B}" type="sibTrans" cxnId="{F70EB315-C132-4379-B754-02F259F11BD2}">
      <dgm:prSet/>
      <dgm:spPr/>
      <dgm:t>
        <a:bodyPr/>
        <a:lstStyle/>
        <a:p>
          <a:pPr algn="ctr"/>
          <a:endParaRPr lang="en-US"/>
        </a:p>
      </dgm:t>
    </dgm:pt>
    <dgm:pt modelId="{6FAB4475-4035-4238-A2D5-966239277348}">
      <dgm:prSet phldrT="[Text]" custT="1">
        <dgm:style>
          <a:lnRef idx="2">
            <a:schemeClr val="accent1"/>
          </a:lnRef>
          <a:fillRef idx="1">
            <a:schemeClr val="lt1"/>
          </a:fillRef>
          <a:effectRef idx="0">
            <a:schemeClr val="accent1"/>
          </a:effectRef>
          <a:fontRef idx="minor">
            <a:schemeClr val="dk1"/>
          </a:fontRef>
        </dgm:style>
      </dgm:prSet>
      <dgm:spPr/>
      <dgm:t>
        <a:bodyPr/>
        <a:lstStyle/>
        <a:p>
          <a:pPr algn="l"/>
          <a:r>
            <a:rPr lang="en-US" sz="1200" b="1" dirty="0"/>
            <a:t>Task 1.1 Improvement of the study-research environment</a:t>
          </a:r>
          <a:endParaRPr lang="en-US" sz="1200" b="0" dirty="0">
            <a:solidFill>
              <a:sysClr val="windowText" lastClr="000000"/>
            </a:solidFill>
          </a:endParaRPr>
        </a:p>
      </dgm:t>
    </dgm:pt>
    <dgm:pt modelId="{A04ACB88-B3EF-4AE7-8B9B-D4E493CAEA84}" type="parTrans" cxnId="{D0A27210-EC91-4FE2-BF26-4FE9CD85E7F3}">
      <dgm:prSet/>
      <dgm:spPr/>
      <dgm:t>
        <a:bodyPr/>
        <a:lstStyle/>
        <a:p>
          <a:pPr algn="ctr"/>
          <a:endParaRPr lang="en-US"/>
        </a:p>
      </dgm:t>
    </dgm:pt>
    <dgm:pt modelId="{D3FD5029-D3E9-42CD-BE47-484D7B2ED1FD}" type="sibTrans" cxnId="{D0A27210-EC91-4FE2-BF26-4FE9CD85E7F3}">
      <dgm:prSet/>
      <dgm:spPr/>
      <dgm:t>
        <a:bodyPr/>
        <a:lstStyle/>
        <a:p>
          <a:pPr algn="ctr"/>
          <a:endParaRPr lang="en-US"/>
        </a:p>
      </dgm:t>
    </dgm:pt>
    <dgm:pt modelId="{805C4528-C345-4E80-AD9A-E0C117BC7529}">
      <dgm:prSet custT="1">
        <dgm:style>
          <a:lnRef idx="2">
            <a:schemeClr val="accent1"/>
          </a:lnRef>
          <a:fillRef idx="1">
            <a:schemeClr val="lt1"/>
          </a:fillRef>
          <a:effectRef idx="0">
            <a:schemeClr val="accent1"/>
          </a:effectRef>
          <a:fontRef idx="minor">
            <a:schemeClr val="dk1"/>
          </a:fontRef>
        </dgm:style>
      </dgm:prSet>
      <dgm:spPr/>
      <dgm:t>
        <a:bodyPr/>
        <a:lstStyle/>
        <a:p>
          <a:pPr algn="l"/>
          <a:r>
            <a:rPr lang="en-US" sz="1200" b="1" dirty="0"/>
            <a:t>Task 1.2 Development of the material-technical base of the library</a:t>
          </a:r>
          <a:endParaRPr lang="en-US" sz="1200" b="0" dirty="0"/>
        </a:p>
      </dgm:t>
    </dgm:pt>
    <dgm:pt modelId="{95B5C7BA-11C4-46D0-8644-585260F12FED}" type="parTrans" cxnId="{5AAB056A-1D84-42A3-A467-84D3C43038AA}">
      <dgm:prSet/>
      <dgm:spPr/>
      <dgm:t>
        <a:bodyPr/>
        <a:lstStyle/>
        <a:p>
          <a:pPr algn="ctr"/>
          <a:endParaRPr lang="en-US"/>
        </a:p>
      </dgm:t>
    </dgm:pt>
    <dgm:pt modelId="{3CFDC04E-9E75-4671-89D3-E32392630037}" type="sibTrans" cxnId="{5AAB056A-1D84-42A3-A467-84D3C43038AA}">
      <dgm:prSet/>
      <dgm:spPr/>
      <dgm:t>
        <a:bodyPr/>
        <a:lstStyle/>
        <a:p>
          <a:pPr algn="ctr"/>
          <a:endParaRPr lang="en-US"/>
        </a:p>
      </dgm:t>
    </dgm:pt>
    <dgm:pt modelId="{754F6D2A-C42B-499C-848F-9F071D7C6F83}">
      <dgm:prSet custT="1">
        <dgm:style>
          <a:lnRef idx="2">
            <a:schemeClr val="accent1"/>
          </a:lnRef>
          <a:fillRef idx="1">
            <a:schemeClr val="lt1"/>
          </a:fillRef>
          <a:effectRef idx="0">
            <a:schemeClr val="accent1"/>
          </a:effectRef>
          <a:fontRef idx="minor">
            <a:schemeClr val="dk1"/>
          </a:fontRef>
        </dgm:style>
      </dgm:prSet>
      <dgm:spPr/>
      <dgm:t>
        <a:bodyPr/>
        <a:lstStyle/>
        <a:p>
          <a:pPr algn="l"/>
          <a:r>
            <a:rPr lang="en-US" sz="1200" b="1" dirty="0"/>
            <a:t>Task 1.3 Creating a comfortable environment for independent work and relaxation of students</a:t>
          </a:r>
          <a:endParaRPr lang="en-US" sz="1200" b="0" dirty="0"/>
        </a:p>
      </dgm:t>
    </dgm:pt>
    <dgm:pt modelId="{48E699BB-5A0B-4AFD-A7DA-3F86DF12DC80}" type="parTrans" cxnId="{CE92B8CE-A39D-451F-8C9E-9C40AABEABFB}">
      <dgm:prSet/>
      <dgm:spPr/>
      <dgm:t>
        <a:bodyPr/>
        <a:lstStyle/>
        <a:p>
          <a:pPr algn="ctr"/>
          <a:endParaRPr lang="en-US"/>
        </a:p>
      </dgm:t>
    </dgm:pt>
    <dgm:pt modelId="{0B55DA5A-10B1-4462-A998-099475F42B38}" type="sibTrans" cxnId="{CE92B8CE-A39D-451F-8C9E-9C40AABEABFB}">
      <dgm:prSet/>
      <dgm:spPr/>
      <dgm:t>
        <a:bodyPr/>
        <a:lstStyle/>
        <a:p>
          <a:pPr algn="ctr"/>
          <a:endParaRPr lang="en-US"/>
        </a:p>
      </dgm:t>
    </dgm:pt>
    <dgm:pt modelId="{D0FABC27-9D26-4456-8DF5-A9B597BDF176}" type="pres">
      <dgm:prSet presAssocID="{63652996-4341-40C3-B882-8A30B99773D9}" presName="diagram" presStyleCnt="0">
        <dgm:presLayoutVars>
          <dgm:chPref val="1"/>
          <dgm:dir/>
          <dgm:animOne val="branch"/>
          <dgm:animLvl val="lvl"/>
          <dgm:resizeHandles/>
        </dgm:presLayoutVars>
      </dgm:prSet>
      <dgm:spPr/>
    </dgm:pt>
    <dgm:pt modelId="{A57C7B68-3568-4623-BF7F-7EB1C1B99BAB}" type="pres">
      <dgm:prSet presAssocID="{2E4DC45B-CF8B-427E-BC32-C4EA11AC4941}" presName="root" presStyleCnt="0"/>
      <dgm:spPr/>
    </dgm:pt>
    <dgm:pt modelId="{80197D7C-C189-4FC2-AE5A-3F7BF3F93CE1}" type="pres">
      <dgm:prSet presAssocID="{2E4DC45B-CF8B-427E-BC32-C4EA11AC4941}" presName="rootComposite" presStyleCnt="0"/>
      <dgm:spPr/>
    </dgm:pt>
    <dgm:pt modelId="{7A27743C-1762-491D-A55E-DE7B29C8D4A7}" type="pres">
      <dgm:prSet presAssocID="{2E4DC45B-CF8B-427E-BC32-C4EA11AC4941}" presName="rootText" presStyleLbl="node1" presStyleIdx="0" presStyleCnt="1" custScaleX="159663" custScaleY="138394"/>
      <dgm:spPr/>
    </dgm:pt>
    <dgm:pt modelId="{1A83E779-010C-465B-A491-25932A3E5A27}" type="pres">
      <dgm:prSet presAssocID="{2E4DC45B-CF8B-427E-BC32-C4EA11AC4941}" presName="rootConnector" presStyleLbl="node1" presStyleIdx="0" presStyleCnt="1"/>
      <dgm:spPr/>
    </dgm:pt>
    <dgm:pt modelId="{72B2A91E-B5A1-4A01-B3E0-53F209C4B9D3}" type="pres">
      <dgm:prSet presAssocID="{2E4DC45B-CF8B-427E-BC32-C4EA11AC4941}" presName="childShape" presStyleCnt="0"/>
      <dgm:spPr/>
    </dgm:pt>
    <dgm:pt modelId="{E9AC15FC-E2F4-4BAD-9D5F-7B17D202FA49}" type="pres">
      <dgm:prSet presAssocID="{A04ACB88-B3EF-4AE7-8B9B-D4E493CAEA84}" presName="Name13" presStyleLbl="parChTrans1D2" presStyleIdx="0" presStyleCnt="3"/>
      <dgm:spPr/>
    </dgm:pt>
    <dgm:pt modelId="{4DA9999E-782A-46E4-83BE-22A792E0DB81}" type="pres">
      <dgm:prSet presAssocID="{6FAB4475-4035-4238-A2D5-966239277348}" presName="childText" presStyleLbl="bgAcc1" presStyleIdx="0" presStyleCnt="3" custScaleX="211035" custScaleY="85542">
        <dgm:presLayoutVars>
          <dgm:bulletEnabled val="1"/>
        </dgm:presLayoutVars>
      </dgm:prSet>
      <dgm:spPr/>
    </dgm:pt>
    <dgm:pt modelId="{9328A2B7-320E-43A1-9472-A66EB0CA7E8E}" type="pres">
      <dgm:prSet presAssocID="{95B5C7BA-11C4-46D0-8644-585260F12FED}" presName="Name13" presStyleLbl="parChTrans1D2" presStyleIdx="1" presStyleCnt="3"/>
      <dgm:spPr/>
    </dgm:pt>
    <dgm:pt modelId="{FAA99092-F2FD-415A-B02E-1A553FE8CEFD}" type="pres">
      <dgm:prSet presAssocID="{805C4528-C345-4E80-AD9A-E0C117BC7529}" presName="childText" presStyleLbl="bgAcc1" presStyleIdx="1" presStyleCnt="3" custScaleX="208957">
        <dgm:presLayoutVars>
          <dgm:bulletEnabled val="1"/>
        </dgm:presLayoutVars>
      </dgm:prSet>
      <dgm:spPr/>
    </dgm:pt>
    <dgm:pt modelId="{C59891E4-D5D0-4D31-A1BB-4CC63D46169E}" type="pres">
      <dgm:prSet presAssocID="{48E699BB-5A0B-4AFD-A7DA-3F86DF12DC80}" presName="Name13" presStyleLbl="parChTrans1D2" presStyleIdx="2" presStyleCnt="3"/>
      <dgm:spPr/>
    </dgm:pt>
    <dgm:pt modelId="{3E5294B3-BF77-4D72-AA63-0866B61F3E06}" type="pres">
      <dgm:prSet presAssocID="{754F6D2A-C42B-499C-848F-9F071D7C6F83}" presName="childText" presStyleLbl="bgAcc1" presStyleIdx="2" presStyleCnt="3" custScaleX="208323">
        <dgm:presLayoutVars>
          <dgm:bulletEnabled val="1"/>
        </dgm:presLayoutVars>
      </dgm:prSet>
      <dgm:spPr/>
    </dgm:pt>
  </dgm:ptLst>
  <dgm:cxnLst>
    <dgm:cxn modelId="{5B1C6509-FE89-4B22-A32B-BD4AAE73CCED}" type="presOf" srcId="{805C4528-C345-4E80-AD9A-E0C117BC7529}" destId="{FAA99092-F2FD-415A-B02E-1A553FE8CEFD}" srcOrd="0" destOrd="0" presId="urn:microsoft.com/office/officeart/2005/8/layout/hierarchy3"/>
    <dgm:cxn modelId="{D0A27210-EC91-4FE2-BF26-4FE9CD85E7F3}" srcId="{2E4DC45B-CF8B-427E-BC32-C4EA11AC4941}" destId="{6FAB4475-4035-4238-A2D5-966239277348}" srcOrd="0" destOrd="0" parTransId="{A04ACB88-B3EF-4AE7-8B9B-D4E493CAEA84}" sibTransId="{D3FD5029-D3E9-42CD-BE47-484D7B2ED1FD}"/>
    <dgm:cxn modelId="{F70EB315-C132-4379-B754-02F259F11BD2}" srcId="{63652996-4341-40C3-B882-8A30B99773D9}" destId="{2E4DC45B-CF8B-427E-BC32-C4EA11AC4941}" srcOrd="0" destOrd="0" parTransId="{6E629DCB-E54B-47B6-A81E-A851656374C6}" sibTransId="{4279B172-9A8A-4D38-8BC7-7CE11E195D4B}"/>
    <dgm:cxn modelId="{000E1328-FB5F-4AD5-92F3-AA0BF919F531}" type="presOf" srcId="{A04ACB88-B3EF-4AE7-8B9B-D4E493CAEA84}" destId="{E9AC15FC-E2F4-4BAD-9D5F-7B17D202FA49}" srcOrd="0" destOrd="0" presId="urn:microsoft.com/office/officeart/2005/8/layout/hierarchy3"/>
    <dgm:cxn modelId="{BFAF1337-BE97-48CD-8113-2929B74ED694}" type="presOf" srcId="{2E4DC45B-CF8B-427E-BC32-C4EA11AC4941}" destId="{7A27743C-1762-491D-A55E-DE7B29C8D4A7}" srcOrd="0" destOrd="0" presId="urn:microsoft.com/office/officeart/2005/8/layout/hierarchy3"/>
    <dgm:cxn modelId="{27601245-492B-4458-AA19-E0D03FB0B9A0}" type="presOf" srcId="{2E4DC45B-CF8B-427E-BC32-C4EA11AC4941}" destId="{1A83E779-010C-465B-A491-25932A3E5A27}" srcOrd="1" destOrd="0" presId="urn:microsoft.com/office/officeart/2005/8/layout/hierarchy3"/>
    <dgm:cxn modelId="{5AAB056A-1D84-42A3-A467-84D3C43038AA}" srcId="{2E4DC45B-CF8B-427E-BC32-C4EA11AC4941}" destId="{805C4528-C345-4E80-AD9A-E0C117BC7529}" srcOrd="1" destOrd="0" parTransId="{95B5C7BA-11C4-46D0-8644-585260F12FED}" sibTransId="{3CFDC04E-9E75-4671-89D3-E32392630037}"/>
    <dgm:cxn modelId="{1A79334D-C328-45AA-90AB-AEEF295E326F}" type="presOf" srcId="{95B5C7BA-11C4-46D0-8644-585260F12FED}" destId="{9328A2B7-320E-43A1-9472-A66EB0CA7E8E}" srcOrd="0" destOrd="0" presId="urn:microsoft.com/office/officeart/2005/8/layout/hierarchy3"/>
    <dgm:cxn modelId="{0A794859-F9FC-4067-862B-164B0F34ECC5}" type="presOf" srcId="{754F6D2A-C42B-499C-848F-9F071D7C6F83}" destId="{3E5294B3-BF77-4D72-AA63-0866B61F3E06}" srcOrd="0" destOrd="0" presId="urn:microsoft.com/office/officeart/2005/8/layout/hierarchy3"/>
    <dgm:cxn modelId="{776AB48A-78E8-4F53-986D-9E2F2FEEB6AC}" type="presOf" srcId="{6FAB4475-4035-4238-A2D5-966239277348}" destId="{4DA9999E-782A-46E4-83BE-22A792E0DB81}" srcOrd="0" destOrd="0" presId="urn:microsoft.com/office/officeart/2005/8/layout/hierarchy3"/>
    <dgm:cxn modelId="{C4C2FEC8-6EB9-4E11-98C0-68FEA81E7048}" type="presOf" srcId="{63652996-4341-40C3-B882-8A30B99773D9}" destId="{D0FABC27-9D26-4456-8DF5-A9B597BDF176}" srcOrd="0" destOrd="0" presId="urn:microsoft.com/office/officeart/2005/8/layout/hierarchy3"/>
    <dgm:cxn modelId="{CE92B8CE-A39D-451F-8C9E-9C40AABEABFB}" srcId="{2E4DC45B-CF8B-427E-BC32-C4EA11AC4941}" destId="{754F6D2A-C42B-499C-848F-9F071D7C6F83}" srcOrd="2" destOrd="0" parTransId="{48E699BB-5A0B-4AFD-A7DA-3F86DF12DC80}" sibTransId="{0B55DA5A-10B1-4462-A998-099475F42B38}"/>
    <dgm:cxn modelId="{046086D7-2C90-42F5-82CC-E45FF4B00BCC}" type="presOf" srcId="{48E699BB-5A0B-4AFD-A7DA-3F86DF12DC80}" destId="{C59891E4-D5D0-4D31-A1BB-4CC63D46169E}" srcOrd="0" destOrd="0" presId="urn:microsoft.com/office/officeart/2005/8/layout/hierarchy3"/>
    <dgm:cxn modelId="{068FC58E-DD38-49D6-A2B5-E2E063D102FC}" type="presParOf" srcId="{D0FABC27-9D26-4456-8DF5-A9B597BDF176}" destId="{A57C7B68-3568-4623-BF7F-7EB1C1B99BAB}" srcOrd="0" destOrd="0" presId="urn:microsoft.com/office/officeart/2005/8/layout/hierarchy3"/>
    <dgm:cxn modelId="{BDF5A009-329A-4C7D-B1FF-365E4FBF4991}" type="presParOf" srcId="{A57C7B68-3568-4623-BF7F-7EB1C1B99BAB}" destId="{80197D7C-C189-4FC2-AE5A-3F7BF3F93CE1}" srcOrd="0" destOrd="0" presId="urn:microsoft.com/office/officeart/2005/8/layout/hierarchy3"/>
    <dgm:cxn modelId="{5C6E56CB-F640-4FE1-9A47-1EDF6E4BBA6B}" type="presParOf" srcId="{80197D7C-C189-4FC2-AE5A-3F7BF3F93CE1}" destId="{7A27743C-1762-491D-A55E-DE7B29C8D4A7}" srcOrd="0" destOrd="0" presId="urn:microsoft.com/office/officeart/2005/8/layout/hierarchy3"/>
    <dgm:cxn modelId="{8E1F1158-D66D-4C4A-844B-1EF4D2DC920A}" type="presParOf" srcId="{80197D7C-C189-4FC2-AE5A-3F7BF3F93CE1}" destId="{1A83E779-010C-465B-A491-25932A3E5A27}" srcOrd="1" destOrd="0" presId="urn:microsoft.com/office/officeart/2005/8/layout/hierarchy3"/>
    <dgm:cxn modelId="{60806225-4D45-4C16-AF08-2B82286C3932}" type="presParOf" srcId="{A57C7B68-3568-4623-BF7F-7EB1C1B99BAB}" destId="{72B2A91E-B5A1-4A01-B3E0-53F209C4B9D3}" srcOrd="1" destOrd="0" presId="urn:microsoft.com/office/officeart/2005/8/layout/hierarchy3"/>
    <dgm:cxn modelId="{41B5DA5E-92E8-466A-AAE1-DBDFD1E2AF65}" type="presParOf" srcId="{72B2A91E-B5A1-4A01-B3E0-53F209C4B9D3}" destId="{E9AC15FC-E2F4-4BAD-9D5F-7B17D202FA49}" srcOrd="0" destOrd="0" presId="urn:microsoft.com/office/officeart/2005/8/layout/hierarchy3"/>
    <dgm:cxn modelId="{F50641F5-6031-4838-9A04-DF21300A19E9}" type="presParOf" srcId="{72B2A91E-B5A1-4A01-B3E0-53F209C4B9D3}" destId="{4DA9999E-782A-46E4-83BE-22A792E0DB81}" srcOrd="1" destOrd="0" presId="urn:microsoft.com/office/officeart/2005/8/layout/hierarchy3"/>
    <dgm:cxn modelId="{FD06110A-C080-4303-A37C-108E52A12F4A}" type="presParOf" srcId="{72B2A91E-B5A1-4A01-B3E0-53F209C4B9D3}" destId="{9328A2B7-320E-43A1-9472-A66EB0CA7E8E}" srcOrd="2" destOrd="0" presId="urn:microsoft.com/office/officeart/2005/8/layout/hierarchy3"/>
    <dgm:cxn modelId="{FD819BA8-8F19-4D98-ADCC-BC14A9453FF9}" type="presParOf" srcId="{72B2A91E-B5A1-4A01-B3E0-53F209C4B9D3}" destId="{FAA99092-F2FD-415A-B02E-1A553FE8CEFD}" srcOrd="3" destOrd="0" presId="urn:microsoft.com/office/officeart/2005/8/layout/hierarchy3"/>
    <dgm:cxn modelId="{F79A0FA0-19EA-4A6D-8858-D4113368B12E}" type="presParOf" srcId="{72B2A91E-B5A1-4A01-B3E0-53F209C4B9D3}" destId="{C59891E4-D5D0-4D31-A1BB-4CC63D46169E}" srcOrd="4" destOrd="0" presId="urn:microsoft.com/office/officeart/2005/8/layout/hierarchy3"/>
    <dgm:cxn modelId="{A43AEB9A-D81C-4665-BB54-6715C096FE4F}" type="presParOf" srcId="{72B2A91E-B5A1-4A01-B3E0-53F209C4B9D3}" destId="{3E5294B3-BF77-4D72-AA63-0866B61F3E06}" srcOrd="5"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27743C-1762-491D-A55E-DE7B29C8D4A7}">
      <dsp:nvSpPr>
        <dsp:cNvPr id="0" name=""/>
        <dsp:cNvSpPr/>
      </dsp:nvSpPr>
      <dsp:spPr>
        <a:xfrm>
          <a:off x="195" y="209206"/>
          <a:ext cx="2628048" cy="1138980"/>
        </a:xfrm>
        <a:prstGeom prst="roundRect">
          <a:avLst>
            <a:gd name="adj" fmla="val 10000"/>
          </a:avLst>
        </a:prstGeom>
        <a:solidFill>
          <a:srgbClr val="0070C0"/>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en-US" sz="1200" b="1" kern="1200" dirty="0"/>
            <a:t>Strategic Objective:</a:t>
          </a:r>
        </a:p>
        <a:p>
          <a:pPr marL="0" lvl="0" indent="0" algn="ctr" defTabSz="533400">
            <a:lnSpc>
              <a:spcPct val="90000"/>
            </a:lnSpc>
            <a:spcBef>
              <a:spcPct val="0"/>
            </a:spcBef>
            <a:spcAft>
              <a:spcPct val="35000"/>
            </a:spcAft>
            <a:buNone/>
          </a:pPr>
          <a:r>
            <a:rPr lang="en-US" sz="1200" b="1" kern="1200" dirty="0"/>
            <a:t>Infrastructure Development</a:t>
          </a:r>
          <a:endParaRPr lang="en-US" sz="1200" kern="1200" dirty="0"/>
        </a:p>
      </dsp:txBody>
      <dsp:txXfrm>
        <a:off x="33555" y="242566"/>
        <a:ext cx="2561328" cy="1072260"/>
      </dsp:txXfrm>
    </dsp:sp>
    <dsp:sp modelId="{E9AC15FC-E2F4-4BAD-9D5F-7B17D202FA49}">
      <dsp:nvSpPr>
        <dsp:cNvPr id="0" name=""/>
        <dsp:cNvSpPr/>
      </dsp:nvSpPr>
      <dsp:spPr>
        <a:xfrm>
          <a:off x="263000" y="1348187"/>
          <a:ext cx="262804" cy="557754"/>
        </a:xfrm>
        <a:custGeom>
          <a:avLst/>
          <a:gdLst/>
          <a:ahLst/>
          <a:cxnLst/>
          <a:rect l="0" t="0" r="0" b="0"/>
          <a:pathLst>
            <a:path>
              <a:moveTo>
                <a:pt x="0" y="0"/>
              </a:moveTo>
              <a:lnTo>
                <a:pt x="0" y="557754"/>
              </a:lnTo>
              <a:lnTo>
                <a:pt x="262804" y="557754"/>
              </a:lnTo>
            </a:path>
          </a:pathLst>
        </a:custGeom>
        <a:noFill/>
        <a:ln w="12700" cap="flat" cmpd="sng" algn="ctr">
          <a:solidFill>
            <a:schemeClr val="accent1">
              <a:shade val="6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4DA9999E-782A-46E4-83BE-22A792E0DB81}">
      <dsp:nvSpPr>
        <dsp:cNvPr id="0" name=""/>
        <dsp:cNvSpPr/>
      </dsp:nvSpPr>
      <dsp:spPr>
        <a:xfrm>
          <a:off x="525804" y="1553936"/>
          <a:ext cx="2778903" cy="704009"/>
        </a:xfrm>
        <a:prstGeom prst="roundRect">
          <a:avLst>
            <a:gd name="adj" fmla="val 10000"/>
          </a:avLst>
        </a:prstGeom>
        <a:solidFill>
          <a:schemeClr val="lt1"/>
        </a:solidFill>
        <a:ln w="12700" cap="flat" cmpd="sng" algn="ctr">
          <a:solidFill>
            <a:schemeClr val="accent1"/>
          </a:solidFill>
          <a:prstDash val="solid"/>
          <a:miter lim="800000"/>
        </a:ln>
        <a:effectLst/>
        <a:scene3d>
          <a:camera prst="orthographicFront"/>
          <a:lightRig rig="flat" dir="t"/>
        </a:scene3d>
        <a:sp3d z="-190500" extrusionH="12700"/>
      </dsp:spPr>
      <dsp:style>
        <a:lnRef idx="2">
          <a:schemeClr val="accent1"/>
        </a:lnRef>
        <a:fillRef idx="1">
          <a:schemeClr val="lt1"/>
        </a:fillRef>
        <a:effectRef idx="0">
          <a:schemeClr val="accent1"/>
        </a:effectRef>
        <a:fontRef idx="minor">
          <a:schemeClr val="dk1"/>
        </a:fontRef>
      </dsp:style>
      <dsp:txBody>
        <a:bodyPr spcFirstLastPara="0" vert="horz" wrap="square" lIns="22860" tIns="15240" rIns="22860" bIns="15240" numCol="1" spcCol="1270" anchor="ctr" anchorCtr="0">
          <a:noAutofit/>
        </a:bodyPr>
        <a:lstStyle/>
        <a:p>
          <a:pPr marL="0" lvl="0" indent="0" algn="l" defTabSz="533400">
            <a:lnSpc>
              <a:spcPct val="90000"/>
            </a:lnSpc>
            <a:spcBef>
              <a:spcPct val="0"/>
            </a:spcBef>
            <a:spcAft>
              <a:spcPct val="35000"/>
            </a:spcAft>
            <a:buNone/>
          </a:pPr>
          <a:r>
            <a:rPr lang="en-US" sz="1200" b="1" kern="1200" dirty="0"/>
            <a:t>Task 1.1 Improvement of the study-research environment</a:t>
          </a:r>
          <a:endParaRPr lang="en-US" sz="1200" b="0" kern="1200" dirty="0">
            <a:solidFill>
              <a:sysClr val="windowText" lastClr="000000"/>
            </a:solidFill>
          </a:endParaRPr>
        </a:p>
      </dsp:txBody>
      <dsp:txXfrm>
        <a:off x="546424" y="1574556"/>
        <a:ext cx="2737663" cy="662769"/>
      </dsp:txXfrm>
    </dsp:sp>
    <dsp:sp modelId="{9328A2B7-320E-43A1-9472-A66EB0CA7E8E}">
      <dsp:nvSpPr>
        <dsp:cNvPr id="0" name=""/>
        <dsp:cNvSpPr/>
      </dsp:nvSpPr>
      <dsp:spPr>
        <a:xfrm>
          <a:off x="263000" y="1348187"/>
          <a:ext cx="262804" cy="1527007"/>
        </a:xfrm>
        <a:custGeom>
          <a:avLst/>
          <a:gdLst/>
          <a:ahLst/>
          <a:cxnLst/>
          <a:rect l="0" t="0" r="0" b="0"/>
          <a:pathLst>
            <a:path>
              <a:moveTo>
                <a:pt x="0" y="0"/>
              </a:moveTo>
              <a:lnTo>
                <a:pt x="0" y="1527007"/>
              </a:lnTo>
              <a:lnTo>
                <a:pt x="262804" y="1527007"/>
              </a:lnTo>
            </a:path>
          </a:pathLst>
        </a:custGeom>
        <a:noFill/>
        <a:ln w="12700" cap="flat" cmpd="sng" algn="ctr">
          <a:solidFill>
            <a:schemeClr val="accent1">
              <a:shade val="6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FAA99092-F2FD-415A-B02E-1A553FE8CEFD}">
      <dsp:nvSpPr>
        <dsp:cNvPr id="0" name=""/>
        <dsp:cNvSpPr/>
      </dsp:nvSpPr>
      <dsp:spPr>
        <a:xfrm>
          <a:off x="525804" y="2463695"/>
          <a:ext cx="2751540" cy="822998"/>
        </a:xfrm>
        <a:prstGeom prst="roundRect">
          <a:avLst>
            <a:gd name="adj" fmla="val 10000"/>
          </a:avLst>
        </a:prstGeom>
        <a:solidFill>
          <a:schemeClr val="lt1"/>
        </a:solidFill>
        <a:ln w="12700" cap="flat" cmpd="sng" algn="ctr">
          <a:solidFill>
            <a:schemeClr val="accent1"/>
          </a:solidFill>
          <a:prstDash val="solid"/>
          <a:miter lim="800000"/>
        </a:ln>
        <a:effectLst/>
        <a:scene3d>
          <a:camera prst="orthographicFront"/>
          <a:lightRig rig="flat" dir="t"/>
        </a:scene3d>
        <a:sp3d z="-190500" extrusionH="12700"/>
      </dsp:spPr>
      <dsp:style>
        <a:lnRef idx="2">
          <a:schemeClr val="accent1"/>
        </a:lnRef>
        <a:fillRef idx="1">
          <a:schemeClr val="lt1"/>
        </a:fillRef>
        <a:effectRef idx="0">
          <a:schemeClr val="accent1"/>
        </a:effectRef>
        <a:fontRef idx="minor">
          <a:schemeClr val="dk1"/>
        </a:fontRef>
      </dsp:style>
      <dsp:txBody>
        <a:bodyPr spcFirstLastPara="0" vert="horz" wrap="square" lIns="22860" tIns="15240" rIns="22860" bIns="15240" numCol="1" spcCol="1270" anchor="ctr" anchorCtr="0">
          <a:noAutofit/>
        </a:bodyPr>
        <a:lstStyle/>
        <a:p>
          <a:pPr marL="0" lvl="0" indent="0" algn="l" defTabSz="533400">
            <a:lnSpc>
              <a:spcPct val="90000"/>
            </a:lnSpc>
            <a:spcBef>
              <a:spcPct val="0"/>
            </a:spcBef>
            <a:spcAft>
              <a:spcPct val="35000"/>
            </a:spcAft>
            <a:buNone/>
          </a:pPr>
          <a:r>
            <a:rPr lang="en-US" sz="1200" b="1" kern="1200" dirty="0"/>
            <a:t>Task 1.2 Development of the material-technical base of the library</a:t>
          </a:r>
          <a:endParaRPr lang="en-US" sz="1200" b="0" kern="1200" dirty="0"/>
        </a:p>
      </dsp:txBody>
      <dsp:txXfrm>
        <a:off x="549909" y="2487800"/>
        <a:ext cx="2703330" cy="774788"/>
      </dsp:txXfrm>
    </dsp:sp>
    <dsp:sp modelId="{C59891E4-D5D0-4D31-A1BB-4CC63D46169E}">
      <dsp:nvSpPr>
        <dsp:cNvPr id="0" name=""/>
        <dsp:cNvSpPr/>
      </dsp:nvSpPr>
      <dsp:spPr>
        <a:xfrm>
          <a:off x="263000" y="1348187"/>
          <a:ext cx="262804" cy="2555756"/>
        </a:xfrm>
        <a:custGeom>
          <a:avLst/>
          <a:gdLst/>
          <a:ahLst/>
          <a:cxnLst/>
          <a:rect l="0" t="0" r="0" b="0"/>
          <a:pathLst>
            <a:path>
              <a:moveTo>
                <a:pt x="0" y="0"/>
              </a:moveTo>
              <a:lnTo>
                <a:pt x="0" y="2555756"/>
              </a:lnTo>
              <a:lnTo>
                <a:pt x="262804" y="2555756"/>
              </a:lnTo>
            </a:path>
          </a:pathLst>
        </a:custGeom>
        <a:noFill/>
        <a:ln w="12700" cap="flat" cmpd="sng" algn="ctr">
          <a:solidFill>
            <a:schemeClr val="accent1">
              <a:shade val="6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3E5294B3-BF77-4D72-AA63-0866B61F3E06}">
      <dsp:nvSpPr>
        <dsp:cNvPr id="0" name=""/>
        <dsp:cNvSpPr/>
      </dsp:nvSpPr>
      <dsp:spPr>
        <a:xfrm>
          <a:off x="525804" y="3492443"/>
          <a:ext cx="2743192" cy="822998"/>
        </a:xfrm>
        <a:prstGeom prst="roundRect">
          <a:avLst>
            <a:gd name="adj" fmla="val 10000"/>
          </a:avLst>
        </a:prstGeom>
        <a:solidFill>
          <a:schemeClr val="lt1"/>
        </a:solidFill>
        <a:ln w="12700" cap="flat" cmpd="sng" algn="ctr">
          <a:solidFill>
            <a:schemeClr val="accent1"/>
          </a:solidFill>
          <a:prstDash val="solid"/>
          <a:miter lim="800000"/>
        </a:ln>
        <a:effectLst/>
        <a:scene3d>
          <a:camera prst="orthographicFront"/>
          <a:lightRig rig="flat" dir="t"/>
        </a:scene3d>
        <a:sp3d z="-190500" extrusionH="12700"/>
      </dsp:spPr>
      <dsp:style>
        <a:lnRef idx="2">
          <a:schemeClr val="accent1"/>
        </a:lnRef>
        <a:fillRef idx="1">
          <a:schemeClr val="lt1"/>
        </a:fillRef>
        <a:effectRef idx="0">
          <a:schemeClr val="accent1"/>
        </a:effectRef>
        <a:fontRef idx="minor">
          <a:schemeClr val="dk1"/>
        </a:fontRef>
      </dsp:style>
      <dsp:txBody>
        <a:bodyPr spcFirstLastPara="0" vert="horz" wrap="square" lIns="22860" tIns="15240" rIns="22860" bIns="15240" numCol="1" spcCol="1270" anchor="ctr" anchorCtr="0">
          <a:noAutofit/>
        </a:bodyPr>
        <a:lstStyle/>
        <a:p>
          <a:pPr marL="0" lvl="0" indent="0" algn="l" defTabSz="533400">
            <a:lnSpc>
              <a:spcPct val="90000"/>
            </a:lnSpc>
            <a:spcBef>
              <a:spcPct val="0"/>
            </a:spcBef>
            <a:spcAft>
              <a:spcPct val="35000"/>
            </a:spcAft>
            <a:buNone/>
          </a:pPr>
          <a:r>
            <a:rPr lang="en-US" sz="1200" b="1" kern="1200" dirty="0"/>
            <a:t>Task 1.3 Creating a comfortable environment for independent work and relaxation of students</a:t>
          </a:r>
          <a:endParaRPr lang="en-US" sz="1200" b="0" kern="1200" dirty="0"/>
        </a:p>
      </dsp:txBody>
      <dsp:txXfrm>
        <a:off x="549909" y="3516548"/>
        <a:ext cx="2694982" cy="774788"/>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he-IL"/>
          </a:p>
        </p:txBody>
      </p:sp>
      <p:sp>
        <p:nvSpPr>
          <p:cNvPr id="3" name="Date Placeholder 2"/>
          <p:cNvSpPr>
            <a:spLocks noGrp="1"/>
          </p:cNvSpPr>
          <p:nvPr>
            <p:ph type="dt" sz="quarter" idx="1"/>
          </p:nvPr>
        </p:nvSpPr>
        <p:spPr>
          <a:xfrm>
            <a:off x="1588" y="0"/>
            <a:ext cx="2971800" cy="458788"/>
          </a:xfrm>
          <a:prstGeom prst="rect">
            <a:avLst/>
          </a:prstGeom>
        </p:spPr>
        <p:txBody>
          <a:bodyPr vert="horz" lIns="91440" tIns="45720" rIns="91440" bIns="45720" rtlCol="1"/>
          <a:lstStyle>
            <a:lvl1pPr algn="l">
              <a:defRPr sz="1200"/>
            </a:lvl1pPr>
          </a:lstStyle>
          <a:p>
            <a:fld id="{CAFE35E2-B39E-40D9-BDA4-17363035DED7}" type="datetimeFigureOut">
              <a:rPr lang="he-IL" smtClean="0"/>
              <a:t>כ"ה/תמוז/תשע"ט</a:t>
            </a:fld>
            <a:endParaRPr lang="he-IL"/>
          </a:p>
        </p:txBody>
      </p:sp>
      <p:sp>
        <p:nvSpPr>
          <p:cNvPr id="4" name="Footer Placeholder 3"/>
          <p:cNvSpPr>
            <a:spLocks noGrp="1"/>
          </p:cNvSpPr>
          <p:nvPr>
            <p:ph type="ftr" sz="quarter" idx="2"/>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he-IL"/>
          </a:p>
        </p:txBody>
      </p:sp>
      <p:sp>
        <p:nvSpPr>
          <p:cNvPr id="5" name="Slide Number Placeholder 4"/>
          <p:cNvSpPr>
            <a:spLocks noGrp="1"/>
          </p:cNvSpPr>
          <p:nvPr>
            <p:ph type="sldNum" sz="quarter" idx="3"/>
          </p:nvPr>
        </p:nvSpPr>
        <p:spPr>
          <a:xfrm>
            <a:off x="1588" y="8685213"/>
            <a:ext cx="2971800" cy="458787"/>
          </a:xfrm>
          <a:prstGeom prst="rect">
            <a:avLst/>
          </a:prstGeom>
        </p:spPr>
        <p:txBody>
          <a:bodyPr vert="horz" lIns="91440" tIns="45720" rIns="91440" bIns="45720" rtlCol="1" anchor="b"/>
          <a:lstStyle>
            <a:lvl1pPr algn="l">
              <a:defRPr sz="1200"/>
            </a:lvl1pPr>
          </a:lstStyle>
          <a:p>
            <a:fld id="{C9CFB0FE-872B-4C52-8F10-A2BEC815C955}" type="slidenum">
              <a:rPr lang="he-IL" smtClean="0"/>
              <a:t>‹#›</a:t>
            </a:fld>
            <a:endParaRPr lang="he-IL"/>
          </a:p>
        </p:txBody>
      </p:sp>
    </p:spTree>
    <p:extLst>
      <p:ext uri="{BB962C8B-B14F-4D97-AF65-F5344CB8AC3E}">
        <p14:creationId xmlns:p14="http://schemas.microsoft.com/office/powerpoint/2010/main" val="6752161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he-IL"/>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47B95DA7-0D21-43F4-BE70-FA13D336C2F4}" type="datetimeFigureOut">
              <a:rPr lang="he-IL" smtClean="0"/>
              <a:t>כ"ה/תמוז/תשע"ט</a:t>
            </a:fld>
            <a:endParaRPr lang="he-IL"/>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he-IL"/>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e-IL"/>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he-IL"/>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B181B03B-F862-48CC-95F8-BF2DB47D8385}" type="slidenum">
              <a:rPr lang="he-IL" smtClean="0"/>
              <a:t>‹#›</a:t>
            </a:fld>
            <a:endParaRPr lang="he-IL"/>
          </a:p>
        </p:txBody>
      </p:sp>
    </p:spTree>
    <p:extLst>
      <p:ext uri="{BB962C8B-B14F-4D97-AF65-F5344CB8AC3E}">
        <p14:creationId xmlns:p14="http://schemas.microsoft.com/office/powerpoint/2010/main" val="191695342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e-IL" dirty="0"/>
          </a:p>
        </p:txBody>
      </p:sp>
      <p:sp>
        <p:nvSpPr>
          <p:cNvPr id="4" name="Slide Number Placeholder 3"/>
          <p:cNvSpPr>
            <a:spLocks noGrp="1"/>
          </p:cNvSpPr>
          <p:nvPr>
            <p:ph type="sldNum" sz="quarter" idx="10"/>
          </p:nvPr>
        </p:nvSpPr>
        <p:spPr/>
        <p:txBody>
          <a:bodyPr/>
          <a:lstStyle/>
          <a:p>
            <a:fld id="{B181B03B-F862-48CC-95F8-BF2DB47D8385}" type="slidenum">
              <a:rPr lang="he-IL" smtClean="0"/>
              <a:t>2</a:t>
            </a:fld>
            <a:endParaRPr lang="he-IL"/>
          </a:p>
        </p:txBody>
      </p:sp>
    </p:spTree>
    <p:extLst>
      <p:ext uri="{BB962C8B-B14F-4D97-AF65-F5344CB8AC3E}">
        <p14:creationId xmlns:p14="http://schemas.microsoft.com/office/powerpoint/2010/main" val="23472342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e-IL" dirty="0"/>
          </a:p>
        </p:txBody>
      </p:sp>
      <p:sp>
        <p:nvSpPr>
          <p:cNvPr id="4" name="Slide Number Placeholder 3"/>
          <p:cNvSpPr>
            <a:spLocks noGrp="1"/>
          </p:cNvSpPr>
          <p:nvPr>
            <p:ph type="sldNum" sz="quarter" idx="10"/>
          </p:nvPr>
        </p:nvSpPr>
        <p:spPr/>
        <p:txBody>
          <a:bodyPr/>
          <a:lstStyle/>
          <a:p>
            <a:fld id="{B181B03B-F862-48CC-95F8-BF2DB47D8385}" type="slidenum">
              <a:rPr lang="he-IL" smtClean="0"/>
              <a:t>23</a:t>
            </a:fld>
            <a:endParaRPr lang="he-IL"/>
          </a:p>
        </p:txBody>
      </p:sp>
    </p:spTree>
    <p:extLst>
      <p:ext uri="{BB962C8B-B14F-4D97-AF65-F5344CB8AC3E}">
        <p14:creationId xmlns:p14="http://schemas.microsoft.com/office/powerpoint/2010/main" val="11459145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e-IL" dirty="0"/>
          </a:p>
        </p:txBody>
      </p:sp>
      <p:sp>
        <p:nvSpPr>
          <p:cNvPr id="4" name="Slide Number Placeholder 3"/>
          <p:cNvSpPr>
            <a:spLocks noGrp="1"/>
          </p:cNvSpPr>
          <p:nvPr>
            <p:ph type="sldNum" sz="quarter" idx="10"/>
          </p:nvPr>
        </p:nvSpPr>
        <p:spPr/>
        <p:txBody>
          <a:bodyPr/>
          <a:lstStyle/>
          <a:p>
            <a:fld id="{B181B03B-F862-48CC-95F8-BF2DB47D8385}" type="slidenum">
              <a:rPr lang="he-IL" smtClean="0"/>
              <a:t>24</a:t>
            </a:fld>
            <a:endParaRPr lang="he-IL"/>
          </a:p>
        </p:txBody>
      </p:sp>
    </p:spTree>
    <p:extLst>
      <p:ext uri="{BB962C8B-B14F-4D97-AF65-F5344CB8AC3E}">
        <p14:creationId xmlns:p14="http://schemas.microsoft.com/office/powerpoint/2010/main" val="24064759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e-IL" dirty="0"/>
          </a:p>
        </p:txBody>
      </p:sp>
      <p:sp>
        <p:nvSpPr>
          <p:cNvPr id="4" name="Slide Number Placeholder 3"/>
          <p:cNvSpPr>
            <a:spLocks noGrp="1"/>
          </p:cNvSpPr>
          <p:nvPr>
            <p:ph type="sldNum" sz="quarter" idx="10"/>
          </p:nvPr>
        </p:nvSpPr>
        <p:spPr/>
        <p:txBody>
          <a:bodyPr/>
          <a:lstStyle/>
          <a:p>
            <a:fld id="{B181B03B-F862-48CC-95F8-BF2DB47D8385}" type="slidenum">
              <a:rPr lang="he-IL" smtClean="0"/>
              <a:t>25</a:t>
            </a:fld>
            <a:endParaRPr lang="he-IL"/>
          </a:p>
        </p:txBody>
      </p:sp>
    </p:spTree>
    <p:extLst>
      <p:ext uri="{BB962C8B-B14F-4D97-AF65-F5344CB8AC3E}">
        <p14:creationId xmlns:p14="http://schemas.microsoft.com/office/powerpoint/2010/main" val="1031111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e-IL" dirty="0"/>
          </a:p>
        </p:txBody>
      </p:sp>
      <p:sp>
        <p:nvSpPr>
          <p:cNvPr id="4" name="Slide Number Placeholder 3"/>
          <p:cNvSpPr>
            <a:spLocks noGrp="1"/>
          </p:cNvSpPr>
          <p:nvPr>
            <p:ph type="sldNum" sz="quarter" idx="10"/>
          </p:nvPr>
        </p:nvSpPr>
        <p:spPr/>
        <p:txBody>
          <a:bodyPr/>
          <a:lstStyle/>
          <a:p>
            <a:fld id="{B181B03B-F862-48CC-95F8-BF2DB47D8385}" type="slidenum">
              <a:rPr lang="he-IL" smtClean="0"/>
              <a:t>26</a:t>
            </a:fld>
            <a:endParaRPr lang="he-IL"/>
          </a:p>
        </p:txBody>
      </p:sp>
    </p:spTree>
    <p:extLst>
      <p:ext uri="{BB962C8B-B14F-4D97-AF65-F5344CB8AC3E}">
        <p14:creationId xmlns:p14="http://schemas.microsoft.com/office/powerpoint/2010/main" val="6185096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e-IL" dirty="0"/>
          </a:p>
        </p:txBody>
      </p:sp>
      <p:sp>
        <p:nvSpPr>
          <p:cNvPr id="4" name="Slide Number Placeholder 3"/>
          <p:cNvSpPr>
            <a:spLocks noGrp="1"/>
          </p:cNvSpPr>
          <p:nvPr>
            <p:ph type="sldNum" sz="quarter" idx="10"/>
          </p:nvPr>
        </p:nvSpPr>
        <p:spPr/>
        <p:txBody>
          <a:bodyPr/>
          <a:lstStyle/>
          <a:p>
            <a:fld id="{B181B03B-F862-48CC-95F8-BF2DB47D8385}" type="slidenum">
              <a:rPr lang="he-IL" smtClean="0"/>
              <a:t>27</a:t>
            </a:fld>
            <a:endParaRPr lang="he-IL"/>
          </a:p>
        </p:txBody>
      </p:sp>
    </p:spTree>
    <p:extLst>
      <p:ext uri="{BB962C8B-B14F-4D97-AF65-F5344CB8AC3E}">
        <p14:creationId xmlns:p14="http://schemas.microsoft.com/office/powerpoint/2010/main" val="32686837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e-IL" dirty="0"/>
          </a:p>
        </p:txBody>
      </p:sp>
      <p:sp>
        <p:nvSpPr>
          <p:cNvPr id="4" name="Slide Number Placeholder 3"/>
          <p:cNvSpPr>
            <a:spLocks noGrp="1"/>
          </p:cNvSpPr>
          <p:nvPr>
            <p:ph type="sldNum" sz="quarter" idx="10"/>
          </p:nvPr>
        </p:nvSpPr>
        <p:spPr/>
        <p:txBody>
          <a:bodyPr/>
          <a:lstStyle/>
          <a:p>
            <a:fld id="{B181B03B-F862-48CC-95F8-BF2DB47D8385}" type="slidenum">
              <a:rPr lang="he-IL" smtClean="0"/>
              <a:t>28</a:t>
            </a:fld>
            <a:endParaRPr lang="he-IL"/>
          </a:p>
        </p:txBody>
      </p:sp>
    </p:spTree>
    <p:extLst>
      <p:ext uri="{BB962C8B-B14F-4D97-AF65-F5344CB8AC3E}">
        <p14:creationId xmlns:p14="http://schemas.microsoft.com/office/powerpoint/2010/main" val="9882638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en-US" sz="1200" i="1" dirty="0">
                <a:solidFill>
                  <a:schemeClr val="tx1">
                    <a:lumMod val="50000"/>
                    <a:lumOff val="50000"/>
                  </a:schemeClr>
                </a:solidFill>
              </a:rPr>
              <a:t>Was a baseline established in order to assess the change following the project? </a:t>
            </a:r>
          </a:p>
          <a:p>
            <a:endParaRPr lang="he-IL" dirty="0"/>
          </a:p>
        </p:txBody>
      </p:sp>
      <p:sp>
        <p:nvSpPr>
          <p:cNvPr id="4" name="Slide Number Placeholder 3"/>
          <p:cNvSpPr>
            <a:spLocks noGrp="1"/>
          </p:cNvSpPr>
          <p:nvPr>
            <p:ph type="sldNum" sz="quarter" idx="10"/>
          </p:nvPr>
        </p:nvSpPr>
        <p:spPr/>
        <p:txBody>
          <a:bodyPr/>
          <a:lstStyle/>
          <a:p>
            <a:fld id="{B181B03B-F862-48CC-95F8-BF2DB47D8385}" type="slidenum">
              <a:rPr lang="he-IL" smtClean="0"/>
              <a:t>29</a:t>
            </a:fld>
            <a:endParaRPr lang="he-IL"/>
          </a:p>
        </p:txBody>
      </p:sp>
    </p:spTree>
    <p:extLst>
      <p:ext uri="{BB962C8B-B14F-4D97-AF65-F5344CB8AC3E}">
        <p14:creationId xmlns:p14="http://schemas.microsoft.com/office/powerpoint/2010/main" val="26510376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en-US" dirty="0"/>
              <a:t>How was the </a:t>
            </a:r>
            <a:r>
              <a:rPr lang="en-US" dirty="0">
                <a:solidFill>
                  <a:schemeClr val="accent5"/>
                </a:solidFill>
              </a:rPr>
              <a:t>methodology </a:t>
            </a:r>
            <a:r>
              <a:rPr lang="en-US" dirty="0"/>
              <a:t>decided</a:t>
            </a:r>
            <a:endParaRPr lang="he-IL" dirty="0"/>
          </a:p>
          <a:p>
            <a:endParaRPr lang="he-IL" dirty="0"/>
          </a:p>
        </p:txBody>
      </p:sp>
      <p:sp>
        <p:nvSpPr>
          <p:cNvPr id="4" name="Slide Number Placeholder 3"/>
          <p:cNvSpPr>
            <a:spLocks noGrp="1"/>
          </p:cNvSpPr>
          <p:nvPr>
            <p:ph type="sldNum" sz="quarter" idx="10"/>
          </p:nvPr>
        </p:nvSpPr>
        <p:spPr/>
        <p:txBody>
          <a:bodyPr/>
          <a:lstStyle/>
          <a:p>
            <a:fld id="{B181B03B-F862-48CC-95F8-BF2DB47D8385}" type="slidenum">
              <a:rPr lang="he-IL" smtClean="0"/>
              <a:t>31</a:t>
            </a:fld>
            <a:endParaRPr lang="he-IL"/>
          </a:p>
        </p:txBody>
      </p:sp>
    </p:spTree>
    <p:extLst>
      <p:ext uri="{BB962C8B-B14F-4D97-AF65-F5344CB8AC3E}">
        <p14:creationId xmlns:p14="http://schemas.microsoft.com/office/powerpoint/2010/main" val="16767209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en-US" dirty="0"/>
              <a:t>How was the </a:t>
            </a:r>
            <a:r>
              <a:rPr lang="en-US" dirty="0">
                <a:solidFill>
                  <a:schemeClr val="accent5"/>
                </a:solidFill>
              </a:rPr>
              <a:t>methodology </a:t>
            </a:r>
            <a:r>
              <a:rPr lang="en-US" dirty="0"/>
              <a:t>decided</a:t>
            </a:r>
            <a:endParaRPr lang="he-IL" dirty="0"/>
          </a:p>
          <a:p>
            <a:endParaRPr lang="he-IL" dirty="0"/>
          </a:p>
        </p:txBody>
      </p:sp>
      <p:sp>
        <p:nvSpPr>
          <p:cNvPr id="4" name="Slide Number Placeholder 3"/>
          <p:cNvSpPr>
            <a:spLocks noGrp="1"/>
          </p:cNvSpPr>
          <p:nvPr>
            <p:ph type="sldNum" sz="quarter" idx="10"/>
          </p:nvPr>
        </p:nvSpPr>
        <p:spPr/>
        <p:txBody>
          <a:bodyPr/>
          <a:lstStyle/>
          <a:p>
            <a:fld id="{B181B03B-F862-48CC-95F8-BF2DB47D8385}" type="slidenum">
              <a:rPr lang="he-IL" smtClean="0"/>
              <a:t>32</a:t>
            </a:fld>
            <a:endParaRPr lang="he-IL"/>
          </a:p>
        </p:txBody>
      </p:sp>
    </p:spTree>
    <p:extLst>
      <p:ext uri="{BB962C8B-B14F-4D97-AF65-F5344CB8AC3E}">
        <p14:creationId xmlns:p14="http://schemas.microsoft.com/office/powerpoint/2010/main" val="38763297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e-IL" dirty="0"/>
          </a:p>
        </p:txBody>
      </p:sp>
      <p:sp>
        <p:nvSpPr>
          <p:cNvPr id="4" name="Slide Number Placeholder 3"/>
          <p:cNvSpPr>
            <a:spLocks noGrp="1"/>
          </p:cNvSpPr>
          <p:nvPr>
            <p:ph type="sldNum" sz="quarter" idx="10"/>
          </p:nvPr>
        </p:nvSpPr>
        <p:spPr/>
        <p:txBody>
          <a:bodyPr/>
          <a:lstStyle/>
          <a:p>
            <a:fld id="{B181B03B-F862-48CC-95F8-BF2DB47D8385}" type="slidenum">
              <a:rPr lang="he-IL" smtClean="0"/>
              <a:t>35</a:t>
            </a:fld>
            <a:endParaRPr lang="he-IL"/>
          </a:p>
        </p:txBody>
      </p:sp>
    </p:spTree>
    <p:extLst>
      <p:ext uri="{BB962C8B-B14F-4D97-AF65-F5344CB8AC3E}">
        <p14:creationId xmlns:p14="http://schemas.microsoft.com/office/powerpoint/2010/main" val="23294178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Shape 15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156" name="Shape 156"/>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Clr>
                <a:schemeClr val="dk1"/>
              </a:buClr>
              <a:buSzPct val="25000"/>
              <a:buFont typeface="Calibri"/>
              <a:buNone/>
            </a:pPr>
            <a:endParaRPr sz="1200" b="0" i="0" u="none" strike="noStrike" cap="none">
              <a:solidFill>
                <a:schemeClr val="dk1"/>
              </a:solidFill>
              <a:latin typeface="Calibri"/>
              <a:ea typeface="Calibri"/>
              <a:cs typeface="Calibri"/>
              <a:sym typeface="Calibri"/>
            </a:endParaRPr>
          </a:p>
        </p:txBody>
      </p:sp>
      <p:sp>
        <p:nvSpPr>
          <p:cNvPr id="157" name="Shape 157"/>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spcAft>
                <a:spcPts val="0"/>
              </a:spcAft>
              <a:buClr>
                <a:schemeClr val="dk1"/>
              </a:buClr>
              <a:buSzPct val="25000"/>
              <a:buFont typeface="Calibri"/>
              <a:buNone/>
            </a:pPr>
            <a:fld id="{00000000-1234-1234-1234-123412341234}" type="slidenum">
              <a:rPr lang="en-US" sz="1200">
                <a:solidFill>
                  <a:schemeClr val="dk1"/>
                </a:solidFill>
                <a:latin typeface="Calibri"/>
                <a:ea typeface="Calibri"/>
                <a:cs typeface="Calibri"/>
                <a:sym typeface="Calibri"/>
              </a:rPr>
              <a:t>5</a:t>
            </a:fld>
            <a:endParaRPr lang="en-US" sz="1200">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Shape 16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164" name="Shape 164"/>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Clr>
                <a:schemeClr val="dk1"/>
              </a:buClr>
              <a:buSzPct val="25000"/>
              <a:buFont typeface="Calibri"/>
              <a:buNone/>
            </a:pPr>
            <a:endParaRPr sz="1200" b="0" i="0" u="none" strike="noStrike" cap="none" dirty="0">
              <a:solidFill>
                <a:schemeClr val="dk1"/>
              </a:solidFill>
              <a:latin typeface="Calibri"/>
              <a:ea typeface="Calibri"/>
              <a:cs typeface="Calibri"/>
              <a:sym typeface="Calibri"/>
            </a:endParaRPr>
          </a:p>
        </p:txBody>
      </p:sp>
      <p:sp>
        <p:nvSpPr>
          <p:cNvPr id="165" name="Shape 165"/>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spcAft>
                <a:spcPts val="0"/>
              </a:spcAft>
              <a:buClr>
                <a:schemeClr val="dk1"/>
              </a:buClr>
              <a:buSzPct val="25000"/>
              <a:buFont typeface="Calibri"/>
              <a:buNone/>
            </a:pPr>
            <a:fld id="{00000000-1234-1234-1234-123412341234}" type="slidenum">
              <a:rPr lang="en-US" sz="1200">
                <a:solidFill>
                  <a:schemeClr val="dk1"/>
                </a:solidFill>
                <a:latin typeface="Calibri"/>
                <a:ea typeface="Calibri"/>
                <a:cs typeface="Calibri"/>
                <a:sym typeface="Calibri"/>
              </a:rPr>
              <a:t>6</a:t>
            </a:fld>
            <a:endParaRPr lang="en-US" sz="1200">
              <a:solidFill>
                <a:schemeClr val="dk1"/>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Shape 171"/>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172" name="Shape 17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Shape 179"/>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180" name="Shape 180"/>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Shape 188"/>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189" name="Shape 189"/>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e-IL" dirty="0"/>
          </a:p>
        </p:txBody>
      </p:sp>
      <p:sp>
        <p:nvSpPr>
          <p:cNvPr id="4" name="Slide Number Placeholder 3"/>
          <p:cNvSpPr>
            <a:spLocks noGrp="1"/>
          </p:cNvSpPr>
          <p:nvPr>
            <p:ph type="sldNum" sz="quarter" idx="10"/>
          </p:nvPr>
        </p:nvSpPr>
        <p:spPr/>
        <p:txBody>
          <a:bodyPr/>
          <a:lstStyle/>
          <a:p>
            <a:fld id="{B181B03B-F862-48CC-95F8-BF2DB47D8385}" type="slidenum">
              <a:rPr lang="he-IL" smtClean="0"/>
              <a:t>10</a:t>
            </a:fld>
            <a:endParaRPr lang="he-IL"/>
          </a:p>
        </p:txBody>
      </p:sp>
    </p:spTree>
    <p:extLst>
      <p:ext uri="{BB962C8B-B14F-4D97-AF65-F5344CB8AC3E}">
        <p14:creationId xmlns:p14="http://schemas.microsoft.com/office/powerpoint/2010/main" val="12976679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e-IL" dirty="0"/>
          </a:p>
        </p:txBody>
      </p:sp>
      <p:sp>
        <p:nvSpPr>
          <p:cNvPr id="4" name="Slide Number Placeholder 3"/>
          <p:cNvSpPr>
            <a:spLocks noGrp="1"/>
          </p:cNvSpPr>
          <p:nvPr>
            <p:ph type="sldNum" sz="quarter" idx="10"/>
          </p:nvPr>
        </p:nvSpPr>
        <p:spPr/>
        <p:txBody>
          <a:bodyPr/>
          <a:lstStyle/>
          <a:p>
            <a:fld id="{B181B03B-F862-48CC-95F8-BF2DB47D8385}" type="slidenum">
              <a:rPr lang="he-IL" smtClean="0"/>
              <a:t>21</a:t>
            </a:fld>
            <a:endParaRPr lang="he-IL"/>
          </a:p>
        </p:txBody>
      </p:sp>
    </p:spTree>
    <p:extLst>
      <p:ext uri="{BB962C8B-B14F-4D97-AF65-F5344CB8AC3E}">
        <p14:creationId xmlns:p14="http://schemas.microsoft.com/office/powerpoint/2010/main" val="17911968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e-IL" dirty="0"/>
          </a:p>
        </p:txBody>
      </p:sp>
      <p:sp>
        <p:nvSpPr>
          <p:cNvPr id="4" name="Slide Number Placeholder 3"/>
          <p:cNvSpPr>
            <a:spLocks noGrp="1"/>
          </p:cNvSpPr>
          <p:nvPr>
            <p:ph type="sldNum" sz="quarter" idx="10"/>
          </p:nvPr>
        </p:nvSpPr>
        <p:spPr/>
        <p:txBody>
          <a:bodyPr/>
          <a:lstStyle/>
          <a:p>
            <a:fld id="{B181B03B-F862-48CC-95F8-BF2DB47D8385}" type="slidenum">
              <a:rPr lang="he-IL" smtClean="0"/>
              <a:t>22</a:t>
            </a:fld>
            <a:endParaRPr lang="he-IL"/>
          </a:p>
        </p:txBody>
      </p:sp>
    </p:spTree>
    <p:extLst>
      <p:ext uri="{BB962C8B-B14F-4D97-AF65-F5344CB8AC3E}">
        <p14:creationId xmlns:p14="http://schemas.microsoft.com/office/powerpoint/2010/main" val="216948948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שקופית כותרת">
    <p:spTree>
      <p:nvGrpSpPr>
        <p:cNvPr id="1" name=""/>
        <p:cNvGrpSpPr/>
        <p:nvPr/>
      </p:nvGrpSpPr>
      <p:grpSpPr>
        <a:xfrm>
          <a:off x="0" y="0"/>
          <a:ext cx="0" cy="0"/>
          <a:chOff x="0" y="0"/>
          <a:chExt cx="0" cy="0"/>
        </a:xfrm>
      </p:grpSpPr>
      <p:sp>
        <p:nvSpPr>
          <p:cNvPr id="2" name="כותרת 1"/>
          <p:cNvSpPr>
            <a:spLocks noGrp="1"/>
          </p:cNvSpPr>
          <p:nvPr>
            <p:ph type="ctrTitle"/>
          </p:nvPr>
        </p:nvSpPr>
        <p:spPr>
          <a:xfrm>
            <a:off x="1524000" y="1122363"/>
            <a:ext cx="9144000" cy="2387600"/>
          </a:xfrm>
        </p:spPr>
        <p:txBody>
          <a:bodyPr anchor="b">
            <a:normAutofit/>
          </a:bodyPr>
          <a:lstStyle>
            <a:lvl1pPr algn="ctr">
              <a:defRPr sz="4400">
                <a:latin typeface="+mn-lt"/>
              </a:defRPr>
            </a:lvl1pPr>
          </a:lstStyle>
          <a:p>
            <a:r>
              <a:rPr lang="he-IL" dirty="0"/>
              <a:t>לחץ כדי לערוך סגנון כותרת של תבנית בסיס</a:t>
            </a:r>
          </a:p>
        </p:txBody>
      </p:sp>
      <p:sp>
        <p:nvSpPr>
          <p:cNvPr id="3" name="כותרת משנה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he-IL" dirty="0"/>
              <a:t>לחץ כדי לערוך סגנון כותרת משנה של תבנית בסיס</a:t>
            </a:r>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889FE8C8-9FF5-4B3C-A89C-D386C943C25C}" type="slidenum">
              <a:rPr lang="he-IL" smtClean="0"/>
              <a:t>‹#›</a:t>
            </a:fld>
            <a:endParaRPr lang="he-IL"/>
          </a:p>
        </p:txBody>
      </p:sp>
      <p:pic>
        <p:nvPicPr>
          <p:cNvPr id="7" name="Bilde 3"/>
          <p:cNvPicPr>
            <a:picLocks noChangeAspect="1"/>
          </p:cNvPicPr>
          <p:nvPr userDrawn="1"/>
        </p:nvPicPr>
        <p:blipFill>
          <a:blip r:embed="rId2"/>
          <a:stretch>
            <a:fillRect/>
          </a:stretch>
        </p:blipFill>
        <p:spPr>
          <a:xfrm>
            <a:off x="10425723" y="6353808"/>
            <a:ext cx="1766277" cy="504192"/>
          </a:xfrm>
          <a:prstGeom prst="rect">
            <a:avLst/>
          </a:prstGeom>
        </p:spPr>
      </p:pic>
    </p:spTree>
    <p:extLst>
      <p:ext uri="{BB962C8B-B14F-4D97-AF65-F5344CB8AC3E}">
        <p14:creationId xmlns:p14="http://schemas.microsoft.com/office/powerpoint/2010/main" val="20395234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838200" y="327025"/>
            <a:ext cx="10515600" cy="1325563"/>
          </a:xfrm>
        </p:spPr>
        <p:txBody>
          <a:bodyPr>
            <a:normAutofit/>
          </a:bodyPr>
          <a:lstStyle>
            <a:lvl1pPr algn="l" rtl="0">
              <a:defRPr sz="4000"/>
            </a:lvl1pPr>
          </a:lstStyle>
          <a:p>
            <a:r>
              <a:rPr lang="en-US" dirty="0"/>
              <a:t>Click to edit Master title style</a:t>
            </a:r>
            <a:endParaRPr lang="he-IL" dirty="0"/>
          </a:p>
        </p:txBody>
      </p:sp>
      <p:sp>
        <p:nvSpPr>
          <p:cNvPr id="4" name="Footer Placeholder 3"/>
          <p:cNvSpPr>
            <a:spLocks noGrp="1"/>
          </p:cNvSpPr>
          <p:nvPr>
            <p:ph type="ftr" sz="quarter" idx="11"/>
          </p:nvPr>
        </p:nvSpPr>
        <p:spPr/>
        <p:txBody>
          <a:bodyPr/>
          <a:lstStyle/>
          <a:p>
            <a:endParaRPr lang="he-IL"/>
          </a:p>
        </p:txBody>
      </p:sp>
      <p:sp>
        <p:nvSpPr>
          <p:cNvPr id="5" name="Slide Number Placeholder 4"/>
          <p:cNvSpPr>
            <a:spLocks noGrp="1"/>
          </p:cNvSpPr>
          <p:nvPr>
            <p:ph type="sldNum" sz="quarter" idx="12"/>
          </p:nvPr>
        </p:nvSpPr>
        <p:spPr/>
        <p:txBody>
          <a:bodyPr/>
          <a:lstStyle/>
          <a:p>
            <a:fld id="{889FE8C8-9FF5-4B3C-A89C-D386C943C25C}" type="slidenum">
              <a:rPr lang="he-IL" smtClean="0"/>
              <a:t>‹#›</a:t>
            </a:fld>
            <a:endParaRPr lang="he-IL"/>
          </a:p>
        </p:txBody>
      </p:sp>
      <p:sp>
        <p:nvSpPr>
          <p:cNvPr id="7" name="מציין מיקום תוכן 2"/>
          <p:cNvSpPr>
            <a:spLocks noGrp="1"/>
          </p:cNvSpPr>
          <p:nvPr>
            <p:ph idx="1"/>
          </p:nvPr>
        </p:nvSpPr>
        <p:spPr>
          <a:xfrm>
            <a:off x="838200" y="1825625"/>
            <a:ext cx="8191500" cy="4351338"/>
          </a:xfrm>
        </p:spPr>
        <p:txBody>
          <a:bodyPr/>
          <a:lstStyle>
            <a:lvl1pPr algn="l" rtl="0">
              <a:defRPr/>
            </a:lvl1pPr>
            <a:lvl2pPr algn="l" rtl="0">
              <a:defRPr/>
            </a:lvl2pPr>
            <a:lvl3pPr algn="l" rtl="0">
              <a:defRPr/>
            </a:lvl3pPr>
            <a:lvl4pPr algn="l" rtl="0">
              <a:defRPr/>
            </a:lvl4pPr>
            <a:lvl5pPr algn="l" rtl="0">
              <a:defRPr/>
            </a:lvl5pPr>
          </a:lstStyle>
          <a:p>
            <a:pPr lvl="0"/>
            <a:r>
              <a:rPr lang="he-IL" dirty="0"/>
              <a:t>לחץ כדי לערוך סגנונות טקסט של תבנית בסיס</a:t>
            </a:r>
          </a:p>
          <a:p>
            <a:pPr lvl="1"/>
            <a:r>
              <a:rPr lang="he-IL" dirty="0"/>
              <a:t>רמה שנייה</a:t>
            </a:r>
          </a:p>
          <a:p>
            <a:pPr lvl="2"/>
            <a:r>
              <a:rPr lang="he-IL" dirty="0"/>
              <a:t>רמה שלישית</a:t>
            </a:r>
          </a:p>
          <a:p>
            <a:pPr lvl="3"/>
            <a:r>
              <a:rPr lang="he-IL" dirty="0"/>
              <a:t>רמה רביעית</a:t>
            </a:r>
          </a:p>
          <a:p>
            <a:pPr lvl="4"/>
            <a:r>
              <a:rPr lang="he-IL" dirty="0"/>
              <a:t>רמה חמישית</a:t>
            </a:r>
          </a:p>
        </p:txBody>
      </p:sp>
      <p:sp>
        <p:nvSpPr>
          <p:cNvPr id="8" name="כותרת משנה 2"/>
          <p:cNvSpPr>
            <a:spLocks noGrp="1"/>
          </p:cNvSpPr>
          <p:nvPr>
            <p:ph type="subTitle" idx="13"/>
          </p:nvPr>
        </p:nvSpPr>
        <p:spPr>
          <a:xfrm>
            <a:off x="9131300" y="1831975"/>
            <a:ext cx="2832100" cy="4344988"/>
          </a:xfrm>
          <a:solidFill>
            <a:schemeClr val="accent4">
              <a:lumMod val="20000"/>
              <a:lumOff val="80000"/>
            </a:schemeClr>
          </a:solidFill>
          <a:effectLst>
            <a:outerShdw blurRad="50800" dist="38100" dir="2700000" algn="tl" rotWithShape="0">
              <a:prstClr val="black">
                <a:alpha val="40000"/>
              </a:prstClr>
            </a:outerShdw>
          </a:effectLst>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he-IL" dirty="0"/>
              <a:t>לחץ כדי לערוך סגנון כותרת משנה של תבנית בסיס</a:t>
            </a:r>
          </a:p>
        </p:txBody>
      </p:sp>
      <p:pic>
        <p:nvPicPr>
          <p:cNvPr id="9" name="Bilde 3"/>
          <p:cNvPicPr>
            <a:picLocks noChangeAspect="1"/>
          </p:cNvPicPr>
          <p:nvPr userDrawn="1"/>
        </p:nvPicPr>
        <p:blipFill>
          <a:blip r:embed="rId2"/>
          <a:stretch>
            <a:fillRect/>
          </a:stretch>
        </p:blipFill>
        <p:spPr>
          <a:xfrm>
            <a:off x="10425723" y="6353808"/>
            <a:ext cx="1766277" cy="504192"/>
          </a:xfrm>
          <a:prstGeom prst="rect">
            <a:avLst/>
          </a:prstGeom>
        </p:spPr>
      </p:pic>
    </p:spTree>
    <p:extLst>
      <p:ext uri="{BB962C8B-B14F-4D97-AF65-F5344CB8AC3E}">
        <p14:creationId xmlns:p14="http://schemas.microsoft.com/office/powerpoint/2010/main" val="3518339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21"/>
        <p:cNvGrpSpPr/>
        <p:nvPr/>
      </p:nvGrpSpPr>
      <p:grpSpPr>
        <a:xfrm>
          <a:off x="0" y="0"/>
          <a:ext cx="0" cy="0"/>
          <a:chOff x="0" y="0"/>
          <a:chExt cx="0" cy="0"/>
        </a:xfrm>
      </p:grpSpPr>
      <p:sp>
        <p:nvSpPr>
          <p:cNvPr id="22" name="Shape 22"/>
          <p:cNvSpPr txBox="1">
            <a:spLocks noGrp="1"/>
          </p:cNvSpPr>
          <p:nvPr>
            <p:ph type="title"/>
          </p:nvPr>
        </p:nvSpPr>
        <p:spPr>
          <a:xfrm>
            <a:off x="838200" y="365125"/>
            <a:ext cx="10515599" cy="1325562"/>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23" name="Shape 23"/>
          <p:cNvSpPr txBox="1">
            <a:spLocks noGrp="1"/>
          </p:cNvSpPr>
          <p:nvPr>
            <p:ph type="body" idx="1"/>
          </p:nvPr>
        </p:nvSpPr>
        <p:spPr>
          <a:xfrm>
            <a:off x="838200" y="1825625"/>
            <a:ext cx="10515599" cy="4351338"/>
          </a:xfrm>
          <a:prstGeom prst="rect">
            <a:avLst/>
          </a:prstGeom>
          <a:noFill/>
          <a:ln>
            <a:noFill/>
          </a:ln>
        </p:spPr>
        <p:txBody>
          <a:bodyPr lIns="91425" tIns="91425" rIns="91425" bIns="91425" anchor="t" anchorCtr="0"/>
          <a:lstStyle>
            <a:lvl1pPr marL="228600" marR="0" lvl="0" indent="-50800" algn="l" rtl="0">
              <a:lnSpc>
                <a:spcPct val="90000"/>
              </a:lnSpc>
              <a:spcBef>
                <a:spcPts val="100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1pPr>
            <a:lvl2pPr marL="685800" marR="0" lvl="1" indent="-76200" algn="l" rtl="0">
              <a:lnSpc>
                <a:spcPct val="90000"/>
              </a:lnSpc>
              <a:spcBef>
                <a:spcPts val="50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2pPr>
            <a:lvl3pPr marL="1143000" marR="0" lvl="2" indent="-101600" algn="l" rtl="0">
              <a:lnSpc>
                <a:spcPct val="90000"/>
              </a:lnSpc>
              <a:spcBef>
                <a:spcPts val="5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3pPr>
            <a:lvl4pPr marL="1600200" marR="0" lvl="3"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4pPr>
            <a:lvl5pPr marL="2057400" marR="0" lvl="4"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5pPr>
            <a:lvl6pPr marL="2514600" marR="0" lvl="5"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4" name="Shape 24"/>
          <p:cNvSpPr txBox="1">
            <a:spLocks noGrp="1"/>
          </p:cNvSpPr>
          <p:nvPr>
            <p:ph type="dt" idx="10"/>
          </p:nvPr>
        </p:nvSpPr>
        <p:spPr>
          <a:xfrm>
            <a:off x="838200" y="6356350"/>
            <a:ext cx="2743199" cy="365125"/>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25" name="Shape 25"/>
          <p:cNvSpPr txBox="1">
            <a:spLocks noGrp="1"/>
          </p:cNvSpPr>
          <p:nvPr>
            <p:ph type="ftr" idx="11"/>
          </p:nvPr>
        </p:nvSpPr>
        <p:spPr>
          <a:xfrm>
            <a:off x="4038600" y="6356350"/>
            <a:ext cx="4114800" cy="365125"/>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26" name="Shape 26"/>
          <p:cNvSpPr txBox="1">
            <a:spLocks noGrp="1"/>
          </p:cNvSpPr>
          <p:nvPr>
            <p:ph type="sldNum" idx="12"/>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399213627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מציין מיקום של כותרת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he-IL" dirty="0"/>
              <a:t>לחץ כדי לערוך סגנון כותרת של תבנית בסיס</a:t>
            </a:r>
          </a:p>
        </p:txBody>
      </p:sp>
      <p:sp>
        <p:nvSpPr>
          <p:cNvPr id="3" name="מציין מיקום טקסט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he-IL" dirty="0"/>
              <a:t>לחץ כדי לערוך סגנונות טקסט של תבנית בסיס</a:t>
            </a:r>
          </a:p>
          <a:p>
            <a:pPr lvl="1"/>
            <a:r>
              <a:rPr lang="he-IL" dirty="0"/>
              <a:t>רמה שנייה</a:t>
            </a:r>
          </a:p>
          <a:p>
            <a:pPr lvl="2"/>
            <a:r>
              <a:rPr lang="he-IL" dirty="0"/>
              <a:t>רמה שלישית</a:t>
            </a:r>
          </a:p>
          <a:p>
            <a:pPr lvl="3"/>
            <a:r>
              <a:rPr lang="he-IL" dirty="0"/>
              <a:t>רמה רביעית</a:t>
            </a:r>
          </a:p>
          <a:p>
            <a:pPr lvl="4"/>
            <a:r>
              <a:rPr lang="he-IL" dirty="0"/>
              <a:t>רמה חמישית</a:t>
            </a:r>
          </a:p>
        </p:txBody>
      </p:sp>
      <p:sp>
        <p:nvSpPr>
          <p:cNvPr id="4" name="מציין מיקום של תאריך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DFA83D6E-3FF0-4E58-B8C7-6A06DDE1CE42}" type="datetimeFigureOut">
              <a:rPr lang="he-IL" smtClean="0"/>
              <a:t>כ"ה/תמוז/תשע"ט</a:t>
            </a:fld>
            <a:endParaRPr lang="he-IL"/>
          </a:p>
        </p:txBody>
      </p:sp>
      <p:sp>
        <p:nvSpPr>
          <p:cNvPr id="5" name="מציין מיקום של כותרת תחתונה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he-IL"/>
          </a:p>
        </p:txBody>
      </p:sp>
      <p:sp>
        <p:nvSpPr>
          <p:cNvPr id="6" name="מציין מיקום של מספר שקופית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889FE8C8-9FF5-4B3C-A89C-D386C943C25C}" type="slidenum">
              <a:rPr lang="he-IL" smtClean="0"/>
              <a:t>‹#›</a:t>
            </a:fld>
            <a:endParaRPr lang="he-IL"/>
          </a:p>
        </p:txBody>
      </p:sp>
    </p:spTree>
    <p:extLst>
      <p:ext uri="{BB962C8B-B14F-4D97-AF65-F5344CB8AC3E}">
        <p14:creationId xmlns:p14="http://schemas.microsoft.com/office/powerpoint/2010/main" val="4171630723"/>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7.jpeg"/><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hyperlink" Target="http://fsymbols.com/signs/tick/" TargetMode="External"/><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hyperlink" Target="https://cure.erasmus-plus.org.il/course/view.php?id=63"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8" Type="http://schemas.openxmlformats.org/officeDocument/2006/relationships/hyperlink" Target="https://cure.erasmus-plus.org.il/course/view.php?id=8" TargetMode="External"/><Relationship Id="rId3" Type="http://schemas.openxmlformats.org/officeDocument/2006/relationships/hyperlink" Target="https://cure.erasmus-plus.org.il/course/view.php?id=66" TargetMode="External"/><Relationship Id="rId7" Type="http://schemas.openxmlformats.org/officeDocument/2006/relationships/hyperlink" Target="https://cure.erasmus-plus.org.il/course/view.php?id=63"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s://cure.erasmus-plus.org.il/course/view.php?id=69" TargetMode="External"/><Relationship Id="rId5" Type="http://schemas.openxmlformats.org/officeDocument/2006/relationships/hyperlink" Target="https://cure.erasmus-plus.org.il/course/view.php?id=62" TargetMode="External"/><Relationship Id="rId10" Type="http://schemas.openxmlformats.org/officeDocument/2006/relationships/image" Target="../media/image2.png"/><Relationship Id="rId4" Type="http://schemas.openxmlformats.org/officeDocument/2006/relationships/hyperlink" Target="https://cure.erasmus-plus.org.il/" TargetMode="External"/><Relationship Id="rId9" Type="http://schemas.openxmlformats.org/officeDocument/2006/relationships/hyperlink" Target="https://cure.erasmus-plus.org.il/course/view.php?id=9"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cure.erasmus-plus.org.il/"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hyperlink" Target="https://cure.erasmus-plus.org.il/course/view.php?id=10"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s://cure.erasmus-plus.org.il/"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3" Type="http://schemas.openxmlformats.org/officeDocument/2006/relationships/hyperlink" Target="https://cure.erasmus-plus.org.il/course/view.php?id=63"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8" Type="http://schemas.openxmlformats.org/officeDocument/2006/relationships/hyperlink" Target="https://cure.erasmus-plus.org.il/" TargetMode="External"/><Relationship Id="rId3" Type="http://schemas.openxmlformats.org/officeDocument/2006/relationships/hyperlink" Target="https://www.int.gordon.ac.il/capacity-building-ka2" TargetMode="External"/><Relationship Id="rId7" Type="http://schemas.openxmlformats.org/officeDocument/2006/relationships/hyperlink" Target="http://www.unik.edu.ge/" TargetMode="External"/><Relationship Id="rId12" Type="http://schemas.openxmlformats.org/officeDocument/2006/relationships/hyperlink" Target="https://www.youtube.com/watch?v=wQRZsfQ2tDU&amp;index=12&amp;list=PLLOd54ID2dZOkW_cfRCVBpiw0YfEkTVL7"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hyperlink" Target="https://ph-ooe.at/studium/international/projects/democracy-and-civic-education.html" TargetMode="External"/><Relationship Id="rId11" Type="http://schemas.openxmlformats.org/officeDocument/2006/relationships/hyperlink" Target="https://www.facebook.com/groups/795414607265523/" TargetMode="External"/><Relationship Id="rId5" Type="http://schemas.openxmlformats.org/officeDocument/2006/relationships/hyperlink" Target="http://www.dyellin.ac.il/about/overseasrelations/international-collaborations/cure" TargetMode="External"/><Relationship Id="rId10" Type="http://schemas.openxmlformats.org/officeDocument/2006/relationships/hyperlink" Target="https://www.facebook.com/groups/1864512057094561/" TargetMode="External"/><Relationship Id="rId4" Type="http://schemas.openxmlformats.org/officeDocument/2006/relationships/hyperlink" Target="https://www.sapir.ac.il/en/content/4274" TargetMode="External"/><Relationship Id="rId9" Type="http://schemas.openxmlformats.org/officeDocument/2006/relationships/hyperlink" Target="https://www.facebook.com/We-are-CURE-282491268849278/" TargetMode="External"/></Relationships>
</file>

<file path=ppt/slides/_rels/slide27.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hyperlink" Target="https://cure.erasmus-plus.org.il/course/view.php?id=62" TargetMode="External"/><Relationship Id="rId7" Type="http://schemas.openxmlformats.org/officeDocument/2006/relationships/hyperlink" Target="http://conf2019.macam.ac.il/"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hyperlink" Target="https://bsu.edu.ge/sub-41/page/6108/index.html" TargetMode="External"/><Relationship Id="rId5" Type="http://schemas.openxmlformats.org/officeDocument/2006/relationships/hyperlink" Target="https://bsu.edu.ge/sub-41/page/6110/index.html" TargetMode="External"/><Relationship Id="rId4" Type="http://schemas.openxmlformats.org/officeDocument/2006/relationships/hyperlink" Target="https://bsu.edu.ge/sub-41/page/6109/index.html"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s://cure.erasmus-plus.org.il/mod/folder/view.php?id=2220" TargetMode="External"/><Relationship Id="rId7"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hyperlink" Target="https://cure.erasmus-plus.org.il/course/index.php?categoryid=13" TargetMode="External"/><Relationship Id="rId5" Type="http://schemas.openxmlformats.org/officeDocument/2006/relationships/hyperlink" Target="https://cure.erasmus-plus.org.il/mod/folder/view.php?id=2244" TargetMode="External"/><Relationship Id="rId4" Type="http://schemas.openxmlformats.org/officeDocument/2006/relationships/hyperlink" Target="https://cure.erasmus-plus.org.il/course/view.php?id=63"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s://cure.erasmus-plus.org.il/course/view.php?id=7"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s://cure.erasmus-plus.org.il/" TargetMode="Externa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1.xml.rels><?xml version="1.0" encoding="UTF-8" standalone="yes"?>
<Relationships xmlns="http://schemas.openxmlformats.org/package/2006/relationships"><Relationship Id="rId3" Type="http://schemas.openxmlformats.org/officeDocument/2006/relationships/hyperlink" Target="https://cure.erasmus-plus.org.il/course/view.php?id=63&amp;notifyeditingon=1"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20.gif"/></Relationships>
</file>

<file path=ppt/slides/_rels/slide32.xml.rels><?xml version="1.0" encoding="UTF-8" standalone="yes"?>
<Relationships xmlns="http://schemas.openxmlformats.org/package/2006/relationships"><Relationship Id="rId3" Type="http://schemas.openxmlformats.org/officeDocument/2006/relationships/hyperlink" Target="https://cure.erasmus-plus.org.il/course/view.php?id=62"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21.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hyperlink" Target="https://cure.erasmus-plus.org.il/course/view.php?id=63" TargetMode="Externa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5.xml.rels><?xml version="1.0" encoding="UTF-8" standalone="yes"?>
<Relationships xmlns="http://schemas.openxmlformats.org/package/2006/relationships"><Relationship Id="rId3" Type="http://schemas.openxmlformats.org/officeDocument/2006/relationships/hyperlink" Target="https://cure.erasmus-plus.org.il/course/view.php?id=63"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image" Target="../media/image23.gif"/><Relationship Id="rId4" Type="http://schemas.openxmlformats.org/officeDocument/2006/relationships/image" Target="../media/image2.png"/></Relationships>
</file>

<file path=ppt/slides/_rels/slide36.xml.rels><?xml version="1.0" encoding="UTF-8" standalone="yes"?>
<Relationships xmlns="http://schemas.openxmlformats.org/package/2006/relationships"><Relationship Id="rId3" Type="http://schemas.openxmlformats.org/officeDocument/2006/relationships/image" Target="../media/image26.emf"/><Relationship Id="rId7" Type="http://schemas.openxmlformats.org/officeDocument/2006/relationships/image" Target="../media/image30.jpg"/><Relationship Id="rId2" Type="http://schemas.openxmlformats.org/officeDocument/2006/relationships/image" Target="../media/image25.emf"/><Relationship Id="rId1" Type="http://schemas.openxmlformats.org/officeDocument/2006/relationships/slideLayout" Target="../slideLayouts/slideLayout2.xml"/><Relationship Id="rId6" Type="http://schemas.openxmlformats.org/officeDocument/2006/relationships/image" Target="../media/image29.emf"/><Relationship Id="rId5" Type="http://schemas.openxmlformats.org/officeDocument/2006/relationships/image" Target="../media/image28.emf"/><Relationship Id="rId4" Type="http://schemas.openxmlformats.org/officeDocument/2006/relationships/image" Target="../media/image27.emf"/></Relationships>
</file>

<file path=ppt/slides/_rels/slide3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gif"/><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http://ec.europa.eu/education/policy/higher-education/bologna-process_en" TargetMode="External"/><Relationship Id="rId2" Type="http://schemas.openxmlformats.org/officeDocument/2006/relationships/slideLayout" Target="../slideLayouts/slideLayout2.xml"/><Relationship Id="rId1" Type="http://schemas.openxmlformats.org/officeDocument/2006/relationships/themeOverride" Target="../theme/themeOverride1.xml"/><Relationship Id="rId4" Type="http://schemas.openxmlformats.org/officeDocument/2006/relationships/image" Target="../media/image2.png"/></Relationships>
</file>

<file path=ppt/slides/_rels/slide4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2.png"/><Relationship Id="rId4" Type="http://schemas.openxmlformats.org/officeDocument/2006/relationships/image" Target="../media/image9.jpg"/></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2.png"/><Relationship Id="rId5" Type="http://schemas.openxmlformats.org/officeDocument/2006/relationships/image" Target="../media/image12.jpg"/><Relationship Id="rId4" Type="http://schemas.openxmlformats.org/officeDocument/2006/relationships/image" Target="../media/image11.jpg"/></Relationships>
</file>

<file path=ppt/slides/_rels/slide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2.png"/><Relationship Id="rId4" Type="http://schemas.openxmlformats.org/officeDocument/2006/relationships/image" Target="../media/image1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657546"/>
            <a:ext cx="9144000" cy="3338192"/>
          </a:xfrm>
        </p:spPr>
        <p:txBody>
          <a:bodyPr>
            <a:normAutofit fontScale="90000"/>
          </a:bodyPr>
          <a:lstStyle/>
          <a:p>
            <a:pPr rtl="0"/>
            <a:br>
              <a:rPr lang="en-US" sz="3600" dirty="0">
                <a:solidFill>
                  <a:srgbClr val="002060"/>
                </a:solidFill>
                <a:ea typeface="Tahoma" panose="020B0604030504040204" pitchFamily="34" charset="0"/>
                <a:cs typeface="Tahoma" panose="020B0604030504040204" pitchFamily="34" charset="0"/>
              </a:rPr>
            </a:br>
            <a:r>
              <a:rPr lang="en-US" sz="3600" dirty="0">
                <a:solidFill>
                  <a:srgbClr val="002060"/>
                </a:solidFill>
                <a:ea typeface="Tahoma" panose="020B0604030504040204" pitchFamily="34" charset="0"/>
                <a:cs typeface="Tahoma" panose="020B0604030504040204" pitchFamily="34" charset="0"/>
              </a:rPr>
              <a:t>Project </a:t>
            </a:r>
            <a:r>
              <a:rPr lang="en-GB" sz="2800" b="1" dirty="0"/>
              <a:t>573322-EPP-1-2016-IL-EPPKA2-CBHE-JP</a:t>
            </a:r>
            <a:br>
              <a:rPr lang="en-GB" sz="2800" b="1" dirty="0"/>
            </a:br>
            <a:br>
              <a:rPr lang="en-GB" sz="2800" b="1" dirty="0"/>
            </a:br>
            <a:r>
              <a:rPr lang="en-US" sz="2700" b="1" i="1" dirty="0">
                <a:solidFill>
                  <a:schemeClr val="dk1"/>
                </a:solidFill>
                <a:ea typeface="Calibri"/>
                <a:cs typeface="Calibri"/>
                <a:sym typeface="Calibri"/>
              </a:rPr>
              <a:t>Curriculum Reform for Promoting Democratic Principles and Civic Education in Israel and In Georgia</a:t>
            </a:r>
            <a:br>
              <a:rPr lang="en-US" b="1" dirty="0">
                <a:solidFill>
                  <a:schemeClr val="dk1"/>
                </a:solidFill>
                <a:ea typeface="Calibri"/>
                <a:cs typeface="Calibri"/>
                <a:sym typeface="Calibri"/>
              </a:rPr>
            </a:br>
            <a:r>
              <a:rPr lang="en-US" sz="2800" dirty="0">
                <a:solidFill>
                  <a:srgbClr val="002060"/>
                </a:solidFill>
                <a:ea typeface="Tahoma" panose="020B0604030504040204" pitchFamily="34" charset="0"/>
                <a:cs typeface="Tahoma" panose="020B0604030504040204" pitchFamily="34" charset="0"/>
              </a:rPr>
              <a:t>Field monitoring</a:t>
            </a:r>
            <a:br>
              <a:rPr lang="en-US" sz="2800" dirty="0">
                <a:solidFill>
                  <a:srgbClr val="002060"/>
                </a:solidFill>
                <a:ea typeface="Tahoma" panose="020B0604030504040204" pitchFamily="34" charset="0"/>
                <a:cs typeface="Tahoma" panose="020B0604030504040204" pitchFamily="34" charset="0"/>
              </a:rPr>
            </a:br>
            <a:r>
              <a:rPr lang="en-US" sz="2800" dirty="0">
                <a:solidFill>
                  <a:srgbClr val="002060"/>
                </a:solidFill>
                <a:ea typeface="Tahoma" panose="020B0604030504040204" pitchFamily="34" charset="0"/>
                <a:cs typeface="Tahoma" panose="020B0604030504040204" pitchFamily="34" charset="0"/>
              </a:rPr>
              <a:t>November 21, 2018</a:t>
            </a:r>
            <a:br>
              <a:rPr lang="en-US" sz="2800" dirty="0">
                <a:solidFill>
                  <a:srgbClr val="002060"/>
                </a:solidFill>
                <a:ea typeface="Tahoma" panose="020B0604030504040204" pitchFamily="34" charset="0"/>
                <a:cs typeface="Tahoma" panose="020B0604030504040204" pitchFamily="34" charset="0"/>
              </a:rPr>
            </a:br>
            <a:r>
              <a:rPr lang="en-US" sz="2800" dirty="0">
                <a:solidFill>
                  <a:srgbClr val="002060"/>
                </a:solidFill>
                <a:ea typeface="Tahoma" panose="020B0604030504040204" pitchFamily="34" charset="0"/>
                <a:cs typeface="Tahoma" panose="020B0604030504040204" pitchFamily="34" charset="0"/>
              </a:rPr>
              <a:t>at Sapir Academic College, Sderot, Israel</a:t>
            </a:r>
            <a:br>
              <a:rPr lang="en-IL" b="1" i="1" dirty="0"/>
            </a:br>
            <a:endParaRPr lang="he-IL" sz="3600" dirty="0">
              <a:solidFill>
                <a:srgbClr val="002060"/>
              </a:solidFill>
            </a:endParaRPr>
          </a:p>
        </p:txBody>
      </p:sp>
      <p:sp>
        <p:nvSpPr>
          <p:cNvPr id="3" name="Subtitle 2"/>
          <p:cNvSpPr>
            <a:spLocks noGrp="1"/>
          </p:cNvSpPr>
          <p:nvPr>
            <p:ph type="subTitle" idx="1"/>
          </p:nvPr>
        </p:nvSpPr>
        <p:spPr>
          <a:xfrm>
            <a:off x="1524000" y="3995738"/>
            <a:ext cx="9144000" cy="1655762"/>
          </a:xfrm>
        </p:spPr>
        <p:txBody>
          <a:bodyPr>
            <a:normAutofit/>
          </a:bodyPr>
          <a:lstStyle/>
          <a:p>
            <a:pPr rtl="0">
              <a:lnSpc>
                <a:spcPct val="100000"/>
              </a:lnSpc>
            </a:pPr>
            <a:r>
              <a:rPr lang="en-US" sz="1900" dirty="0">
                <a:solidFill>
                  <a:schemeClr val="accent1">
                    <a:lumMod val="75000"/>
                  </a:schemeClr>
                </a:solidFill>
                <a:ea typeface="Tahoma" panose="020B0604030504040204" pitchFamily="34" charset="0"/>
                <a:cs typeface="Tahoma" panose="020B0604030504040204" pitchFamily="34" charset="0"/>
              </a:rPr>
              <a:t>Website: https://cure.erasmus-plus.org.il/</a:t>
            </a:r>
          </a:p>
          <a:p>
            <a:pPr rtl="0">
              <a:lnSpc>
                <a:spcPct val="100000"/>
              </a:lnSpc>
            </a:pPr>
            <a:r>
              <a:rPr lang="en-US" sz="1900" dirty="0">
                <a:solidFill>
                  <a:schemeClr val="accent1">
                    <a:lumMod val="75000"/>
                  </a:schemeClr>
                </a:solidFill>
                <a:ea typeface="Tahoma" panose="020B0604030504040204" pitchFamily="34" charset="0"/>
                <a:cs typeface="Tahoma" panose="020B0604030504040204" pitchFamily="34" charset="0"/>
              </a:rPr>
              <a:t> </a:t>
            </a:r>
            <a:endParaRPr lang="he-IL" sz="1900" dirty="0">
              <a:solidFill>
                <a:schemeClr val="accent1">
                  <a:lumMod val="75000"/>
                </a:schemeClr>
              </a:solidFill>
              <a:ea typeface="Tahoma" panose="020B0604030504040204" pitchFamily="34" charset="0"/>
              <a:cs typeface="Tahoma" panose="020B0604030504040204" pitchFamily="34" charset="0"/>
            </a:endParaRPr>
          </a:p>
          <a:p>
            <a:pPr>
              <a:lnSpc>
                <a:spcPct val="100000"/>
              </a:lnSpc>
            </a:pPr>
            <a:endParaRPr lang="he-IL" dirty="0"/>
          </a:p>
        </p:txBody>
      </p:sp>
      <p:pic>
        <p:nvPicPr>
          <p:cNvPr id="5" name="Shape 90">
            <a:extLst>
              <a:ext uri="{FF2B5EF4-FFF2-40B4-BE49-F238E27FC236}">
                <a16:creationId xmlns:a16="http://schemas.microsoft.com/office/drawing/2014/main" id="{00274406-4CE4-40E7-A447-E1B8520370A2}"/>
              </a:ext>
            </a:extLst>
          </p:cNvPr>
          <p:cNvPicPr preferRelativeResize="0"/>
          <p:nvPr/>
        </p:nvPicPr>
        <p:blipFill>
          <a:blip r:embed="rId2">
            <a:alphaModFix/>
          </a:blip>
          <a:stretch>
            <a:fillRect/>
          </a:stretch>
        </p:blipFill>
        <p:spPr>
          <a:xfrm>
            <a:off x="865738" y="5472381"/>
            <a:ext cx="2434347" cy="1329787"/>
          </a:xfrm>
          <a:prstGeom prst="rect">
            <a:avLst/>
          </a:prstGeom>
          <a:noFill/>
          <a:ln>
            <a:noFill/>
          </a:ln>
        </p:spPr>
      </p:pic>
    </p:spTree>
    <p:extLst>
      <p:ext uri="{BB962C8B-B14F-4D97-AF65-F5344CB8AC3E}">
        <p14:creationId xmlns:p14="http://schemas.microsoft.com/office/powerpoint/2010/main" val="21163995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27025"/>
            <a:ext cx="5708904" cy="459359"/>
          </a:xfrm>
        </p:spPr>
        <p:txBody>
          <a:bodyPr>
            <a:normAutofit fontScale="90000"/>
          </a:bodyPr>
          <a:lstStyle/>
          <a:p>
            <a:r>
              <a:rPr lang="en-US" sz="3600" dirty="0">
                <a:solidFill>
                  <a:schemeClr val="accent5"/>
                </a:solidFill>
                <a:latin typeface="+mn-lt"/>
                <a:ea typeface="Tahoma" panose="020B0604030504040204" pitchFamily="34" charset="0"/>
                <a:cs typeface="Tahoma" panose="020B0604030504040204" pitchFamily="34" charset="0"/>
              </a:rPr>
              <a:t>Why is our project important?</a:t>
            </a:r>
            <a:endParaRPr lang="he-IL" dirty="0"/>
          </a:p>
        </p:txBody>
      </p:sp>
      <p:sp>
        <p:nvSpPr>
          <p:cNvPr id="3" name="Content Placeholder 2"/>
          <p:cNvSpPr>
            <a:spLocks noGrp="1"/>
          </p:cNvSpPr>
          <p:nvPr>
            <p:ph idx="1"/>
          </p:nvPr>
        </p:nvSpPr>
        <p:spPr>
          <a:xfrm>
            <a:off x="402336" y="1253331"/>
            <a:ext cx="11283386" cy="4351338"/>
          </a:xfrm>
        </p:spPr>
        <p:txBody>
          <a:bodyPr>
            <a:noAutofit/>
          </a:bodyPr>
          <a:lstStyle/>
          <a:p>
            <a:pPr>
              <a:lnSpc>
                <a:spcPct val="100000"/>
              </a:lnSpc>
              <a:buFont typeface="Wingdings" panose="05000000000000000000" pitchFamily="2" charset="2"/>
              <a:buChar char="ü"/>
            </a:pPr>
            <a:r>
              <a:rPr lang="en-US" b="1" i="1" dirty="0">
                <a:solidFill>
                  <a:srgbClr val="FF0000"/>
                </a:solidFill>
              </a:rPr>
              <a:t>Tell us what is the need for the project:  </a:t>
            </a:r>
            <a:r>
              <a:rPr lang="en-US" sz="2400" i="1" dirty="0"/>
              <a:t>Students need to be prepared to be active citizens (EHEA ND </a:t>
            </a:r>
            <a:r>
              <a:rPr lang="en-US" sz="2400" i="1" dirty="0" err="1"/>
              <a:t>Bolonga</a:t>
            </a:r>
            <a:r>
              <a:rPr lang="en-US" sz="2400" i="1" dirty="0"/>
              <a:t> process “Good citizens are not born but are made”). </a:t>
            </a:r>
          </a:p>
          <a:p>
            <a:pPr>
              <a:lnSpc>
                <a:spcPct val="100000"/>
              </a:lnSpc>
              <a:buFont typeface="Wingdings" panose="05000000000000000000" pitchFamily="2" charset="2"/>
              <a:buChar char="ü"/>
            </a:pPr>
            <a:r>
              <a:rPr lang="en-US" sz="2400" i="1" dirty="0"/>
              <a:t>TEACHERS have Pivotal Role in preparing next generation of citizens but there is no official curricula committed to developing active citizenship in teacher-training programs in Israel and in Georgia (only technical training on political state structures).   </a:t>
            </a:r>
          </a:p>
          <a:p>
            <a:pPr>
              <a:lnSpc>
                <a:spcPct val="100000"/>
              </a:lnSpc>
              <a:buFont typeface="Wingdings" panose="05000000000000000000" pitchFamily="2" charset="2"/>
              <a:buChar char="ü"/>
            </a:pPr>
            <a:r>
              <a:rPr lang="en-US" sz="2400" i="1" dirty="0"/>
              <a:t>NEED FOR ISRAEL:   deepening socio-economic, cultural and religious gaps create an unequal and fragmented society (OECD 2014 IL report).  Need for civic awareness and involvement.</a:t>
            </a:r>
          </a:p>
          <a:p>
            <a:r>
              <a:rPr lang="en-US" sz="2400" i="1" dirty="0"/>
              <a:t>NEED FOR GEORGIA</a:t>
            </a:r>
            <a:r>
              <a:rPr lang="en-US" sz="3200" dirty="0"/>
              <a:t>:  </a:t>
            </a:r>
            <a:r>
              <a:rPr lang="en-US" sz="2400" i="1" dirty="0"/>
              <a:t>Georgia is a post-communist society-low level of civic awareness reported in Human Rights Watch 2014.  None of the state HEIs that train teachers have a program for active citizenship or civic education.  Desperately need a curriculum.</a:t>
            </a:r>
          </a:p>
        </p:txBody>
      </p:sp>
      <p:pic>
        <p:nvPicPr>
          <p:cNvPr id="8" name="Shape 90">
            <a:extLst>
              <a:ext uri="{FF2B5EF4-FFF2-40B4-BE49-F238E27FC236}">
                <a16:creationId xmlns:a16="http://schemas.microsoft.com/office/drawing/2014/main" id="{50712BD3-FC11-439B-9193-0C01890EA43E}"/>
              </a:ext>
            </a:extLst>
          </p:cNvPr>
          <p:cNvPicPr preferRelativeResize="0"/>
          <p:nvPr/>
        </p:nvPicPr>
        <p:blipFill>
          <a:blip r:embed="rId3">
            <a:alphaModFix/>
          </a:blip>
          <a:stretch>
            <a:fillRect/>
          </a:stretch>
        </p:blipFill>
        <p:spPr>
          <a:xfrm>
            <a:off x="1222625" y="5876818"/>
            <a:ext cx="2077460" cy="925350"/>
          </a:xfrm>
          <a:prstGeom prst="rect">
            <a:avLst/>
          </a:prstGeom>
          <a:noFill/>
          <a:ln>
            <a:noFill/>
          </a:ln>
        </p:spPr>
      </p:pic>
    </p:spTree>
    <p:extLst>
      <p:ext uri="{BB962C8B-B14F-4D97-AF65-F5344CB8AC3E}">
        <p14:creationId xmlns:p14="http://schemas.microsoft.com/office/powerpoint/2010/main" val="6479445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E0F3EB-22E8-4571-8A84-6481275AD0D6}"/>
              </a:ext>
            </a:extLst>
          </p:cNvPr>
          <p:cNvSpPr>
            <a:spLocks noGrp="1"/>
          </p:cNvSpPr>
          <p:nvPr>
            <p:ph type="title"/>
          </p:nvPr>
        </p:nvSpPr>
        <p:spPr>
          <a:xfrm>
            <a:off x="667820" y="863030"/>
            <a:ext cx="10825963" cy="1660582"/>
          </a:xfrm>
        </p:spPr>
        <p:txBody>
          <a:bodyPr>
            <a:normAutofit fontScale="90000"/>
          </a:bodyPr>
          <a:lstStyle/>
          <a:p>
            <a:pPr>
              <a:lnSpc>
                <a:spcPct val="100000"/>
              </a:lnSpc>
            </a:pPr>
            <a:r>
              <a:rPr lang="en-US" sz="2700" b="1" dirty="0"/>
              <a:t>How do your activities address this need: </a:t>
            </a:r>
            <a:br>
              <a:rPr lang="en-US" sz="2700" b="1" dirty="0"/>
            </a:br>
            <a:r>
              <a:rPr lang="en-US" sz="2000" b="1" i="1" dirty="0">
                <a:solidFill>
                  <a:schemeClr val="accent5"/>
                </a:solidFill>
              </a:rPr>
              <a:t>CURE’s curriculum reform will enhance the quality of CE in CURE's teacher-training programs both for our faculty as well as for our students, who are future educators of our societies.  The faculty, teachers and students who benefit from CURE’s program will be able to effectively present, discuss and challenge the rudimentary notions of civic involvement in our society. Moreover as educators, they will help shape knowledge, perceptions and attitudes towards responsible citizenship within a democratic setting, encourage critical thought and enactment of civil rights, actions and duties within their own classrooms thus sustaining and multiplying the program aims.  This program does this THROUGH:</a:t>
            </a:r>
            <a:br>
              <a:rPr lang="en-US" sz="4900" b="1" i="1" dirty="0">
                <a:solidFill>
                  <a:schemeClr val="accent5"/>
                </a:solidFill>
              </a:rPr>
            </a:br>
            <a:endParaRPr lang="en-IL" b="1" i="1" dirty="0">
              <a:solidFill>
                <a:schemeClr val="accent5"/>
              </a:solidFill>
            </a:endParaRPr>
          </a:p>
        </p:txBody>
      </p:sp>
      <p:sp>
        <p:nvSpPr>
          <p:cNvPr id="3" name="Text Placeholder 2">
            <a:extLst>
              <a:ext uri="{FF2B5EF4-FFF2-40B4-BE49-F238E27FC236}">
                <a16:creationId xmlns:a16="http://schemas.microsoft.com/office/drawing/2014/main" id="{CCC5716A-AD9E-4560-AB6C-C4CC7198CC2F}"/>
              </a:ext>
            </a:extLst>
          </p:cNvPr>
          <p:cNvSpPr>
            <a:spLocks noGrp="1"/>
          </p:cNvSpPr>
          <p:nvPr>
            <p:ph type="body" idx="1"/>
          </p:nvPr>
        </p:nvSpPr>
        <p:spPr>
          <a:xfrm>
            <a:off x="279969" y="2523612"/>
            <a:ext cx="11912031" cy="5455403"/>
          </a:xfrm>
        </p:spPr>
        <p:txBody>
          <a:bodyPr>
            <a:normAutofit/>
          </a:bodyPr>
          <a:lstStyle/>
          <a:p>
            <a:pPr marL="177800" indent="0">
              <a:buNone/>
            </a:pPr>
            <a:r>
              <a:rPr lang="en-US" sz="1800" dirty="0"/>
              <a:t>1. Developing and implementing a comprehensive program of courses and student activities that promotes civic education and behavior within our TT program.</a:t>
            </a:r>
          </a:p>
          <a:p>
            <a:pPr marL="177800" indent="0">
              <a:buNone/>
            </a:pPr>
            <a:r>
              <a:rPr lang="en-US" sz="1800" dirty="0"/>
              <a:t>2. Integrating these courses into the curriculum in partner HEI.</a:t>
            </a:r>
          </a:p>
          <a:p>
            <a:pPr marL="177800" indent="0">
              <a:buNone/>
            </a:pPr>
            <a:r>
              <a:rPr lang="en-US" sz="1800" dirty="0"/>
              <a:t>3. Faculty and Teacher Workshops</a:t>
            </a:r>
          </a:p>
          <a:p>
            <a:pPr marL="177800" indent="0">
              <a:buNone/>
            </a:pPr>
            <a:r>
              <a:rPr lang="en-US" sz="1800" dirty="0"/>
              <a:t>4. Courses and activities will integrate innovative pedagogy that will strengthen the aims and objectives of the courses (e.g. PBL, Service-Based Learning, </a:t>
            </a:r>
            <a:r>
              <a:rPr lang="en-US" sz="1800" dirty="0" err="1"/>
              <a:t>VaKE</a:t>
            </a:r>
            <a:r>
              <a:rPr lang="en-US" sz="1800" dirty="0"/>
              <a:t>; experiential and peer learning and teaching; integrating new technology in teaching and learning, etc.).</a:t>
            </a:r>
          </a:p>
          <a:p>
            <a:pPr marL="177800" indent="0">
              <a:buNone/>
            </a:pPr>
            <a:r>
              <a:rPr lang="en-US" sz="1800" dirty="0"/>
              <a:t>5. Create course kits that will enable other professionals and teachers to benefit from the CURE’s innovative courses.</a:t>
            </a:r>
          </a:p>
          <a:p>
            <a:pPr marL="177800" indent="0">
              <a:buNone/>
            </a:pPr>
            <a:r>
              <a:rPr lang="en-US" sz="1800" dirty="0"/>
              <a:t>6. Establish an international network of professionals who collaborate together, share knowledge and good practices.</a:t>
            </a:r>
          </a:p>
          <a:p>
            <a:pPr marL="177800" indent="0">
              <a:buNone/>
            </a:pPr>
            <a:r>
              <a:rPr lang="en-US" sz="1800" dirty="0"/>
              <a:t>7. Establish centers for promoting CE on campus and in schools.</a:t>
            </a:r>
          </a:p>
          <a:p>
            <a:pPr marL="177800" indent="0">
              <a:buNone/>
            </a:pPr>
            <a:r>
              <a:rPr lang="en-US" sz="1800" dirty="0"/>
              <a:t>8. Create a website to disseminate program. </a:t>
            </a:r>
          </a:p>
          <a:p>
            <a:pPr marL="177800" indent="0">
              <a:buNone/>
            </a:pPr>
            <a:r>
              <a:rPr lang="en-US" sz="1800" dirty="0"/>
              <a:t>9. Publish results and strategies (online and hard copy):  articles and handbooks.  </a:t>
            </a:r>
          </a:p>
          <a:p>
            <a:pPr marL="177800" indent="0">
              <a:buNone/>
            </a:pPr>
            <a:r>
              <a:rPr lang="en-US" sz="1800" dirty="0"/>
              <a:t> </a:t>
            </a:r>
            <a:endParaRPr lang="en-IL" sz="1800" dirty="0"/>
          </a:p>
        </p:txBody>
      </p:sp>
    </p:spTree>
    <p:extLst>
      <p:ext uri="{BB962C8B-B14F-4D97-AF65-F5344CB8AC3E}">
        <p14:creationId xmlns:p14="http://schemas.microsoft.com/office/powerpoint/2010/main" val="13634515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64336B-B984-4150-9CF8-F55555B14706}"/>
              </a:ext>
            </a:extLst>
          </p:cNvPr>
          <p:cNvSpPr>
            <a:spLocks noGrp="1"/>
          </p:cNvSpPr>
          <p:nvPr>
            <p:ph type="title"/>
          </p:nvPr>
        </p:nvSpPr>
        <p:spPr/>
        <p:txBody>
          <a:bodyPr>
            <a:normAutofit fontScale="90000"/>
          </a:bodyPr>
          <a:lstStyle/>
          <a:p>
            <a:r>
              <a:rPr lang="en-US" i="1" dirty="0"/>
              <a:t>Explain how your project relates to your institutional / faculty strategic plan</a:t>
            </a:r>
            <a:br>
              <a:rPr lang="he-IL" i="1" dirty="0"/>
            </a:br>
            <a:endParaRPr lang="en-IL" dirty="0"/>
          </a:p>
        </p:txBody>
      </p:sp>
      <p:sp>
        <p:nvSpPr>
          <p:cNvPr id="3" name="Text Placeholder 2">
            <a:extLst>
              <a:ext uri="{FF2B5EF4-FFF2-40B4-BE49-F238E27FC236}">
                <a16:creationId xmlns:a16="http://schemas.microsoft.com/office/drawing/2014/main" id="{D9E89F9B-BB3F-44C2-9875-F14E6F408073}"/>
              </a:ext>
            </a:extLst>
          </p:cNvPr>
          <p:cNvSpPr>
            <a:spLocks noGrp="1"/>
          </p:cNvSpPr>
          <p:nvPr>
            <p:ph type="body" idx="1"/>
          </p:nvPr>
        </p:nvSpPr>
        <p:spPr/>
        <p:txBody>
          <a:bodyPr>
            <a:normAutofit fontScale="92500" lnSpcReduction="20000"/>
          </a:bodyPr>
          <a:lstStyle/>
          <a:p>
            <a:pPr marL="177800" indent="0">
              <a:buNone/>
            </a:pPr>
            <a:r>
              <a:rPr lang="en-US" dirty="0"/>
              <a:t>GACE:  Promoting pluralistic and </a:t>
            </a:r>
            <a:r>
              <a:rPr lang="en-US" dirty="0" err="1"/>
              <a:t>Democractic</a:t>
            </a:r>
            <a:r>
              <a:rPr lang="en-US" dirty="0"/>
              <a:t> values is part of our MISSION STATEMENT at GACE and relates directly to the courses we are developing and our student activities</a:t>
            </a:r>
            <a:endParaRPr lang="en-IL" dirty="0"/>
          </a:p>
          <a:p>
            <a:pPr marL="177800" indent="0">
              <a:buNone/>
            </a:pPr>
            <a:r>
              <a:rPr lang="en-US" dirty="0"/>
              <a:t>Social and Civic involvement in the community of all members of Gordon College is part of our strategic mission.   Mandatory volunteering of students, institutionalizing the Center for Civic and Social Involvement, inclusion of faculty and staff in volunteering (October 2018 mission statement of the President).</a:t>
            </a:r>
          </a:p>
          <a:p>
            <a:pPr marL="177800" indent="0">
              <a:buNone/>
            </a:pPr>
            <a:r>
              <a:rPr lang="en-US" dirty="0"/>
              <a:t>Continuous Improvement of the quality of Learning, Teaching and Research of our faculty is related to our SMS program.</a:t>
            </a:r>
          </a:p>
          <a:p>
            <a:pPr marL="177800" indent="0">
              <a:buNone/>
            </a:pPr>
            <a:endParaRPr lang="en-IL" dirty="0"/>
          </a:p>
          <a:p>
            <a:pPr marL="177800" indent="0">
              <a:buNone/>
            </a:pPr>
            <a:endParaRPr lang="en-US" sz="2000" dirty="0"/>
          </a:p>
          <a:p>
            <a:pPr marL="177800" indent="0">
              <a:buNone/>
            </a:pPr>
            <a:r>
              <a:rPr lang="en-US" sz="2000" dirty="0"/>
              <a:t> </a:t>
            </a:r>
            <a:endParaRPr lang="en-IL" sz="2000" dirty="0"/>
          </a:p>
        </p:txBody>
      </p:sp>
    </p:spTree>
    <p:extLst>
      <p:ext uri="{BB962C8B-B14F-4D97-AF65-F5344CB8AC3E}">
        <p14:creationId xmlns:p14="http://schemas.microsoft.com/office/powerpoint/2010/main" val="24054962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800" dirty="0"/>
              <a:t> HOW PROJECT RELATES TO INSTIUTIONAL/DEPARTMENT/FACULTY STRATEGIC PLAN of </a:t>
            </a:r>
            <a:r>
              <a:rPr lang="en-GB" sz="2800" dirty="0" err="1"/>
              <a:t>Givat</a:t>
            </a:r>
            <a:r>
              <a:rPr lang="en-GB" sz="2800" dirty="0"/>
              <a:t> Washington Academic College</a:t>
            </a:r>
            <a:endParaRPr lang="en-US" sz="2800" dirty="0"/>
          </a:p>
        </p:txBody>
      </p:sp>
      <p:sp>
        <p:nvSpPr>
          <p:cNvPr id="3" name="Text Placeholder 2"/>
          <p:cNvSpPr>
            <a:spLocks noGrp="1"/>
          </p:cNvSpPr>
          <p:nvPr>
            <p:ph type="body" idx="1"/>
          </p:nvPr>
        </p:nvSpPr>
        <p:spPr/>
        <p:txBody>
          <a:bodyPr/>
          <a:lstStyle/>
          <a:p>
            <a:r>
              <a:rPr lang="en-US" dirty="0">
                <a:solidFill>
                  <a:srgbClr val="FF0000"/>
                </a:solidFill>
              </a:rPr>
              <a:t>Social and Civic Involvement is an integral part of the Academic Studies as well as part of Teachers training.</a:t>
            </a:r>
          </a:p>
          <a:p>
            <a:r>
              <a:rPr lang="en-US" dirty="0">
                <a:solidFill>
                  <a:srgbClr val="FF0000"/>
                </a:solidFill>
              </a:rPr>
              <a:t> Programs and activities include on campus and off campus community programs emphasizing Jewish Values, Democracy and Education for Civic Involvement.</a:t>
            </a:r>
          </a:p>
          <a:p>
            <a:r>
              <a:rPr lang="en-US" dirty="0">
                <a:solidFill>
                  <a:srgbClr val="FF0000"/>
                </a:solidFill>
              </a:rPr>
              <a:t>Implementation of Academic syllabus pertaining to Sustainability , Community involvement and Democracy  in Education, Physical Education, Science, Literature, ESL, and Early Childhood courses.</a:t>
            </a:r>
            <a:endParaRPr lang="en-GB" dirty="0">
              <a:solidFill>
                <a:srgbClr val="FF0000"/>
              </a:solidFill>
            </a:endParaRPr>
          </a:p>
        </p:txBody>
      </p:sp>
    </p:spTree>
    <p:extLst>
      <p:ext uri="{BB962C8B-B14F-4D97-AF65-F5344CB8AC3E}">
        <p14:creationId xmlns:p14="http://schemas.microsoft.com/office/powerpoint/2010/main" val="13911323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ight Arrow 9"/>
          <p:cNvSpPr/>
          <p:nvPr/>
        </p:nvSpPr>
        <p:spPr>
          <a:xfrm>
            <a:off x="4913886" y="4867252"/>
            <a:ext cx="1114698" cy="487680"/>
          </a:xfrm>
          <a:prstGeom prst="rightArrow">
            <a:avLst/>
          </a:prstGeom>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21"/>
          <p:cNvSpPr>
            <a:spLocks noGrp="1"/>
          </p:cNvSpPr>
          <p:nvPr>
            <p:ph type="body" idx="1"/>
          </p:nvPr>
        </p:nvSpPr>
        <p:spPr>
          <a:xfrm>
            <a:off x="6028584" y="1253331"/>
            <a:ext cx="4456611" cy="4351338"/>
          </a:xfrm>
        </p:spPr>
        <p:txBody>
          <a:bodyPr>
            <a:normAutofit fontScale="70000" lnSpcReduction="20000"/>
          </a:bodyPr>
          <a:lstStyle/>
          <a:p>
            <a:pPr marL="177800" indent="0">
              <a:buNone/>
            </a:pPr>
            <a:r>
              <a:rPr lang="en-US" dirty="0"/>
              <a:t>3.3.1 Continuous updating of teaching methods will be based on the experience of participating into international projects;</a:t>
            </a:r>
          </a:p>
          <a:p>
            <a:pPr marL="177800" indent="0">
              <a:buNone/>
            </a:pPr>
            <a:endParaRPr lang="en-US" dirty="0"/>
          </a:p>
          <a:p>
            <a:pPr marL="0" indent="0">
              <a:buNone/>
            </a:pPr>
            <a:r>
              <a:rPr lang="en-US" dirty="0"/>
              <a:t>Benefit from CURE: </a:t>
            </a:r>
          </a:p>
          <a:p>
            <a:pPr marL="171450" indent="-171450">
              <a:buFontTx/>
              <a:buChar char="-"/>
            </a:pPr>
            <a:r>
              <a:rPr lang="en-US" dirty="0"/>
              <a:t>VAKE methodology</a:t>
            </a:r>
          </a:p>
          <a:p>
            <a:pPr marL="171450" indent="-171450">
              <a:buFontTx/>
              <a:buChar char="-"/>
            </a:pPr>
            <a:r>
              <a:rPr lang="en-US" dirty="0"/>
              <a:t>Community/Service/Problem based Learning</a:t>
            </a:r>
          </a:p>
          <a:p>
            <a:pPr marL="171450" indent="-171450">
              <a:buFontTx/>
              <a:buChar char="-"/>
            </a:pPr>
            <a:r>
              <a:rPr lang="en-US" dirty="0"/>
              <a:t>Technology and Pedagogy (Tallinn Trainings)</a:t>
            </a:r>
          </a:p>
          <a:p>
            <a:pPr marL="171450" indent="-171450">
              <a:buFontTx/>
              <a:buChar char="-"/>
            </a:pPr>
            <a:endParaRPr lang="en-US" dirty="0"/>
          </a:p>
          <a:p>
            <a:pPr marL="171450" indent="-171450">
              <a:buFontTx/>
              <a:buChar char="-"/>
            </a:pPr>
            <a:endParaRPr lang="en-US" dirty="0"/>
          </a:p>
          <a:p>
            <a:pPr marL="177800" indent="0">
              <a:buNone/>
            </a:pPr>
            <a:r>
              <a:rPr lang="en-US" dirty="0"/>
              <a:t> </a:t>
            </a:r>
          </a:p>
          <a:p>
            <a:endParaRPr lang="en-US" dirty="0"/>
          </a:p>
        </p:txBody>
      </p:sp>
      <p:grpSp>
        <p:nvGrpSpPr>
          <p:cNvPr id="2" name="Group 4">
            <a:extLst>
              <a:ext uri="{FF2B5EF4-FFF2-40B4-BE49-F238E27FC236}">
                <a16:creationId xmlns:a16="http://schemas.microsoft.com/office/drawing/2014/main" id="{BD03A34A-BC4A-47F5-803D-267EC9483F31}"/>
              </a:ext>
            </a:extLst>
          </p:cNvPr>
          <p:cNvGrpSpPr>
            <a:grpSpLocks noChangeAspect="1"/>
          </p:cNvGrpSpPr>
          <p:nvPr/>
        </p:nvGrpSpPr>
        <p:grpSpPr bwMode="auto">
          <a:xfrm>
            <a:off x="562301" y="442447"/>
            <a:ext cx="4435475" cy="5329237"/>
            <a:chOff x="246" y="247"/>
            <a:chExt cx="2794" cy="3357"/>
          </a:xfrm>
        </p:grpSpPr>
        <p:sp>
          <p:nvSpPr>
            <p:cNvPr id="3" name="AutoShape 3">
              <a:extLst>
                <a:ext uri="{FF2B5EF4-FFF2-40B4-BE49-F238E27FC236}">
                  <a16:creationId xmlns:a16="http://schemas.microsoft.com/office/drawing/2014/main" id="{17BEDA62-C52A-42D3-92D2-07121C91B517}"/>
                </a:ext>
              </a:extLst>
            </p:cNvPr>
            <p:cNvSpPr>
              <a:spLocks noChangeAspect="1" noChangeArrowheads="1" noTextEdit="1"/>
            </p:cNvSpPr>
            <p:nvPr/>
          </p:nvSpPr>
          <p:spPr bwMode="auto">
            <a:xfrm>
              <a:off x="246" y="247"/>
              <a:ext cx="2794" cy="3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L"/>
            </a:p>
          </p:txBody>
        </p:sp>
        <p:pic>
          <p:nvPicPr>
            <p:cNvPr id="1029" name="Picture 5">
              <a:extLst>
                <a:ext uri="{FF2B5EF4-FFF2-40B4-BE49-F238E27FC236}">
                  <a16:creationId xmlns:a16="http://schemas.microsoft.com/office/drawing/2014/main" id="{19F19B6E-1953-4DC9-B498-E1F5E11BDA8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6" y="247"/>
              <a:ext cx="2799" cy="3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 name="TextBox 3"/>
          <p:cNvSpPr txBox="1"/>
          <p:nvPr/>
        </p:nvSpPr>
        <p:spPr>
          <a:xfrm>
            <a:off x="5005714" y="292608"/>
            <a:ext cx="3745094" cy="369332"/>
          </a:xfrm>
          <a:prstGeom prst="rect">
            <a:avLst/>
          </a:prstGeom>
          <a:noFill/>
        </p:spPr>
        <p:txBody>
          <a:bodyPr wrap="square" rtlCol="0">
            <a:spAutoFit/>
          </a:bodyPr>
          <a:lstStyle/>
          <a:p>
            <a:pPr algn="l" rtl="0"/>
            <a:r>
              <a:rPr lang="en-US" dirty="0"/>
              <a:t>KUTAISI   UNIVERSITY</a:t>
            </a:r>
          </a:p>
        </p:txBody>
      </p:sp>
    </p:spTree>
    <p:extLst>
      <p:ext uri="{BB962C8B-B14F-4D97-AF65-F5344CB8AC3E}">
        <p14:creationId xmlns:p14="http://schemas.microsoft.com/office/powerpoint/2010/main" val="26914402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5679946" y="968823"/>
            <a:ext cx="6165668" cy="2585323"/>
          </a:xfrm>
          <a:prstGeom prst="rect">
            <a:avLst/>
          </a:prstGeom>
        </p:spPr>
        <p:txBody>
          <a:bodyPr wrap="square">
            <a:spAutoFit/>
          </a:bodyPr>
          <a:lstStyle/>
          <a:p>
            <a:pPr algn="l"/>
            <a:r>
              <a:rPr lang="en-US" dirty="0">
                <a:solidFill>
                  <a:srgbClr val="000000"/>
                </a:solidFill>
                <a:latin typeface="Sylfaen" panose="010A0502050306030303" pitchFamily="18" charset="0"/>
              </a:rPr>
              <a:t>	</a:t>
            </a:r>
            <a:r>
              <a:rPr lang="en-US" dirty="0"/>
              <a:t>Existing academic programs (curriculum, syllabus) will be revised: The content of the program and / or its components (courses) will be replaced if necessary, the volume, the calendar plan of training, the methods of assessing the learning and learning outcomes will be amended if necessary; </a:t>
            </a:r>
          </a:p>
          <a:p>
            <a:pPr algn="l" defTabSz="896938"/>
            <a:endParaRPr lang="en-US" dirty="0">
              <a:solidFill>
                <a:srgbClr val="000000"/>
              </a:solidFill>
              <a:latin typeface="Sylfaen" panose="010A0502050306030303" pitchFamily="18" charset="0"/>
            </a:endParaRPr>
          </a:p>
          <a:p>
            <a:pPr algn="l" defTabSz="896938"/>
            <a:endParaRPr lang="en-US" dirty="0">
              <a:solidFill>
                <a:srgbClr val="000000"/>
              </a:solidFill>
              <a:latin typeface="Sylfaen" panose="010A0502050306030303" pitchFamily="18" charset="0"/>
            </a:endParaRPr>
          </a:p>
          <a:p>
            <a:pPr algn="l" defTabSz="896938"/>
            <a:r>
              <a:rPr lang="en-US" dirty="0">
                <a:solidFill>
                  <a:srgbClr val="000000"/>
                </a:solidFill>
                <a:latin typeface="Sylfaen" panose="010A0502050306030303" pitchFamily="18" charset="0"/>
              </a:rPr>
              <a:t>We have integrated 3 CURE pilot Courses into our 2 existing courses. 	</a:t>
            </a:r>
          </a:p>
        </p:txBody>
      </p:sp>
      <p:sp>
        <p:nvSpPr>
          <p:cNvPr id="10" name="Right Arrow 9"/>
          <p:cNvSpPr/>
          <p:nvPr/>
        </p:nvSpPr>
        <p:spPr>
          <a:xfrm>
            <a:off x="4417497" y="2202429"/>
            <a:ext cx="1114698" cy="487680"/>
          </a:xfrm>
          <a:prstGeom prst="rightArrow">
            <a:avLst/>
          </a:prstGeom>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p:cNvPicPr>
            <a:picLocks noChangeAspect="1"/>
          </p:cNvPicPr>
          <p:nvPr/>
        </p:nvPicPr>
        <p:blipFill>
          <a:blip r:embed="rId2"/>
          <a:stretch>
            <a:fillRect/>
          </a:stretch>
        </p:blipFill>
        <p:spPr>
          <a:xfrm>
            <a:off x="233714" y="1039821"/>
            <a:ext cx="4046402" cy="5003076"/>
          </a:xfrm>
          <a:prstGeom prst="rect">
            <a:avLst/>
          </a:prstGeom>
        </p:spPr>
      </p:pic>
      <p:sp>
        <p:nvSpPr>
          <p:cNvPr id="3" name="Rectangle 2"/>
          <p:cNvSpPr/>
          <p:nvPr/>
        </p:nvSpPr>
        <p:spPr>
          <a:xfrm>
            <a:off x="4678755" y="4161997"/>
            <a:ext cx="1706880" cy="705394"/>
          </a:xfrm>
          <a:prstGeom prst="rect">
            <a:avLst/>
          </a:prstGeom>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CEDG KU 1</a:t>
            </a:r>
          </a:p>
        </p:txBody>
      </p:sp>
      <p:sp>
        <p:nvSpPr>
          <p:cNvPr id="7" name="Rectangle 6"/>
          <p:cNvSpPr/>
          <p:nvPr/>
        </p:nvSpPr>
        <p:spPr>
          <a:xfrm>
            <a:off x="4678755" y="5873932"/>
            <a:ext cx="1706880" cy="705394"/>
          </a:xfrm>
          <a:prstGeom prst="rect">
            <a:avLst/>
          </a:prstGeom>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CES KU 1</a:t>
            </a:r>
          </a:p>
        </p:txBody>
      </p:sp>
      <p:sp>
        <p:nvSpPr>
          <p:cNvPr id="9" name="Rectangle 8"/>
          <p:cNvSpPr/>
          <p:nvPr/>
        </p:nvSpPr>
        <p:spPr>
          <a:xfrm>
            <a:off x="4678755" y="5046617"/>
            <a:ext cx="1706880" cy="705394"/>
          </a:xfrm>
          <a:prstGeom prst="rect">
            <a:avLst/>
          </a:prstGeom>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PAC KU 1</a:t>
            </a:r>
          </a:p>
        </p:txBody>
      </p:sp>
      <p:sp>
        <p:nvSpPr>
          <p:cNvPr id="12" name="Right Arrow 11"/>
          <p:cNvSpPr/>
          <p:nvPr/>
        </p:nvSpPr>
        <p:spPr>
          <a:xfrm>
            <a:off x="6523016" y="4348531"/>
            <a:ext cx="1114698" cy="487680"/>
          </a:xfrm>
          <a:prstGeom prst="rightArrow">
            <a:avLst/>
          </a:prstGeom>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25096" y="4161997"/>
            <a:ext cx="1993965" cy="705394"/>
          </a:xfrm>
          <a:prstGeom prst="rect">
            <a:avLst/>
          </a:prstGeom>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1. Democracy and Citizenship</a:t>
            </a:r>
          </a:p>
        </p:txBody>
      </p:sp>
      <p:sp>
        <p:nvSpPr>
          <p:cNvPr id="4" name="Rectangle 3"/>
          <p:cNvSpPr/>
          <p:nvPr/>
        </p:nvSpPr>
        <p:spPr>
          <a:xfrm>
            <a:off x="9678019" y="4315372"/>
            <a:ext cx="2008883" cy="276999"/>
          </a:xfrm>
          <a:prstGeom prst="rect">
            <a:avLst/>
          </a:prstGeom>
        </p:spPr>
        <p:txBody>
          <a:bodyPr wrap="none">
            <a:spAutoFit/>
          </a:bodyPr>
          <a:lstStyle/>
          <a:p>
            <a:r>
              <a:rPr lang="en-US" sz="1200" dirty="0">
                <a:latin typeface="Sylfaen" panose="010A0502050306030303" pitchFamily="18" charset="0"/>
                <a:ea typeface="Times New Roman" panose="02020603050405020304" pitchFamily="18" charset="0"/>
                <a:cs typeface="Sylfaen" panose="010A0502050306030303" pitchFamily="18" charset="0"/>
              </a:rPr>
              <a:t>It was piloted in spring 2018</a:t>
            </a:r>
            <a:endParaRPr lang="en-US" sz="1200" dirty="0"/>
          </a:p>
        </p:txBody>
      </p:sp>
      <p:sp>
        <p:nvSpPr>
          <p:cNvPr id="14" name="Right Arrow 13"/>
          <p:cNvSpPr/>
          <p:nvPr/>
        </p:nvSpPr>
        <p:spPr>
          <a:xfrm>
            <a:off x="6523016" y="5207300"/>
            <a:ext cx="1114698" cy="487680"/>
          </a:xfrm>
          <a:prstGeom prst="rightArrow">
            <a:avLst/>
          </a:prstGeom>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7725096" y="5020766"/>
            <a:ext cx="1993965" cy="705394"/>
          </a:xfrm>
          <a:prstGeom prst="rect">
            <a:avLst/>
          </a:prstGeom>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1. Democracy and Citizenship</a:t>
            </a:r>
          </a:p>
        </p:txBody>
      </p:sp>
      <p:sp>
        <p:nvSpPr>
          <p:cNvPr id="16" name="Rectangle 15"/>
          <p:cNvSpPr/>
          <p:nvPr/>
        </p:nvSpPr>
        <p:spPr>
          <a:xfrm>
            <a:off x="9719061" y="5198243"/>
            <a:ext cx="2204451" cy="276999"/>
          </a:xfrm>
          <a:prstGeom prst="rect">
            <a:avLst/>
          </a:prstGeom>
        </p:spPr>
        <p:txBody>
          <a:bodyPr wrap="none">
            <a:spAutoFit/>
          </a:bodyPr>
          <a:lstStyle/>
          <a:p>
            <a:r>
              <a:rPr lang="en-US" sz="1200" dirty="0">
                <a:latin typeface="Sylfaen" panose="010A0502050306030303" pitchFamily="18" charset="0"/>
                <a:ea typeface="Times New Roman" panose="02020603050405020304" pitchFamily="18" charset="0"/>
                <a:cs typeface="Sylfaen" panose="010A0502050306030303" pitchFamily="18" charset="0"/>
              </a:rPr>
              <a:t>It will be piloted in spring 2019</a:t>
            </a:r>
            <a:endParaRPr lang="en-US" sz="1200" dirty="0"/>
          </a:p>
        </p:txBody>
      </p:sp>
      <p:sp>
        <p:nvSpPr>
          <p:cNvPr id="17" name="Right Arrow 16"/>
          <p:cNvSpPr/>
          <p:nvPr/>
        </p:nvSpPr>
        <p:spPr>
          <a:xfrm>
            <a:off x="6523016" y="6042897"/>
            <a:ext cx="1114698" cy="487680"/>
          </a:xfrm>
          <a:prstGeom prst="rightArrow">
            <a:avLst/>
          </a:prstGeom>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7725096" y="5856363"/>
            <a:ext cx="1993965" cy="705394"/>
          </a:xfrm>
          <a:prstGeom prst="rect">
            <a:avLst/>
          </a:prstGeom>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2. Ecology and Natural Resource Economics </a:t>
            </a:r>
          </a:p>
        </p:txBody>
      </p:sp>
      <p:sp>
        <p:nvSpPr>
          <p:cNvPr id="19" name="Rectangle 18"/>
          <p:cNvSpPr/>
          <p:nvPr/>
        </p:nvSpPr>
        <p:spPr>
          <a:xfrm>
            <a:off x="9867974" y="6042897"/>
            <a:ext cx="1628972" cy="276999"/>
          </a:xfrm>
          <a:prstGeom prst="rect">
            <a:avLst/>
          </a:prstGeom>
        </p:spPr>
        <p:txBody>
          <a:bodyPr wrap="none">
            <a:spAutoFit/>
          </a:bodyPr>
          <a:lstStyle/>
          <a:p>
            <a:r>
              <a:rPr lang="en-US" sz="1200" dirty="0">
                <a:latin typeface="Sylfaen" panose="010A0502050306030303" pitchFamily="18" charset="0"/>
                <a:ea typeface="Times New Roman" panose="02020603050405020304" pitchFamily="18" charset="0"/>
                <a:cs typeface="Sylfaen" panose="010A0502050306030303" pitchFamily="18" charset="0"/>
              </a:rPr>
              <a:t>It is being piloted now</a:t>
            </a:r>
            <a:endParaRPr lang="en-US" sz="1200" dirty="0"/>
          </a:p>
        </p:txBody>
      </p:sp>
      <p:sp>
        <p:nvSpPr>
          <p:cNvPr id="5" name="Rectangle 4"/>
          <p:cNvSpPr/>
          <p:nvPr/>
        </p:nvSpPr>
        <p:spPr>
          <a:xfrm>
            <a:off x="3354225" y="295565"/>
            <a:ext cx="3759807" cy="369332"/>
          </a:xfrm>
          <a:prstGeom prst="rect">
            <a:avLst/>
          </a:prstGeom>
        </p:spPr>
        <p:txBody>
          <a:bodyPr wrap="square">
            <a:spAutoFit/>
          </a:bodyPr>
          <a:lstStyle/>
          <a:p>
            <a:pPr algn="l" rtl="0"/>
            <a:r>
              <a:rPr lang="en-US" dirty="0"/>
              <a:t>KUTAISI UNIVERSITY</a:t>
            </a:r>
          </a:p>
        </p:txBody>
      </p:sp>
    </p:spTree>
    <p:extLst>
      <p:ext uri="{BB962C8B-B14F-4D97-AF65-F5344CB8AC3E}">
        <p14:creationId xmlns:p14="http://schemas.microsoft.com/office/powerpoint/2010/main" val="35204901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6653347" y="4944107"/>
            <a:ext cx="5205561" cy="1200329"/>
          </a:xfrm>
          <a:prstGeom prst="rect">
            <a:avLst/>
          </a:prstGeom>
        </p:spPr>
        <p:txBody>
          <a:bodyPr wrap="square">
            <a:spAutoFit/>
          </a:bodyPr>
          <a:lstStyle/>
          <a:p>
            <a:pPr algn="l" defTabSz="896938"/>
            <a:r>
              <a:rPr lang="en-US" dirty="0">
                <a:solidFill>
                  <a:srgbClr val="000000"/>
                </a:solidFill>
                <a:latin typeface="Sylfaen" panose="010A0502050306030303" pitchFamily="18" charset="0"/>
              </a:rPr>
              <a:t>	5.3.4 Appropriate financial support for projects and activities initiated by student self-government in terms of </a:t>
            </a:r>
            <a:r>
              <a:rPr lang="en-US" b="1" dirty="0">
                <a:solidFill>
                  <a:srgbClr val="000000"/>
                </a:solidFill>
                <a:latin typeface="Sylfaen" panose="010A0502050306030303" pitchFamily="18" charset="0"/>
              </a:rPr>
              <a:t>civil and social activities </a:t>
            </a:r>
            <a:r>
              <a:rPr lang="en-US" dirty="0">
                <a:solidFill>
                  <a:srgbClr val="000000"/>
                </a:solidFill>
                <a:latin typeface="Sylfaen" panose="010A0502050306030303" pitchFamily="18" charset="0"/>
              </a:rPr>
              <a:t>	</a:t>
            </a:r>
          </a:p>
        </p:txBody>
      </p:sp>
      <p:pic>
        <p:nvPicPr>
          <p:cNvPr id="9" name="Picture 8"/>
          <p:cNvPicPr>
            <a:picLocks noChangeAspect="1"/>
          </p:cNvPicPr>
          <p:nvPr/>
        </p:nvPicPr>
        <p:blipFill>
          <a:blip r:embed="rId2"/>
          <a:stretch>
            <a:fillRect/>
          </a:stretch>
        </p:blipFill>
        <p:spPr>
          <a:xfrm>
            <a:off x="572641" y="647407"/>
            <a:ext cx="5190915" cy="5401606"/>
          </a:xfrm>
          <a:prstGeom prst="rect">
            <a:avLst/>
          </a:prstGeom>
        </p:spPr>
      </p:pic>
      <p:sp>
        <p:nvSpPr>
          <p:cNvPr id="10" name="Right Arrow 9"/>
          <p:cNvSpPr/>
          <p:nvPr/>
        </p:nvSpPr>
        <p:spPr>
          <a:xfrm>
            <a:off x="5373188" y="5199017"/>
            <a:ext cx="1114698" cy="487680"/>
          </a:xfrm>
          <a:prstGeom prst="rightArrow">
            <a:avLst/>
          </a:prstGeom>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6920310" y="546854"/>
            <a:ext cx="3714162" cy="369332"/>
          </a:xfrm>
          <a:prstGeom prst="rect">
            <a:avLst/>
          </a:prstGeom>
        </p:spPr>
        <p:txBody>
          <a:bodyPr wrap="square">
            <a:spAutoFit/>
          </a:bodyPr>
          <a:lstStyle/>
          <a:p>
            <a:pPr algn="l" rtl="0"/>
            <a:r>
              <a:rPr lang="en-US" dirty="0"/>
              <a:t>KUTAISI UNIVERSITY</a:t>
            </a:r>
          </a:p>
        </p:txBody>
      </p:sp>
    </p:spTree>
    <p:extLst>
      <p:ext uri="{BB962C8B-B14F-4D97-AF65-F5344CB8AC3E}">
        <p14:creationId xmlns:p14="http://schemas.microsoft.com/office/powerpoint/2010/main" val="17666877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ight Arrow 9"/>
          <p:cNvSpPr/>
          <p:nvPr/>
        </p:nvSpPr>
        <p:spPr>
          <a:xfrm>
            <a:off x="3840480" y="4676502"/>
            <a:ext cx="1114698" cy="487680"/>
          </a:xfrm>
          <a:prstGeom prst="rightArrow">
            <a:avLst/>
          </a:prstGeom>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1" name="Diagram 10"/>
          <p:cNvGraphicFramePr/>
          <p:nvPr/>
        </p:nvGraphicFramePr>
        <p:xfrm>
          <a:off x="439782" y="1092380"/>
          <a:ext cx="3304904" cy="45246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Text Placeholder 21"/>
          <p:cNvSpPr>
            <a:spLocks noGrp="1"/>
          </p:cNvSpPr>
          <p:nvPr>
            <p:ph type="body" idx="1"/>
          </p:nvPr>
        </p:nvSpPr>
        <p:spPr>
          <a:xfrm>
            <a:off x="5278025" y="3399460"/>
            <a:ext cx="5048794" cy="3090069"/>
          </a:xfrm>
        </p:spPr>
        <p:txBody>
          <a:bodyPr>
            <a:normAutofit fontScale="55000" lnSpcReduction="20000"/>
          </a:bodyPr>
          <a:lstStyle/>
          <a:p>
            <a:pPr marL="177800" indent="0" defTabSz="866775">
              <a:buNone/>
            </a:pPr>
            <a:r>
              <a:rPr lang="en-US" b="1" dirty="0"/>
              <a:t>- Open public space</a:t>
            </a:r>
            <a:r>
              <a:rPr lang="en-US" dirty="0"/>
              <a:t> will be constructed in the back yard of the university building; </a:t>
            </a:r>
          </a:p>
          <a:p>
            <a:pPr marL="177800" indent="0">
              <a:buNone/>
            </a:pPr>
            <a:r>
              <a:rPr lang="en-US" dirty="0"/>
              <a:t>- Students’ inner </a:t>
            </a:r>
            <a:r>
              <a:rPr lang="en-US" b="1" dirty="0"/>
              <a:t>free public space </a:t>
            </a:r>
            <a:r>
              <a:rPr lang="en-US" dirty="0"/>
              <a:t>will be perfected; </a:t>
            </a:r>
          </a:p>
          <a:p>
            <a:pPr marL="177800" indent="0">
              <a:buNone/>
            </a:pPr>
            <a:r>
              <a:rPr lang="en-US" dirty="0"/>
              <a:t>- "</a:t>
            </a:r>
            <a:r>
              <a:rPr lang="en-US" dirty="0" err="1"/>
              <a:t>CreaLab</a:t>
            </a:r>
            <a:r>
              <a:rPr lang="en-US" dirty="0"/>
              <a:t>" and the “</a:t>
            </a:r>
            <a:r>
              <a:rPr lang="en-US" b="1" dirty="0"/>
              <a:t>Center for Social and Civic Involvement” </a:t>
            </a:r>
            <a:r>
              <a:rPr lang="en-US" dirty="0"/>
              <a:t>will be equipped with 3D printer and other innovative devices; </a:t>
            </a:r>
          </a:p>
          <a:p>
            <a:pPr marL="177800" indent="0">
              <a:buNone/>
            </a:pPr>
            <a:endParaRPr lang="en-US" dirty="0"/>
          </a:p>
          <a:p>
            <a:pPr marL="0" indent="0">
              <a:buNone/>
            </a:pPr>
            <a:r>
              <a:rPr lang="en-US" dirty="0"/>
              <a:t>Benefit from CURE: Krakow trainings on  Public Sphere and Public spaces.</a:t>
            </a:r>
          </a:p>
          <a:p>
            <a:pPr marL="171450" indent="-171450">
              <a:buFontTx/>
              <a:buChar char="-"/>
            </a:pPr>
            <a:endParaRPr lang="en-US" dirty="0"/>
          </a:p>
          <a:p>
            <a:pPr marL="171450" indent="-171450">
              <a:buFontTx/>
              <a:buChar char="-"/>
            </a:pPr>
            <a:endParaRPr lang="en-US" dirty="0"/>
          </a:p>
          <a:p>
            <a:pPr marL="177800" indent="0">
              <a:buNone/>
            </a:pPr>
            <a:r>
              <a:rPr lang="en-US" dirty="0"/>
              <a:t> </a:t>
            </a:r>
          </a:p>
          <a:p>
            <a:endParaRPr lang="en-US" dirty="0"/>
          </a:p>
        </p:txBody>
      </p:sp>
      <p:pic>
        <p:nvPicPr>
          <p:cNvPr id="13" name="Picture 1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142452" y="1196722"/>
            <a:ext cx="2362021" cy="157468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Rectangle 1"/>
          <p:cNvSpPr/>
          <p:nvPr/>
        </p:nvSpPr>
        <p:spPr>
          <a:xfrm>
            <a:off x="-131560" y="199332"/>
            <a:ext cx="5780750" cy="369332"/>
          </a:xfrm>
          <a:prstGeom prst="rect">
            <a:avLst/>
          </a:prstGeom>
        </p:spPr>
        <p:txBody>
          <a:bodyPr wrap="none">
            <a:spAutoFit/>
          </a:bodyPr>
          <a:lstStyle/>
          <a:p>
            <a:r>
              <a:rPr lang="en-US" b="1" dirty="0">
                <a:solidFill>
                  <a:srgbClr val="7030A0"/>
                </a:solidFill>
                <a:effectLst>
                  <a:outerShdw blurRad="38100" dist="38100" dir="2700000" algn="tl">
                    <a:srgbClr val="000000">
                      <a:alpha val="43137"/>
                    </a:srgbClr>
                  </a:outerShdw>
                </a:effectLst>
                <a:latin typeface="Sylfaen" panose="010A0502050306030303" pitchFamily="18" charset="0"/>
              </a:rPr>
              <a:t>The room for the Center for Civic and Social Involvement</a:t>
            </a:r>
            <a:endParaRPr lang="en-US" dirty="0"/>
          </a:p>
        </p:txBody>
      </p:sp>
      <p:sp>
        <p:nvSpPr>
          <p:cNvPr id="3" name="Rectangle 2"/>
          <p:cNvSpPr/>
          <p:nvPr/>
        </p:nvSpPr>
        <p:spPr>
          <a:xfrm>
            <a:off x="7802422" y="383998"/>
            <a:ext cx="2164119" cy="369332"/>
          </a:xfrm>
          <a:prstGeom prst="rect">
            <a:avLst/>
          </a:prstGeom>
        </p:spPr>
        <p:txBody>
          <a:bodyPr wrap="none">
            <a:spAutoFit/>
          </a:bodyPr>
          <a:lstStyle/>
          <a:p>
            <a:pPr algn="l" rtl="0"/>
            <a:r>
              <a:rPr lang="en-US" dirty="0"/>
              <a:t>KUTAISI   UNIVERSITY</a:t>
            </a:r>
          </a:p>
        </p:txBody>
      </p:sp>
    </p:spTree>
    <p:extLst>
      <p:ext uri="{BB962C8B-B14F-4D97-AF65-F5344CB8AC3E}">
        <p14:creationId xmlns:p14="http://schemas.microsoft.com/office/powerpoint/2010/main" val="3289329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E5F760-45E2-4AC5-BDC1-61DEF117FEFD}"/>
              </a:ext>
            </a:extLst>
          </p:cNvPr>
          <p:cNvSpPr>
            <a:spLocks noGrp="1"/>
          </p:cNvSpPr>
          <p:nvPr>
            <p:ph type="title"/>
          </p:nvPr>
        </p:nvSpPr>
        <p:spPr/>
        <p:txBody>
          <a:bodyPr>
            <a:normAutofit/>
          </a:bodyPr>
          <a:lstStyle/>
          <a:p>
            <a:r>
              <a:rPr lang="en-US" sz="3200" dirty="0"/>
              <a:t>David </a:t>
            </a:r>
            <a:r>
              <a:rPr lang="en-US" sz="3200" dirty="0" err="1"/>
              <a:t>Yellin</a:t>
            </a:r>
            <a:r>
              <a:rPr lang="en-US" sz="3200" dirty="0"/>
              <a:t> Academic College Mission  and Strategic Goals</a:t>
            </a:r>
            <a:endParaRPr lang="en-IL" sz="3200" dirty="0"/>
          </a:p>
        </p:txBody>
      </p:sp>
      <p:sp>
        <p:nvSpPr>
          <p:cNvPr id="3" name="Text Placeholder 2">
            <a:extLst>
              <a:ext uri="{FF2B5EF4-FFF2-40B4-BE49-F238E27FC236}">
                <a16:creationId xmlns:a16="http://schemas.microsoft.com/office/drawing/2014/main" id="{6E9B376C-707B-4AE5-BE94-ADC53951C0B9}"/>
              </a:ext>
            </a:extLst>
          </p:cNvPr>
          <p:cNvSpPr>
            <a:spLocks noGrp="1"/>
          </p:cNvSpPr>
          <p:nvPr>
            <p:ph type="body" idx="1"/>
          </p:nvPr>
        </p:nvSpPr>
        <p:spPr>
          <a:xfrm>
            <a:off x="838200" y="1563624"/>
            <a:ext cx="10515599" cy="4613339"/>
          </a:xfrm>
        </p:spPr>
        <p:txBody>
          <a:bodyPr>
            <a:normAutofit fontScale="70000" lnSpcReduction="20000"/>
          </a:bodyPr>
          <a:lstStyle/>
          <a:p>
            <a:pPr marL="177800" indent="0" algn="l">
              <a:buNone/>
            </a:pPr>
            <a:r>
              <a:rPr lang="en-US" sz="3300" dirty="0"/>
              <a:t> The College fosters social involvement and social-educational entrepreneurship in cooperation with civil society organizations in Jerusalem and in Israel. The students among civil society organizations in terms of cumulative hours annually. Social involvement is intended only for Lake activities and develop.</a:t>
            </a:r>
            <a:endParaRPr lang="en-IL" sz="3300" dirty="0"/>
          </a:p>
          <a:p>
            <a:pPr algn="l"/>
            <a:r>
              <a:rPr lang="en-US" sz="3300" b="1" dirty="0"/>
              <a:t> the College is committed to the following core values, which espouses: education for tolerance and against violence to existing education excellence multicultural education in Israel society the involvement of development of education combining people with diverse needs</a:t>
            </a:r>
          </a:p>
          <a:p>
            <a:pPr algn="r" rtl="1"/>
            <a:r>
              <a:rPr lang="he-IL" sz="3300" dirty="0"/>
              <a:t>מעורבות חברתית</a:t>
            </a:r>
            <a:endParaRPr lang="en-IL" sz="3300" dirty="0"/>
          </a:p>
          <a:p>
            <a:pPr lvl="0" algn="r" rtl="1"/>
            <a:r>
              <a:rPr lang="he-IL" sz="3300" dirty="0"/>
              <a:t>הובלה בפיתוח מקצועי של עובדי הוראה</a:t>
            </a:r>
            <a:endParaRPr lang="en-IL" sz="3300" dirty="0"/>
          </a:p>
          <a:p>
            <a:pPr lvl="0" algn="r" rtl="1"/>
            <a:r>
              <a:rPr lang="he-IL" sz="3300" dirty="0"/>
              <a:t>שילוב אנשים עם צרכים מגוונים בחברה</a:t>
            </a:r>
            <a:endParaRPr lang="en-IL" sz="3300" dirty="0"/>
          </a:p>
          <a:p>
            <a:pPr algn="r" rtl="1"/>
            <a:r>
              <a:rPr lang="he-IL" sz="3300" dirty="0"/>
              <a:t>באמצעות יישום ערכים אלה אנו יכולים להוביל מהלכים לעיצוב פני החברה בישראל בשנים הבאות.</a:t>
            </a:r>
            <a:endParaRPr lang="en-IL" dirty="0"/>
          </a:p>
          <a:p>
            <a:pPr algn="r" rtl="1"/>
            <a:r>
              <a:rPr lang="he-IL" b="1" dirty="0"/>
              <a:t> </a:t>
            </a:r>
            <a:endParaRPr lang="en-IL" b="1" dirty="0"/>
          </a:p>
          <a:p>
            <a:endParaRPr lang="en-IL" dirty="0"/>
          </a:p>
        </p:txBody>
      </p:sp>
    </p:spTree>
    <p:extLst>
      <p:ext uri="{BB962C8B-B14F-4D97-AF65-F5344CB8AC3E}">
        <p14:creationId xmlns:p14="http://schemas.microsoft.com/office/powerpoint/2010/main" val="5714513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8912D7-0E5D-4CBC-A0C9-615EF4004EEC}"/>
              </a:ext>
            </a:extLst>
          </p:cNvPr>
          <p:cNvSpPr>
            <a:spLocks noGrp="1"/>
          </p:cNvSpPr>
          <p:nvPr>
            <p:ph type="title"/>
          </p:nvPr>
        </p:nvSpPr>
        <p:spPr/>
        <p:txBody>
          <a:bodyPr/>
          <a:lstStyle/>
          <a:p>
            <a:r>
              <a:rPr lang="en-US" dirty="0"/>
              <a:t>Ilia State U</a:t>
            </a:r>
            <a:endParaRPr lang="en-IL" dirty="0"/>
          </a:p>
        </p:txBody>
      </p:sp>
      <p:sp>
        <p:nvSpPr>
          <p:cNvPr id="3" name="Text Placeholder 2">
            <a:extLst>
              <a:ext uri="{FF2B5EF4-FFF2-40B4-BE49-F238E27FC236}">
                <a16:creationId xmlns:a16="http://schemas.microsoft.com/office/drawing/2014/main" id="{CCE0F128-C677-4C63-A4DC-B51F51B629D4}"/>
              </a:ext>
            </a:extLst>
          </p:cNvPr>
          <p:cNvSpPr>
            <a:spLocks noGrp="1"/>
          </p:cNvSpPr>
          <p:nvPr>
            <p:ph type="body" idx="1"/>
          </p:nvPr>
        </p:nvSpPr>
        <p:spPr/>
        <p:txBody>
          <a:bodyPr>
            <a:normAutofit fontScale="55000" lnSpcReduction="20000"/>
          </a:bodyPr>
          <a:lstStyle/>
          <a:p>
            <a:r>
              <a:rPr lang="en-IL" dirty="0"/>
              <a:t>The mission of Ilia State University is the creation, transmission and use of knowledge for advancement of science and public development at both local and international levels. The education school relies on the University's Mission, responding to the modern challenges of education and contributes to the development of education science and educational system.</a:t>
            </a:r>
          </a:p>
          <a:p>
            <a:r>
              <a:rPr lang="en-IL" dirty="0"/>
              <a:t> </a:t>
            </a:r>
          </a:p>
          <a:p>
            <a:r>
              <a:rPr lang="en-IL" dirty="0"/>
              <a:t>All this can not be achieved without the establishment of civil values in students. </a:t>
            </a:r>
          </a:p>
          <a:p>
            <a:r>
              <a:rPr lang="en-IL" dirty="0"/>
              <a:t> </a:t>
            </a:r>
          </a:p>
          <a:p>
            <a:r>
              <a:rPr lang="en-IL" dirty="0"/>
              <a:t>Thus, the University School of Education is one of the main strategic directions of the value of competences in training courses focused on the development of a new paradigm of teaching introduction to prospective values were civilian trains and their own competence and scope of competence of these frames is distributed.</a:t>
            </a:r>
          </a:p>
          <a:p>
            <a:r>
              <a:rPr lang="en-IL" dirty="0"/>
              <a:t> </a:t>
            </a:r>
          </a:p>
          <a:p>
            <a:r>
              <a:rPr lang="en-IL" dirty="0"/>
              <a:t>Based on the strategic goals of the Ilia State University and the School of Education, it has already begun to integrate the materials within the project in the Teacher Training Program at Faculty of Sciences and Arts: Methods of Teaching in Social Sciences at the Primary Level, Interdisciplinary approaches to teaching History, The basics of teaching History, Ethics of school relations, Values Education, Civic Education for Sustainability and The Promoting Active Citizenship through </a:t>
            </a:r>
            <a:r>
              <a:rPr lang="en-IL" dirty="0" err="1"/>
              <a:t>VaKE</a:t>
            </a:r>
            <a:r>
              <a:rPr lang="en-IL" dirty="0"/>
              <a:t> method.</a:t>
            </a:r>
          </a:p>
          <a:p>
            <a:r>
              <a:rPr lang="en-IL" dirty="0"/>
              <a:t> </a:t>
            </a:r>
          </a:p>
          <a:p>
            <a:endParaRPr lang="en-IL" dirty="0"/>
          </a:p>
        </p:txBody>
      </p:sp>
    </p:spTree>
    <p:extLst>
      <p:ext uri="{BB962C8B-B14F-4D97-AF65-F5344CB8AC3E}">
        <p14:creationId xmlns:p14="http://schemas.microsoft.com/office/powerpoint/2010/main" val="1934480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27025"/>
            <a:ext cx="7190232" cy="706247"/>
          </a:xfrm>
        </p:spPr>
        <p:txBody>
          <a:bodyPr>
            <a:normAutofit/>
          </a:bodyPr>
          <a:lstStyle/>
          <a:p>
            <a:r>
              <a:rPr lang="en-US" sz="3600" dirty="0">
                <a:solidFill>
                  <a:schemeClr val="accent5"/>
                </a:solidFill>
                <a:latin typeface="+mn-lt"/>
                <a:ea typeface="Tahoma" panose="020B0604030504040204" pitchFamily="34" charset="0"/>
                <a:cs typeface="Tahoma" panose="020B0604030504040204" pitchFamily="34" charset="0"/>
              </a:rPr>
              <a:t>What are our objectives?</a:t>
            </a:r>
            <a:endParaRPr lang="he-IL" sz="3600" dirty="0">
              <a:latin typeface="+mn-lt"/>
            </a:endParaRPr>
          </a:p>
        </p:txBody>
      </p:sp>
      <p:pic>
        <p:nvPicPr>
          <p:cNvPr id="5" name="Picture 2" descr="Image result for goal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62102" y="130388"/>
            <a:ext cx="1101298" cy="1101298"/>
          </a:xfrm>
          <a:prstGeom prst="roundRect">
            <a:avLst>
              <a:gd name="adj" fmla="val 50000"/>
            </a:avLst>
          </a:prstGeom>
          <a:solidFill>
            <a:srgbClr val="FFFFFF">
              <a:shade val="85000"/>
            </a:srgbClr>
          </a:solidFill>
          <a:ln>
            <a:noFill/>
          </a:ln>
          <a:effectLst>
            <a:reflection blurRad="12700" stA="38000" endPos="28000" dist="5000" dir="5400000" sy="-100000" algn="bl" rotWithShape="0"/>
          </a:effectLst>
        </p:spPr>
      </p:pic>
      <p:sp>
        <p:nvSpPr>
          <p:cNvPr id="7" name="Content Placeholder 6"/>
          <p:cNvSpPr>
            <a:spLocks noGrp="1"/>
          </p:cNvSpPr>
          <p:nvPr>
            <p:ph idx="1"/>
          </p:nvPr>
        </p:nvSpPr>
        <p:spPr>
          <a:xfrm>
            <a:off x="0" y="1033272"/>
            <a:ext cx="11551920" cy="4748640"/>
          </a:xfrm>
        </p:spPr>
        <p:txBody>
          <a:bodyPr>
            <a:noAutofit/>
          </a:bodyPr>
          <a:lstStyle/>
          <a:p>
            <a:pPr>
              <a:buFont typeface="Wingdings" panose="05000000000000000000" pitchFamily="2" charset="2"/>
              <a:buChar char="ü"/>
            </a:pPr>
            <a:r>
              <a:rPr lang="en-US" sz="1600" b="1" i="1" dirty="0">
                <a:solidFill>
                  <a:srgbClr val="FF0000"/>
                </a:solidFill>
              </a:rPr>
              <a:t>What are the main objectives of your project:  (Improve the level of competences and skills in HEIs by developing new and innovative education </a:t>
            </a:r>
            <a:r>
              <a:rPr lang="en-US" sz="1600" b="1" i="1" dirty="0" err="1">
                <a:solidFill>
                  <a:srgbClr val="FF0000"/>
                </a:solidFill>
              </a:rPr>
              <a:t>programmes</a:t>
            </a:r>
            <a:r>
              <a:rPr lang="en-US" sz="1600" b="1" i="1" dirty="0">
                <a:solidFill>
                  <a:srgbClr val="FF0000"/>
                </a:solidFill>
              </a:rPr>
              <a:t> and Foster regional integration and cooperation across different regions of the world through joint initiatives, sharing of good practices and cooperation.)  </a:t>
            </a:r>
          </a:p>
          <a:p>
            <a:pPr>
              <a:buFont typeface="Wingdings" panose="05000000000000000000" pitchFamily="2" charset="2"/>
              <a:buChar char="ü"/>
            </a:pPr>
            <a:r>
              <a:rPr lang="en-US" sz="1600" b="1" i="1" dirty="0">
                <a:solidFill>
                  <a:srgbClr val="FF0000"/>
                </a:solidFill>
              </a:rPr>
              <a:t>THROUGH:</a:t>
            </a:r>
          </a:p>
          <a:p>
            <a:pPr>
              <a:buFont typeface="Wingdings" panose="05000000000000000000" pitchFamily="2" charset="2"/>
              <a:buChar char="ü"/>
            </a:pPr>
            <a:r>
              <a:rPr lang="en-US" sz="1600" b="1" dirty="0">
                <a:solidFill>
                  <a:srgbClr val="000099"/>
                </a:solidFill>
                <a:ea typeface="Calibri"/>
                <a:cs typeface="Calibri"/>
                <a:sym typeface="Calibri"/>
              </a:rPr>
              <a:t>Construct and Develop a  Multi-Dimensional Program that promotes curricular reform for Democratic principles and civic education in Higher Educational Teacher-Training Institutions or Faculties/Departments in Israel and in  Georgia</a:t>
            </a:r>
          </a:p>
          <a:p>
            <a:pPr marL="514350" lvl="0" indent="-501650">
              <a:spcBef>
                <a:spcPts val="0"/>
              </a:spcBef>
              <a:buClr>
                <a:schemeClr val="dk1"/>
              </a:buClr>
              <a:buSzPct val="100000"/>
              <a:buFont typeface="Noto Sans Symbols"/>
              <a:buChar char="➢"/>
            </a:pPr>
            <a:r>
              <a:rPr lang="en-US" sz="1600" b="1" dirty="0">
                <a:solidFill>
                  <a:schemeClr val="dk1"/>
                </a:solidFill>
                <a:ea typeface="Calibri"/>
                <a:cs typeface="Calibri"/>
                <a:sym typeface="Calibri"/>
              </a:rPr>
              <a:t>Develop innovative courses through international teams, pilot these course and integrate them into our curriculum of our HEIs.</a:t>
            </a:r>
          </a:p>
          <a:p>
            <a:pPr marL="514350" lvl="0" indent="-501650">
              <a:spcBef>
                <a:spcPts val="300"/>
              </a:spcBef>
              <a:buClr>
                <a:schemeClr val="dk1"/>
              </a:buClr>
              <a:buSzPct val="100000"/>
              <a:buFont typeface="Noto Sans Symbols"/>
              <a:buChar char="➢"/>
            </a:pPr>
            <a:r>
              <a:rPr lang="en-US" sz="1600" b="1" dirty="0">
                <a:solidFill>
                  <a:schemeClr val="dk1"/>
                </a:solidFill>
                <a:ea typeface="Calibri"/>
                <a:cs typeface="Calibri"/>
                <a:sym typeface="Calibri"/>
              </a:rPr>
              <a:t>“</a:t>
            </a:r>
            <a:r>
              <a:rPr lang="en-US" sz="1600" b="1" dirty="0">
                <a:solidFill>
                  <a:srgbClr val="1E4E79"/>
                </a:solidFill>
                <a:ea typeface="Calibri"/>
                <a:cs typeface="Calibri"/>
                <a:sym typeface="Calibri"/>
              </a:rPr>
              <a:t>TRAIN THE TRAINERS” Workshops in EU institutions</a:t>
            </a:r>
          </a:p>
          <a:p>
            <a:pPr marL="514350" lvl="0" indent="-501650">
              <a:spcBef>
                <a:spcPts val="300"/>
              </a:spcBef>
              <a:buClr>
                <a:schemeClr val="dk1"/>
              </a:buClr>
              <a:buSzPct val="100000"/>
              <a:buFont typeface="Noto Sans Symbols"/>
              <a:buChar char="➢"/>
            </a:pPr>
            <a:r>
              <a:rPr lang="en-US" sz="1600" b="1" dirty="0">
                <a:solidFill>
                  <a:schemeClr val="dk1"/>
                </a:solidFill>
                <a:ea typeface="Calibri"/>
                <a:cs typeface="Calibri"/>
                <a:sym typeface="Calibri"/>
              </a:rPr>
              <a:t>Run faculty workshops </a:t>
            </a:r>
          </a:p>
          <a:p>
            <a:pPr marL="514350" lvl="0" indent="-501650">
              <a:spcBef>
                <a:spcPts val="300"/>
              </a:spcBef>
              <a:buClr>
                <a:schemeClr val="dk1"/>
              </a:buClr>
              <a:buSzPct val="100000"/>
              <a:buFont typeface="Noto Sans Symbols"/>
              <a:buChar char="➢"/>
            </a:pPr>
            <a:r>
              <a:rPr lang="en-US" sz="1600" b="1" dirty="0">
                <a:solidFill>
                  <a:srgbClr val="1E4E79"/>
                </a:solidFill>
                <a:ea typeface="Calibri"/>
                <a:cs typeface="Calibri"/>
                <a:sym typeface="Calibri"/>
              </a:rPr>
              <a:t>Establishing Centers for Civic Action on our Campuses</a:t>
            </a:r>
          </a:p>
          <a:p>
            <a:pPr marL="971550" lvl="1" indent="-501650">
              <a:spcBef>
                <a:spcPts val="300"/>
              </a:spcBef>
              <a:buClr>
                <a:schemeClr val="dk1"/>
              </a:buClr>
              <a:buSzPct val="100000"/>
              <a:buFont typeface="Noto Sans Symbols"/>
              <a:buChar char="➢"/>
            </a:pPr>
            <a:r>
              <a:rPr lang="en-US" sz="1200" b="1" dirty="0">
                <a:solidFill>
                  <a:srgbClr val="1E4E79"/>
                </a:solidFill>
                <a:ea typeface="Calibri"/>
                <a:cs typeface="Calibri"/>
                <a:sym typeface="Calibri"/>
              </a:rPr>
              <a:t>Student Leadership Workshops and workshops aimed to provide them with tools to design and implement civic oriented projects.  </a:t>
            </a:r>
          </a:p>
          <a:p>
            <a:pPr marL="971550" lvl="1" indent="-501650">
              <a:spcBef>
                <a:spcPts val="300"/>
              </a:spcBef>
              <a:buClr>
                <a:schemeClr val="dk1"/>
              </a:buClr>
              <a:buSzPct val="100000"/>
              <a:buFont typeface="Noto Sans Symbols"/>
              <a:buChar char="➢"/>
            </a:pPr>
            <a:r>
              <a:rPr lang="en-US" sz="1200" b="1" dirty="0">
                <a:solidFill>
                  <a:schemeClr val="dk1"/>
                </a:solidFill>
                <a:ea typeface="Calibri"/>
                <a:cs typeface="Calibri"/>
                <a:sym typeface="Calibri"/>
              </a:rPr>
              <a:t>Student Activities that reflect civic involvement</a:t>
            </a:r>
          </a:p>
          <a:p>
            <a:pPr marL="971550" lvl="1" indent="-501650">
              <a:spcBef>
                <a:spcPts val="300"/>
              </a:spcBef>
              <a:buClr>
                <a:schemeClr val="dk1"/>
              </a:buClr>
              <a:buSzPct val="100000"/>
              <a:buFont typeface="Noto Sans Symbols"/>
              <a:buChar char="➢"/>
            </a:pPr>
            <a:r>
              <a:rPr lang="en-US" sz="1200" b="1" dirty="0">
                <a:solidFill>
                  <a:schemeClr val="dk1"/>
                </a:solidFill>
                <a:ea typeface="Calibri"/>
                <a:cs typeface="Calibri"/>
                <a:sym typeface="Calibri"/>
              </a:rPr>
              <a:t>Course Promoting Active Citizenship</a:t>
            </a:r>
          </a:p>
          <a:p>
            <a:pPr marL="514350" lvl="0" indent="-501650">
              <a:spcBef>
                <a:spcPts val="300"/>
              </a:spcBef>
              <a:buClr>
                <a:schemeClr val="dk1"/>
              </a:buClr>
              <a:buSzPct val="100000"/>
              <a:buFont typeface="Noto Sans Symbols"/>
              <a:buChar char="➢"/>
            </a:pPr>
            <a:r>
              <a:rPr lang="en-US" sz="1600" b="1" dirty="0">
                <a:solidFill>
                  <a:schemeClr val="dk1"/>
                </a:solidFill>
                <a:ea typeface="Calibri"/>
                <a:cs typeface="Calibri"/>
                <a:sym typeface="Calibri"/>
              </a:rPr>
              <a:t>In-service teacher training workshops on civic education and guidance to set up civic clubs in the schools where the teacher’s teach.</a:t>
            </a:r>
          </a:p>
          <a:p>
            <a:pPr marL="514350" lvl="0" indent="-501650">
              <a:spcBef>
                <a:spcPts val="300"/>
              </a:spcBef>
              <a:buClr>
                <a:schemeClr val="dk1"/>
              </a:buClr>
              <a:buSzPct val="100000"/>
              <a:buFont typeface="Noto Sans Symbols"/>
              <a:buChar char="➢"/>
            </a:pPr>
            <a:r>
              <a:rPr lang="en-US" sz="1600" b="1" dirty="0">
                <a:solidFill>
                  <a:srgbClr val="1E4E79"/>
                </a:solidFill>
                <a:ea typeface="Calibri"/>
                <a:cs typeface="Calibri"/>
                <a:sym typeface="Calibri"/>
              </a:rPr>
              <a:t>Publish new learning materials and provide “kits” for our courses and student activities.</a:t>
            </a:r>
          </a:p>
          <a:p>
            <a:pPr>
              <a:buFont typeface="Wingdings" panose="05000000000000000000" pitchFamily="2" charset="2"/>
              <a:buChar char="ü"/>
            </a:pPr>
            <a:endParaRPr lang="en-US" sz="1600" i="1" dirty="0">
              <a:solidFill>
                <a:schemeClr val="tx1">
                  <a:lumMod val="50000"/>
                  <a:lumOff val="50000"/>
                </a:schemeClr>
              </a:solidFill>
            </a:endParaRPr>
          </a:p>
          <a:p>
            <a:pPr>
              <a:buFont typeface="Wingdings" panose="05000000000000000000" pitchFamily="2" charset="2"/>
              <a:buChar char="ü"/>
            </a:pPr>
            <a:r>
              <a:rPr lang="en-US" sz="1800" b="1" i="1" dirty="0">
                <a:solidFill>
                  <a:srgbClr val="FF0000"/>
                </a:solidFill>
              </a:rPr>
              <a:t>Under which priority(s) does your project fall:  Curriculum Reform Joint Project</a:t>
            </a:r>
          </a:p>
          <a:p>
            <a:pPr lvl="1">
              <a:buFont typeface="Wingdings" panose="05000000000000000000" pitchFamily="2" charset="2"/>
              <a:buChar char="ü"/>
            </a:pPr>
            <a:r>
              <a:rPr lang="en-US" sz="1400" b="1" i="1" dirty="0">
                <a:solidFill>
                  <a:srgbClr val="FF0000"/>
                </a:solidFill>
              </a:rPr>
              <a:t>Horizontal Priorities:  promoting the professional development of staff and youth workers in ICT methodologies</a:t>
            </a:r>
          </a:p>
          <a:p>
            <a:pPr lvl="1">
              <a:buFont typeface="Wingdings" panose="05000000000000000000" pitchFamily="2" charset="2"/>
              <a:buChar char="ü"/>
            </a:pPr>
            <a:r>
              <a:rPr lang="en-US" sz="1400" b="1" i="1" dirty="0">
                <a:solidFill>
                  <a:srgbClr val="FF0000"/>
                </a:solidFill>
              </a:rPr>
              <a:t>Facilitating the validation of non-formal and informal learning and its permeability with formal education pathways</a:t>
            </a:r>
            <a:endParaRPr lang="he-IL" sz="1400" b="1" i="1" dirty="0">
              <a:solidFill>
                <a:srgbClr val="FF0000"/>
              </a:solidFill>
            </a:endParaRPr>
          </a:p>
        </p:txBody>
      </p:sp>
      <p:pic>
        <p:nvPicPr>
          <p:cNvPr id="9" name="Shape 90">
            <a:extLst>
              <a:ext uri="{FF2B5EF4-FFF2-40B4-BE49-F238E27FC236}">
                <a16:creationId xmlns:a16="http://schemas.microsoft.com/office/drawing/2014/main" id="{AB599CD5-C88E-40B5-B3B2-66EA1D7D35F4}"/>
              </a:ext>
            </a:extLst>
          </p:cNvPr>
          <p:cNvPicPr preferRelativeResize="0"/>
          <p:nvPr/>
        </p:nvPicPr>
        <p:blipFill>
          <a:blip r:embed="rId4">
            <a:alphaModFix/>
          </a:blip>
          <a:stretch>
            <a:fillRect/>
          </a:stretch>
        </p:blipFill>
        <p:spPr>
          <a:xfrm>
            <a:off x="865738" y="6176963"/>
            <a:ext cx="932239" cy="625205"/>
          </a:xfrm>
          <a:prstGeom prst="rect">
            <a:avLst/>
          </a:prstGeom>
          <a:noFill/>
          <a:ln>
            <a:noFill/>
          </a:ln>
        </p:spPr>
      </p:pic>
    </p:spTree>
    <p:extLst>
      <p:ext uri="{BB962C8B-B14F-4D97-AF65-F5344CB8AC3E}">
        <p14:creationId xmlns:p14="http://schemas.microsoft.com/office/powerpoint/2010/main" val="39749979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83F115-B9FB-4454-AA7E-556C01FFB325}"/>
              </a:ext>
            </a:extLst>
          </p:cNvPr>
          <p:cNvSpPr>
            <a:spLocks noGrp="1"/>
          </p:cNvSpPr>
          <p:nvPr>
            <p:ph type="title"/>
          </p:nvPr>
        </p:nvSpPr>
        <p:spPr>
          <a:xfrm>
            <a:off x="838200" y="1988442"/>
            <a:ext cx="10515599" cy="1325562"/>
          </a:xfrm>
        </p:spPr>
        <p:txBody>
          <a:bodyPr>
            <a:normAutofit fontScale="90000"/>
          </a:bodyPr>
          <a:lstStyle/>
          <a:p>
            <a:pPr algn="ctr"/>
            <a:r>
              <a:rPr lang="en-US" dirty="0">
                <a:solidFill>
                  <a:schemeClr val="accent5"/>
                </a:solidFill>
                <a:ea typeface="Tahoma" panose="020B0604030504040204" pitchFamily="34" charset="0"/>
                <a:cs typeface="Tahoma" panose="020B0604030504040204" pitchFamily="34" charset="0"/>
              </a:rPr>
              <a:t>What has been achieved so far</a:t>
            </a:r>
            <a:br>
              <a:rPr lang="en-US" dirty="0">
                <a:solidFill>
                  <a:schemeClr val="accent5"/>
                </a:solidFill>
                <a:ea typeface="Tahoma" panose="020B0604030504040204" pitchFamily="34" charset="0"/>
                <a:cs typeface="Tahoma" panose="020B0604030504040204" pitchFamily="34" charset="0"/>
              </a:rPr>
            </a:br>
            <a:br>
              <a:rPr lang="en-US" dirty="0">
                <a:solidFill>
                  <a:schemeClr val="accent5"/>
                </a:solidFill>
                <a:ea typeface="Tahoma" panose="020B0604030504040204" pitchFamily="34" charset="0"/>
                <a:cs typeface="Tahoma" panose="020B0604030504040204" pitchFamily="34" charset="0"/>
              </a:rPr>
            </a:br>
            <a:br>
              <a:rPr lang="en-US" dirty="0">
                <a:solidFill>
                  <a:schemeClr val="accent5"/>
                </a:solidFill>
                <a:ea typeface="Tahoma" panose="020B0604030504040204" pitchFamily="34" charset="0"/>
                <a:cs typeface="Tahoma" panose="020B0604030504040204" pitchFamily="34" charset="0"/>
              </a:rPr>
            </a:br>
            <a:r>
              <a:rPr lang="en-US" dirty="0">
                <a:solidFill>
                  <a:schemeClr val="accent5"/>
                </a:solidFill>
                <a:ea typeface="Tahoma" panose="020B0604030504040204" pitchFamily="34" charset="0"/>
                <a:cs typeface="Tahoma" panose="020B0604030504040204" pitchFamily="34" charset="0"/>
              </a:rPr>
              <a:t>?</a:t>
            </a:r>
            <a:endParaRPr lang="en-IL" dirty="0"/>
          </a:p>
        </p:txBody>
      </p:sp>
      <p:pic>
        <p:nvPicPr>
          <p:cNvPr id="5" name="Picture 4" descr="A close up of a logo&#10;&#10;Description generated with high confidence">
            <a:extLst>
              <a:ext uri="{FF2B5EF4-FFF2-40B4-BE49-F238E27FC236}">
                <a16:creationId xmlns:a16="http://schemas.microsoft.com/office/drawing/2014/main" id="{A6EB277E-1961-49DF-B847-6BBF1E39763E}"/>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4929188" y="2362199"/>
            <a:ext cx="2383258" cy="2178979"/>
          </a:xfrm>
          <a:prstGeom prst="rect">
            <a:avLst/>
          </a:prstGeom>
        </p:spPr>
      </p:pic>
      <p:sp>
        <p:nvSpPr>
          <p:cNvPr id="7" name="Rectangle 6">
            <a:extLst>
              <a:ext uri="{FF2B5EF4-FFF2-40B4-BE49-F238E27FC236}">
                <a16:creationId xmlns:a16="http://schemas.microsoft.com/office/drawing/2014/main" id="{D80F72E8-F846-42A4-9750-4A21D6E56F3A}"/>
              </a:ext>
            </a:extLst>
          </p:cNvPr>
          <p:cNvSpPr/>
          <p:nvPr/>
        </p:nvSpPr>
        <p:spPr>
          <a:xfrm>
            <a:off x="2832243" y="5397286"/>
            <a:ext cx="6096000" cy="1077218"/>
          </a:xfrm>
          <a:prstGeom prst="rect">
            <a:avLst/>
          </a:prstGeom>
        </p:spPr>
        <p:txBody>
          <a:bodyPr>
            <a:spAutoFit/>
          </a:bodyPr>
          <a:lstStyle/>
          <a:p>
            <a:pPr algn="l" rtl="0"/>
            <a:r>
              <a:rPr lang="en-US" sz="2800" dirty="0">
                <a:solidFill>
                  <a:schemeClr val="accent5"/>
                </a:solidFill>
                <a:ea typeface="Tahoma" panose="020B0604030504040204" pitchFamily="34" charset="0"/>
                <a:cs typeface="Tahoma" panose="020B0604030504040204" pitchFamily="34" charset="0"/>
              </a:rPr>
              <a:t>Working Package 1 :  Preparation</a:t>
            </a:r>
            <a:r>
              <a:rPr lang="en-US" dirty="0">
                <a:solidFill>
                  <a:schemeClr val="accent5"/>
                </a:solidFill>
                <a:ea typeface="Tahoma" panose="020B0604030504040204" pitchFamily="34" charset="0"/>
                <a:cs typeface="Tahoma" panose="020B0604030504040204" pitchFamily="34" charset="0"/>
              </a:rPr>
              <a:t>:  For details for each partner please refer to midterm report’s table of achieved results.</a:t>
            </a:r>
            <a:endParaRPr lang="en-IL" dirty="0"/>
          </a:p>
        </p:txBody>
      </p:sp>
    </p:spTree>
    <p:extLst>
      <p:ext uri="{BB962C8B-B14F-4D97-AF65-F5344CB8AC3E}">
        <p14:creationId xmlns:p14="http://schemas.microsoft.com/office/powerpoint/2010/main" val="41661411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8604" y="-6001"/>
            <a:ext cx="10737351" cy="729466"/>
          </a:xfrm>
        </p:spPr>
        <p:txBody>
          <a:bodyPr>
            <a:normAutofit/>
          </a:bodyPr>
          <a:lstStyle/>
          <a:p>
            <a:pPr algn="ctr"/>
            <a:r>
              <a:rPr lang="en-US" sz="1800" dirty="0">
                <a:solidFill>
                  <a:schemeClr val="accent5"/>
                </a:solidFill>
                <a:latin typeface="+mn-lt"/>
                <a:ea typeface="Tahoma" panose="020B0604030504040204" pitchFamily="34" charset="0"/>
                <a:cs typeface="Tahoma" panose="020B0604030504040204" pitchFamily="34" charset="0"/>
              </a:rPr>
              <a:t>Working Package 1 :  Preparation</a:t>
            </a:r>
            <a:r>
              <a:rPr lang="en-US" sz="1200" dirty="0">
                <a:solidFill>
                  <a:schemeClr val="accent5"/>
                </a:solidFill>
                <a:latin typeface="+mn-lt"/>
                <a:ea typeface="Tahoma" panose="020B0604030504040204" pitchFamily="34" charset="0"/>
                <a:cs typeface="Tahoma" panose="020B0604030504040204" pitchFamily="34" charset="0"/>
              </a:rPr>
              <a:t>:  For details for each partner please refer to midterm report’s table of achieved results.</a:t>
            </a:r>
            <a:endParaRPr lang="he-IL" sz="2800" dirty="0">
              <a:solidFill>
                <a:schemeClr val="accent5"/>
              </a:solidFill>
              <a:latin typeface="+mn-lt"/>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p:txBody>
          <a:bodyPr>
            <a:normAutofit/>
          </a:bodyPr>
          <a:lstStyle/>
          <a:p>
            <a:pPr marL="285750" indent="-285750">
              <a:buFont typeface="Wingdings" panose="05000000000000000000" pitchFamily="2" charset="2"/>
              <a:buChar char="q"/>
            </a:pPr>
            <a:endParaRPr lang="en-US" dirty="0"/>
          </a:p>
          <a:p>
            <a:pPr marL="285750" indent="-285750">
              <a:buFont typeface="Wingdings" panose="05000000000000000000" pitchFamily="2" charset="2"/>
              <a:buChar char="q"/>
            </a:pPr>
            <a:endParaRPr lang="en-US" dirty="0"/>
          </a:p>
          <a:p>
            <a:pPr marL="285750" indent="-285750">
              <a:buFont typeface="Wingdings" panose="05000000000000000000" pitchFamily="2" charset="2"/>
              <a:buChar char="q"/>
            </a:pPr>
            <a:endParaRPr lang="he-IL" dirty="0"/>
          </a:p>
          <a:p>
            <a:pPr marL="0" indent="0">
              <a:buNone/>
            </a:pPr>
            <a:endParaRPr lang="en-US" dirty="0"/>
          </a:p>
        </p:txBody>
      </p:sp>
      <p:graphicFrame>
        <p:nvGraphicFramePr>
          <p:cNvPr id="6" name="טבלה 9"/>
          <p:cNvGraphicFramePr>
            <a:graphicFrameLocks noGrp="1"/>
          </p:cNvGraphicFramePr>
          <p:nvPr>
            <p:extLst>
              <p:ext uri="{D42A27DB-BD31-4B8C-83A1-F6EECF244321}">
                <p14:modId xmlns:p14="http://schemas.microsoft.com/office/powerpoint/2010/main" val="635904121"/>
              </p:ext>
            </p:extLst>
          </p:nvPr>
        </p:nvGraphicFramePr>
        <p:xfrm>
          <a:off x="311649" y="529197"/>
          <a:ext cx="11568701" cy="6520234"/>
        </p:xfrm>
        <a:graphic>
          <a:graphicData uri="http://schemas.openxmlformats.org/drawingml/2006/table">
            <a:tbl>
              <a:tblPr rtl="1" firstRow="1" bandRow="1">
                <a:tableStyleId>{5C22544A-7EE6-4342-B048-85BDC9FD1C3A}</a:tableStyleId>
              </a:tblPr>
              <a:tblGrid>
                <a:gridCol w="332197">
                  <a:extLst>
                    <a:ext uri="{9D8B030D-6E8A-4147-A177-3AD203B41FA5}">
                      <a16:colId xmlns:a16="http://schemas.microsoft.com/office/drawing/2014/main" val="20000"/>
                    </a:ext>
                  </a:extLst>
                </a:gridCol>
                <a:gridCol w="5709007">
                  <a:extLst>
                    <a:ext uri="{9D8B030D-6E8A-4147-A177-3AD203B41FA5}">
                      <a16:colId xmlns:a16="http://schemas.microsoft.com/office/drawing/2014/main" val="20001"/>
                    </a:ext>
                  </a:extLst>
                </a:gridCol>
                <a:gridCol w="2301412">
                  <a:extLst>
                    <a:ext uri="{9D8B030D-6E8A-4147-A177-3AD203B41FA5}">
                      <a16:colId xmlns:a16="http://schemas.microsoft.com/office/drawing/2014/main" val="20002"/>
                    </a:ext>
                  </a:extLst>
                </a:gridCol>
                <a:gridCol w="1109609">
                  <a:extLst>
                    <a:ext uri="{9D8B030D-6E8A-4147-A177-3AD203B41FA5}">
                      <a16:colId xmlns:a16="http://schemas.microsoft.com/office/drawing/2014/main" val="20003"/>
                    </a:ext>
                  </a:extLst>
                </a:gridCol>
                <a:gridCol w="893851">
                  <a:extLst>
                    <a:ext uri="{9D8B030D-6E8A-4147-A177-3AD203B41FA5}">
                      <a16:colId xmlns:a16="http://schemas.microsoft.com/office/drawing/2014/main" val="20004"/>
                    </a:ext>
                  </a:extLst>
                </a:gridCol>
                <a:gridCol w="431515">
                  <a:extLst>
                    <a:ext uri="{9D8B030D-6E8A-4147-A177-3AD203B41FA5}">
                      <a16:colId xmlns:a16="http://schemas.microsoft.com/office/drawing/2014/main" val="20005"/>
                    </a:ext>
                  </a:extLst>
                </a:gridCol>
                <a:gridCol w="791110">
                  <a:extLst>
                    <a:ext uri="{9D8B030D-6E8A-4147-A177-3AD203B41FA5}">
                      <a16:colId xmlns:a16="http://schemas.microsoft.com/office/drawing/2014/main" val="2962237667"/>
                    </a:ext>
                  </a:extLst>
                </a:gridCol>
              </a:tblGrid>
              <a:tr h="436883">
                <a:tc>
                  <a:txBody>
                    <a:bodyPr/>
                    <a:lstStyle/>
                    <a:p>
                      <a:pPr algn="ctr" rtl="0"/>
                      <a:r>
                        <a:rPr lang="en-US" sz="1200" dirty="0"/>
                        <a:t>Comments </a:t>
                      </a:r>
                      <a:endParaRPr lang="he-IL" sz="1200" dirty="0"/>
                    </a:p>
                  </a:txBody>
                  <a:tcPr/>
                </a:tc>
                <a:tc>
                  <a:txBody>
                    <a:bodyPr/>
                    <a:lstStyle/>
                    <a:p>
                      <a:pPr algn="ctr" rtl="0"/>
                      <a:r>
                        <a:rPr lang="en-US" sz="1200" dirty="0"/>
                        <a:t>Actual</a:t>
                      </a:r>
                      <a:r>
                        <a:rPr lang="en-US" sz="1200" baseline="0" dirty="0"/>
                        <a:t> </a:t>
                      </a:r>
                      <a:r>
                        <a:rPr lang="en-US" sz="1200" dirty="0"/>
                        <a:t>Outcomes</a:t>
                      </a:r>
                      <a:endParaRPr lang="he-IL" sz="1200" dirty="0"/>
                    </a:p>
                  </a:txBody>
                  <a:tcPr/>
                </a:tc>
                <a:tc>
                  <a:txBody>
                    <a:bodyPr/>
                    <a:lstStyle/>
                    <a:p>
                      <a:pPr algn="ctr" rtl="0"/>
                      <a:r>
                        <a:rPr lang="en-US" sz="1200" dirty="0"/>
                        <a:t>What actually happened</a:t>
                      </a:r>
                      <a:endParaRPr lang="he-IL" sz="1200" dirty="0"/>
                    </a:p>
                  </a:txBody>
                  <a:tcPr/>
                </a:tc>
                <a:tc>
                  <a:txBody>
                    <a:bodyPr/>
                    <a:lstStyle/>
                    <a:p>
                      <a:pPr algn="ctr" rtl="0"/>
                      <a:r>
                        <a:rPr lang="en-US" sz="1200" dirty="0"/>
                        <a:t>Activities</a:t>
                      </a:r>
                      <a:r>
                        <a:rPr lang="en-US" sz="1200" baseline="0" dirty="0"/>
                        <a:t> according to o</a:t>
                      </a:r>
                      <a:r>
                        <a:rPr lang="en-US" sz="1200" dirty="0"/>
                        <a:t>riginal work plan</a:t>
                      </a:r>
                      <a:endParaRPr lang="he-IL" sz="1200" dirty="0"/>
                    </a:p>
                  </a:txBody>
                  <a:tcPr/>
                </a:tc>
                <a:tc>
                  <a:txBody>
                    <a:bodyPr/>
                    <a:lstStyle/>
                    <a:p>
                      <a:pPr algn="ctr" rtl="0"/>
                      <a:r>
                        <a:rPr lang="en-US" sz="1200" dirty="0"/>
                        <a:t>Team </a:t>
                      </a:r>
                      <a:endParaRPr lang="he-IL" sz="1200" dirty="0"/>
                    </a:p>
                  </a:txBody>
                  <a:tcPr/>
                </a:tc>
                <a:tc>
                  <a:txBody>
                    <a:bodyPr/>
                    <a:lstStyle/>
                    <a:p>
                      <a:pPr algn="ctr" rtl="0"/>
                      <a:r>
                        <a:rPr lang="en-US" sz="1200" dirty="0"/>
                        <a:t>WP</a:t>
                      </a:r>
                      <a:endParaRPr lang="he-IL" sz="1200" dirty="0"/>
                    </a:p>
                  </a:txBody>
                  <a:tcPr/>
                </a:tc>
                <a:tc>
                  <a:txBody>
                    <a:bodyPr/>
                    <a:lstStyle/>
                    <a:p>
                      <a:pPr algn="ctr" rtl="0"/>
                      <a:endParaRPr lang="he-IL" sz="1200" dirty="0"/>
                    </a:p>
                  </a:txBody>
                  <a:tcPr/>
                </a:tc>
                <a:extLst>
                  <a:ext uri="{0D108BD9-81ED-4DB2-BD59-A6C34878D82A}">
                    <a16:rowId xmlns:a16="http://schemas.microsoft.com/office/drawing/2014/main" val="10000"/>
                  </a:ext>
                </a:extLst>
              </a:tr>
              <a:tr h="877335">
                <a:tc>
                  <a:txBody>
                    <a:bodyPr/>
                    <a:lstStyle/>
                    <a:p>
                      <a:pPr marL="228600" indent="-228600" algn="l" rtl="0">
                        <a:buAutoNum type="arabicPeriod"/>
                      </a:pPr>
                      <a:endParaRPr lang="he-IL" sz="1200" dirty="0"/>
                    </a:p>
                  </a:txBody>
                  <a:tcPr/>
                </a:tc>
                <a:tc>
                  <a:txBody>
                    <a:bodyPr/>
                    <a:lstStyle/>
                    <a:p>
                      <a:pPr algn="l" rtl="0"/>
                      <a:r>
                        <a:rPr lang="en-US" sz="1200" dirty="0"/>
                        <a:t>All institutions partners learned about CURE and recruitment of key people brought into the program</a:t>
                      </a:r>
                      <a:endParaRPr lang="he-IL" sz="1200" dirty="0"/>
                    </a:p>
                  </a:txBody>
                  <a:tcPr/>
                </a:tc>
                <a:tc>
                  <a:txBody>
                    <a:bodyPr/>
                    <a:lstStyle/>
                    <a:p>
                      <a:pPr algn="l" rtl="0"/>
                      <a:r>
                        <a:rPr lang="en-US" sz="1200" dirty="0"/>
                        <a:t>CURE was presented to key stakeholders (administrative, department heads, faculty and student leaders/union)</a:t>
                      </a:r>
                      <a:endParaRPr lang="he-IL" sz="1200" dirty="0"/>
                    </a:p>
                  </a:txBody>
                  <a:tcPr/>
                </a:tc>
                <a:tc>
                  <a:txBody>
                    <a:bodyPr/>
                    <a:lstStyle/>
                    <a:p>
                      <a:pPr algn="l" rtl="0"/>
                      <a:r>
                        <a:rPr lang="en-US" sz="1050" dirty="0"/>
                        <a:t>Meetings</a:t>
                      </a:r>
                      <a:endParaRPr lang="he-IL" sz="1050" dirty="0"/>
                    </a:p>
                  </a:txBody>
                  <a:tcPr/>
                </a:tc>
                <a:tc>
                  <a:txBody>
                    <a:bodyPr/>
                    <a:lstStyle/>
                    <a:p>
                      <a:pPr algn="l" rtl="0"/>
                      <a:r>
                        <a:rPr lang="en-US" sz="1200" dirty="0"/>
                        <a:t>ALL institutions</a:t>
                      </a:r>
                      <a:endParaRPr lang="he-IL" sz="1200" dirty="0"/>
                    </a:p>
                  </a:txBody>
                  <a:tcPr/>
                </a:tc>
                <a:tc>
                  <a:txBody>
                    <a:bodyPr/>
                    <a:lstStyle/>
                    <a:p>
                      <a:pPr algn="l" rtl="0">
                        <a:lnSpc>
                          <a:spcPct val="107000"/>
                        </a:lnSpc>
                        <a:spcAft>
                          <a:spcPts val="0"/>
                        </a:spcAft>
                      </a:pP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1.1</a:t>
                      </a:r>
                      <a:endParaRPr lang="en-IL"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l" rtl="0">
                        <a:lnSpc>
                          <a:spcPct val="107000"/>
                        </a:lnSpc>
                        <a:spcAft>
                          <a:spcPts val="0"/>
                        </a:spcAft>
                      </a:pPr>
                      <a:r>
                        <a:rPr lang="fr-FR" sz="1050" dirty="0">
                          <a:effectLst/>
                          <a:latin typeface="Times New Roman" panose="02020603050405020304" pitchFamily="18" charset="0"/>
                          <a:ea typeface="Times New Roman" panose="02020603050405020304" pitchFamily="18" charset="0"/>
                          <a:cs typeface="Times New Roman" panose="02020603050405020304" pitchFamily="18" charset="0"/>
                        </a:rPr>
                        <a:t>Meeting key stakeholders of IL and GEO</a:t>
                      </a:r>
                      <a:endParaRPr lang="en-IL" sz="16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0001"/>
                  </a:ext>
                </a:extLst>
              </a:tr>
              <a:tr h="486444">
                <a:tc>
                  <a:txBody>
                    <a:bodyPr/>
                    <a:lstStyle/>
                    <a:p>
                      <a:pPr marL="228600" indent="-228600" algn="l" rtl="0">
                        <a:buAutoNum type="arabicPeriod"/>
                      </a:pPr>
                      <a:endParaRPr lang="he-IL" sz="900" dirty="0"/>
                    </a:p>
                  </a:txBody>
                  <a:tcPr/>
                </a:tc>
                <a:tc>
                  <a:txBody>
                    <a:bodyPr/>
                    <a:lstStyle/>
                    <a:p>
                      <a:pPr algn="l" rtl="0"/>
                      <a:r>
                        <a:rPr lang="fr-FR" sz="1100" kern="1200" dirty="0" err="1">
                          <a:solidFill>
                            <a:schemeClr val="dk1"/>
                          </a:solidFill>
                          <a:effectLst/>
                          <a:latin typeface="+mn-lt"/>
                          <a:ea typeface="+mn-ea"/>
                          <a:cs typeface="+mn-cs"/>
                        </a:rPr>
                        <a:t>framework</a:t>
                      </a:r>
                      <a:r>
                        <a:rPr lang="fr-FR" sz="1100" kern="1200" dirty="0">
                          <a:solidFill>
                            <a:schemeClr val="dk1"/>
                          </a:solidFill>
                          <a:effectLst/>
                          <a:latin typeface="+mn-lt"/>
                          <a:ea typeface="+mn-ea"/>
                          <a:cs typeface="+mn-cs"/>
                        </a:rPr>
                        <a:t> plans. key </a:t>
                      </a:r>
                      <a:r>
                        <a:rPr lang="fr-FR" sz="1100" kern="1200" dirty="0" err="1">
                          <a:solidFill>
                            <a:schemeClr val="dk1"/>
                          </a:solidFill>
                          <a:effectLst/>
                          <a:latin typeface="+mn-lt"/>
                          <a:ea typeface="+mn-ea"/>
                          <a:cs typeface="+mn-cs"/>
                        </a:rPr>
                        <a:t>events</a:t>
                      </a:r>
                      <a:r>
                        <a:rPr lang="fr-FR" sz="1100" kern="1200" dirty="0">
                          <a:solidFill>
                            <a:schemeClr val="dk1"/>
                          </a:solidFill>
                          <a:effectLst/>
                          <a:latin typeface="+mn-lt"/>
                          <a:ea typeface="+mn-ea"/>
                          <a:cs typeface="+mn-cs"/>
                        </a:rPr>
                        <a:t> and </a:t>
                      </a:r>
                      <a:r>
                        <a:rPr lang="fr-FR" sz="1100" kern="1200" dirty="0" err="1">
                          <a:solidFill>
                            <a:schemeClr val="dk1"/>
                          </a:solidFill>
                          <a:effectLst/>
                          <a:latin typeface="+mn-lt"/>
                          <a:ea typeface="+mn-ea"/>
                          <a:cs typeface="+mn-cs"/>
                        </a:rPr>
                        <a:t>deliverables</a:t>
                      </a:r>
                      <a:r>
                        <a:rPr lang="fr-FR" sz="1100" kern="1200" dirty="0">
                          <a:solidFill>
                            <a:schemeClr val="dk1"/>
                          </a:solidFill>
                          <a:effectLst/>
                          <a:latin typeface="+mn-lt"/>
                          <a:ea typeface="+mn-ea"/>
                          <a:cs typeface="+mn-cs"/>
                        </a:rPr>
                        <a:t>  </a:t>
                      </a:r>
                      <a:r>
                        <a:rPr lang="fr-FR" sz="1100" kern="1200" dirty="0" err="1">
                          <a:solidFill>
                            <a:schemeClr val="dk1"/>
                          </a:solidFill>
                          <a:effectLst/>
                          <a:latin typeface="+mn-lt"/>
                          <a:ea typeface="+mn-ea"/>
                          <a:cs typeface="+mn-cs"/>
                        </a:rPr>
                        <a:t>presented</a:t>
                      </a:r>
                      <a:r>
                        <a:rPr lang="fr-FR" sz="1100" kern="1200" dirty="0">
                          <a:solidFill>
                            <a:schemeClr val="dk1"/>
                          </a:solidFill>
                          <a:effectLst/>
                          <a:latin typeface="+mn-lt"/>
                          <a:ea typeface="+mn-ea"/>
                          <a:cs typeface="+mn-cs"/>
                        </a:rPr>
                        <a:t> to participants.</a:t>
                      </a:r>
                    </a:p>
                    <a:p>
                      <a:pPr algn="l" rtl="0"/>
                      <a:r>
                        <a:rPr lang="fr-FR" sz="1100" kern="1200" dirty="0">
                          <a:solidFill>
                            <a:schemeClr val="dk1"/>
                          </a:solidFill>
                          <a:effectLst/>
                          <a:latin typeface="+mn-lt"/>
                          <a:ea typeface="+mn-ea"/>
                          <a:cs typeface="+mn-cs"/>
                        </a:rPr>
                        <a:t> </a:t>
                      </a:r>
                      <a:r>
                        <a:rPr lang="fr-FR" sz="1100" kern="1200" dirty="0" err="1">
                          <a:solidFill>
                            <a:schemeClr val="dk1"/>
                          </a:solidFill>
                          <a:effectLst/>
                          <a:latin typeface="+mn-lt"/>
                          <a:ea typeface="+mn-ea"/>
                          <a:cs typeface="+mn-cs"/>
                        </a:rPr>
                        <a:t>Each</a:t>
                      </a:r>
                      <a:r>
                        <a:rPr lang="fr-FR" sz="1100" kern="1200" dirty="0">
                          <a:solidFill>
                            <a:schemeClr val="dk1"/>
                          </a:solidFill>
                          <a:effectLst/>
                          <a:latin typeface="+mn-lt"/>
                          <a:ea typeface="+mn-ea"/>
                          <a:cs typeface="+mn-cs"/>
                        </a:rPr>
                        <a:t> institution </a:t>
                      </a:r>
                      <a:r>
                        <a:rPr lang="fr-FR" sz="1100" kern="1200" dirty="0" err="1">
                          <a:solidFill>
                            <a:schemeClr val="dk1"/>
                          </a:solidFill>
                          <a:effectLst/>
                          <a:latin typeface="+mn-lt"/>
                          <a:ea typeface="+mn-ea"/>
                          <a:cs typeface="+mn-cs"/>
                        </a:rPr>
                        <a:t>presented</a:t>
                      </a:r>
                      <a:r>
                        <a:rPr lang="fr-FR" sz="1100" kern="1200" dirty="0">
                          <a:solidFill>
                            <a:schemeClr val="dk1"/>
                          </a:solidFill>
                          <a:effectLst/>
                          <a:latin typeface="+mn-lt"/>
                          <a:ea typeface="+mn-ea"/>
                          <a:cs typeface="+mn-cs"/>
                        </a:rPr>
                        <a:t> </a:t>
                      </a:r>
                      <a:r>
                        <a:rPr lang="fr-FR" sz="1100" kern="1200" dirty="0" err="1">
                          <a:solidFill>
                            <a:schemeClr val="dk1"/>
                          </a:solidFill>
                          <a:effectLst/>
                          <a:latin typeface="+mn-lt"/>
                          <a:ea typeface="+mn-ea"/>
                          <a:cs typeface="+mn-cs"/>
                        </a:rPr>
                        <a:t>their</a:t>
                      </a:r>
                      <a:r>
                        <a:rPr lang="fr-FR" sz="1100" kern="1200" dirty="0">
                          <a:solidFill>
                            <a:schemeClr val="dk1"/>
                          </a:solidFill>
                          <a:effectLst/>
                          <a:latin typeface="+mn-lt"/>
                          <a:ea typeface="+mn-ea"/>
                          <a:cs typeface="+mn-cs"/>
                        </a:rPr>
                        <a:t> </a:t>
                      </a:r>
                      <a:r>
                        <a:rPr lang="fr-FR" sz="1100" kern="1200" dirty="0" err="1">
                          <a:solidFill>
                            <a:schemeClr val="dk1"/>
                          </a:solidFill>
                          <a:effectLst/>
                          <a:latin typeface="+mn-lt"/>
                          <a:ea typeface="+mn-ea"/>
                          <a:cs typeface="+mn-cs"/>
                        </a:rPr>
                        <a:t>aims</a:t>
                      </a:r>
                      <a:r>
                        <a:rPr lang="fr-FR" sz="1100" kern="1200" dirty="0">
                          <a:solidFill>
                            <a:schemeClr val="dk1"/>
                          </a:solidFill>
                          <a:effectLst/>
                          <a:latin typeface="+mn-lt"/>
                          <a:ea typeface="+mn-ea"/>
                          <a:cs typeface="+mn-cs"/>
                        </a:rPr>
                        <a:t> and </a:t>
                      </a:r>
                      <a:r>
                        <a:rPr lang="fr-FR" sz="1100" kern="1200" dirty="0" err="1">
                          <a:solidFill>
                            <a:schemeClr val="dk1"/>
                          </a:solidFill>
                          <a:effectLst/>
                          <a:latin typeface="+mn-lt"/>
                          <a:ea typeface="+mn-ea"/>
                          <a:cs typeface="+mn-cs"/>
                        </a:rPr>
                        <a:t>roles</a:t>
                      </a:r>
                      <a:r>
                        <a:rPr lang="fr-FR" sz="1100" kern="1200" dirty="0">
                          <a:solidFill>
                            <a:schemeClr val="dk1"/>
                          </a:solidFill>
                          <a:effectLst/>
                          <a:latin typeface="+mn-lt"/>
                          <a:ea typeface="+mn-ea"/>
                          <a:cs typeface="+mn-cs"/>
                        </a:rPr>
                        <a:t> in the </a:t>
                      </a:r>
                      <a:r>
                        <a:rPr lang="fr-FR" sz="1100" kern="1200" dirty="0" err="1">
                          <a:solidFill>
                            <a:schemeClr val="dk1"/>
                          </a:solidFill>
                          <a:effectLst/>
                          <a:latin typeface="+mn-lt"/>
                          <a:ea typeface="+mn-ea"/>
                          <a:cs typeface="+mn-cs"/>
                        </a:rPr>
                        <a:t>project</a:t>
                      </a:r>
                      <a:r>
                        <a:rPr lang="fr-FR" sz="1100" kern="1200" dirty="0">
                          <a:solidFill>
                            <a:schemeClr val="dk1"/>
                          </a:solidFill>
                          <a:effectLst/>
                          <a:latin typeface="+mn-lt"/>
                          <a:ea typeface="+mn-ea"/>
                          <a:cs typeface="+mn-cs"/>
                        </a:rPr>
                        <a:t>. W</a:t>
                      </a:r>
                      <a:r>
                        <a:rPr lang="en-US" sz="1100" kern="1200" dirty="0" err="1">
                          <a:solidFill>
                            <a:schemeClr val="dk1"/>
                          </a:solidFill>
                          <a:effectLst/>
                          <a:latin typeface="+mn-lt"/>
                          <a:ea typeface="+mn-ea"/>
                          <a:cs typeface="+mn-cs"/>
                        </a:rPr>
                        <a:t>orking</a:t>
                      </a:r>
                      <a:r>
                        <a:rPr lang="en-US" sz="1100" kern="1200" dirty="0">
                          <a:solidFill>
                            <a:schemeClr val="dk1"/>
                          </a:solidFill>
                          <a:effectLst/>
                          <a:latin typeface="+mn-lt"/>
                          <a:ea typeface="+mn-ea"/>
                          <a:cs typeface="+mn-cs"/>
                        </a:rPr>
                        <a:t> teams for developing courses and student activities formed.</a:t>
                      </a:r>
                    </a:p>
                    <a:p>
                      <a:pPr algn="l" rtl="0"/>
                      <a:r>
                        <a:rPr lang="en-US" sz="1100" kern="1200" dirty="0">
                          <a:solidFill>
                            <a:schemeClr val="dk1"/>
                          </a:solidFill>
                          <a:effectLst/>
                          <a:latin typeface="+mn-lt"/>
                          <a:ea typeface="+mn-ea"/>
                          <a:cs typeface="+mn-cs"/>
                        </a:rPr>
                        <a:t>Introduction preparatory work for First Consortium Meeting Information about the project financing.  </a:t>
                      </a:r>
                      <a:endParaRPr lang="he-IL" sz="900" dirty="0"/>
                    </a:p>
                  </a:txBody>
                  <a:tcPr/>
                </a:tc>
                <a:tc>
                  <a:txBody>
                    <a:bodyPr/>
                    <a:lstStyle/>
                    <a:p>
                      <a:pPr algn="l" rtl="0"/>
                      <a:r>
                        <a:rPr lang="en-US" sz="1200" dirty="0"/>
                        <a:t>Two meetings occurred, one in Israel and one in Georgia with around 15-20 people participating in each meeting.</a:t>
                      </a:r>
                      <a:endParaRPr lang="he-IL" sz="1200" dirty="0"/>
                    </a:p>
                  </a:txBody>
                  <a:tcPr/>
                </a:tc>
                <a:tc>
                  <a:txBody>
                    <a:bodyPr/>
                    <a:lstStyle/>
                    <a:p>
                      <a:pPr algn="l" rtl="0"/>
                      <a:r>
                        <a:rPr lang="en-US" sz="1050" dirty="0"/>
                        <a:t>IL/GEO National meetings</a:t>
                      </a:r>
                      <a:endParaRPr lang="he-IL" sz="1050" dirty="0"/>
                    </a:p>
                  </a:txBody>
                  <a:tcPr/>
                </a:tc>
                <a:tc>
                  <a:txBody>
                    <a:bodyPr/>
                    <a:lstStyle/>
                    <a:p>
                      <a:pPr algn="l" rtl="0"/>
                      <a:r>
                        <a:rPr lang="en-US" sz="1200" dirty="0"/>
                        <a:t>Georgian and Israeli HEIs</a:t>
                      </a:r>
                      <a:endParaRPr lang="he-IL" sz="1200" dirty="0"/>
                    </a:p>
                  </a:txBody>
                  <a:tcPr/>
                </a:tc>
                <a:tc>
                  <a:txBody>
                    <a:bodyPr/>
                    <a:lstStyle/>
                    <a:p>
                      <a:pPr algn="l" rtl="0">
                        <a:lnSpc>
                          <a:spcPct val="107000"/>
                        </a:lnSpc>
                        <a:spcAft>
                          <a:spcPts val="0"/>
                        </a:spcAft>
                      </a:pPr>
                      <a:r>
                        <a:rPr lang="en-US" sz="1200" dirty="0">
                          <a:effectLst/>
                          <a:latin typeface="Times New Roman" panose="02020603050405020304" pitchFamily="18" charset="0"/>
                          <a:ea typeface="Times New Roman" panose="02020603050405020304" pitchFamily="18" charset="0"/>
                          <a:cs typeface="Arial" panose="020B0604020202020204" pitchFamily="34" charset="0"/>
                        </a:rPr>
                        <a:t>1.2</a:t>
                      </a:r>
                      <a:endParaRPr lang="en-IL"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l" rtl="0">
                        <a:lnSpc>
                          <a:spcPct val="107000"/>
                        </a:lnSpc>
                        <a:spcAft>
                          <a:spcPts val="0"/>
                        </a:spcAft>
                      </a:pPr>
                      <a:r>
                        <a:rPr lang="fr-FR" sz="1100" kern="1200" dirty="0">
                          <a:solidFill>
                            <a:schemeClr val="dk1"/>
                          </a:solidFill>
                          <a:effectLst/>
                          <a:latin typeface="+mn-lt"/>
                          <a:ea typeface="+mn-ea"/>
                          <a:cs typeface="+mn-cs"/>
                        </a:rPr>
                        <a:t>Meetings in IL and GEO</a:t>
                      </a:r>
                      <a:endParaRPr lang="en-IL" sz="9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226416785"/>
                  </a:ext>
                </a:extLst>
              </a:tr>
              <a:tr h="0">
                <a:tc>
                  <a:txBody>
                    <a:bodyPr/>
                    <a:lstStyle/>
                    <a:p>
                      <a:pPr marL="228600" indent="-228600" algn="l" rtl="0">
                        <a:buAutoNum type="arabicPeriod"/>
                      </a:pPr>
                      <a:endParaRPr lang="he-IL" sz="1200" dirty="0"/>
                    </a:p>
                  </a:txBody>
                  <a:tcPr/>
                </a:tc>
                <a:tc>
                  <a:txBody>
                    <a:bodyPr/>
                    <a:lstStyle/>
                    <a:p>
                      <a:pPr lvl="0" algn="l" rtl="0"/>
                      <a:r>
                        <a:rPr lang="en-US" sz="1050" kern="1200" dirty="0">
                          <a:solidFill>
                            <a:schemeClr val="dk1"/>
                          </a:solidFill>
                          <a:effectLst/>
                          <a:latin typeface="+mn-lt"/>
                          <a:ea typeface="+mn-ea"/>
                          <a:cs typeface="+mn-cs"/>
                        </a:rPr>
                        <a:t>Getting to know different institutions  (presentations)</a:t>
                      </a:r>
                      <a:endParaRPr lang="en-IL" sz="1050" kern="1200" dirty="0">
                        <a:solidFill>
                          <a:schemeClr val="dk1"/>
                        </a:solidFill>
                        <a:effectLst/>
                        <a:latin typeface="+mn-lt"/>
                        <a:ea typeface="+mn-ea"/>
                        <a:cs typeface="+mn-cs"/>
                      </a:endParaRPr>
                    </a:p>
                    <a:p>
                      <a:pPr lvl="0" algn="l" rtl="0"/>
                      <a:r>
                        <a:rPr lang="en-US" sz="1050" kern="1200" dirty="0">
                          <a:solidFill>
                            <a:schemeClr val="dk1"/>
                          </a:solidFill>
                          <a:effectLst/>
                          <a:latin typeface="+mn-lt"/>
                          <a:ea typeface="+mn-ea"/>
                          <a:cs typeface="+mn-cs"/>
                        </a:rPr>
                        <a:t>EU presentation of their approaches to promoting Democracy and Civic Education</a:t>
                      </a:r>
                      <a:endParaRPr lang="en-IL" sz="1050" kern="1200" dirty="0">
                        <a:solidFill>
                          <a:schemeClr val="dk1"/>
                        </a:solidFill>
                        <a:effectLst/>
                        <a:latin typeface="+mn-lt"/>
                        <a:ea typeface="+mn-ea"/>
                        <a:cs typeface="+mn-cs"/>
                      </a:endParaRPr>
                    </a:p>
                    <a:p>
                      <a:pPr lvl="0" algn="l" rtl="0"/>
                      <a:r>
                        <a:rPr lang="en-US" sz="1050" kern="1200" dirty="0">
                          <a:solidFill>
                            <a:schemeClr val="dk1"/>
                          </a:solidFill>
                          <a:effectLst/>
                          <a:latin typeface="+mn-lt"/>
                          <a:ea typeface="+mn-ea"/>
                          <a:cs typeface="+mn-cs"/>
                        </a:rPr>
                        <a:t>Working Teams formed for Courses, QA, and Steering committee, portal, centers for social involvement, Special Mobility Strand, dissemination.  By the end of the meetings drafts of work plans were completed</a:t>
                      </a:r>
                      <a:endParaRPr lang="en-IL" sz="1050" kern="1200" dirty="0">
                        <a:solidFill>
                          <a:schemeClr val="dk1"/>
                        </a:solidFill>
                        <a:effectLst/>
                        <a:latin typeface="+mn-lt"/>
                        <a:ea typeface="+mn-ea"/>
                        <a:cs typeface="+mn-cs"/>
                      </a:endParaRPr>
                    </a:p>
                    <a:p>
                      <a:pPr lvl="0" algn="l" rtl="0"/>
                      <a:r>
                        <a:rPr lang="en-US" sz="1050" kern="1200" dirty="0">
                          <a:solidFill>
                            <a:schemeClr val="dk1"/>
                          </a:solidFill>
                          <a:effectLst/>
                          <a:latin typeface="+mn-lt"/>
                          <a:ea typeface="+mn-ea"/>
                          <a:cs typeface="+mn-cs"/>
                        </a:rPr>
                        <a:t>International Student leadership workshops: 4 topics (Social sustainability, Core values for change, Local story, Active project) were discussed during the Student Leadership workshop and the topics of future student activities had been defined.</a:t>
                      </a:r>
                      <a:endParaRPr lang="he-IL" sz="1200" dirty="0"/>
                    </a:p>
                  </a:txBody>
                  <a:tcPr/>
                </a:tc>
                <a:tc>
                  <a:txBody>
                    <a:bodyPr/>
                    <a:lstStyle/>
                    <a:p>
                      <a:pPr algn="l" rtl="0"/>
                      <a:r>
                        <a:rPr lang="en-US" sz="1200" dirty="0"/>
                        <a:t>Kick off meeting occurred with participation of around 90 faculty, administrative staff and student</a:t>
                      </a:r>
                      <a:endParaRPr lang="he-IL" sz="1200" dirty="0"/>
                    </a:p>
                  </a:txBody>
                  <a:tcPr/>
                </a:tc>
                <a:tc>
                  <a:txBody>
                    <a:bodyPr/>
                    <a:lstStyle/>
                    <a:p>
                      <a:pPr algn="l" rtl="0"/>
                      <a:r>
                        <a:rPr lang="en-US" sz="1050" dirty="0"/>
                        <a:t>Kickoff meeting</a:t>
                      </a:r>
                    </a:p>
                    <a:p>
                      <a:pPr algn="l" rtl="0"/>
                      <a:r>
                        <a:rPr lang="en-US" sz="1050" dirty="0"/>
                        <a:t>Received authorization for key stakeholders to also participate</a:t>
                      </a:r>
                      <a:endParaRPr lang="he-IL" sz="1050" dirty="0"/>
                    </a:p>
                  </a:txBody>
                  <a:tcPr/>
                </a:tc>
                <a:tc>
                  <a:txBody>
                    <a:bodyPr/>
                    <a:lstStyle/>
                    <a:p>
                      <a:pPr algn="l" rtl="0"/>
                      <a:r>
                        <a:rPr lang="en-US" sz="1200" dirty="0"/>
                        <a:t>Whole consortium</a:t>
                      </a:r>
                      <a:endParaRPr lang="he-IL" sz="1200" dirty="0"/>
                    </a:p>
                  </a:txBody>
                  <a:tcPr/>
                </a:tc>
                <a:tc>
                  <a:txBody>
                    <a:bodyPr/>
                    <a:lstStyle/>
                    <a:p>
                      <a:pPr algn="l" rtl="0">
                        <a:lnSpc>
                          <a:spcPct val="107000"/>
                        </a:lnSpc>
                        <a:spcAft>
                          <a:spcPts val="0"/>
                        </a:spcAft>
                      </a:pPr>
                      <a:r>
                        <a:rPr lang="en-US" sz="1200" dirty="0">
                          <a:effectLst/>
                          <a:latin typeface="Times New Roman" panose="02020603050405020304" pitchFamily="18" charset="0"/>
                          <a:ea typeface="Times New Roman" panose="02020603050405020304" pitchFamily="18" charset="0"/>
                          <a:cs typeface="Arial" panose="020B0604020202020204" pitchFamily="34" charset="0"/>
                        </a:rPr>
                        <a:t>1.3</a:t>
                      </a:r>
                      <a:endParaRPr lang="en-IL"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l" rtl="0">
                        <a:lnSpc>
                          <a:spcPct val="107000"/>
                        </a:lnSpc>
                        <a:spcAft>
                          <a:spcPts val="0"/>
                        </a:spcAft>
                      </a:pPr>
                      <a:r>
                        <a:rPr lang="fr-FR" sz="1100" kern="1200" dirty="0" err="1">
                          <a:solidFill>
                            <a:schemeClr val="dk1"/>
                          </a:solidFill>
                          <a:effectLst/>
                          <a:latin typeface="+mn-lt"/>
                          <a:ea typeface="+mn-ea"/>
                          <a:cs typeface="+mn-cs"/>
                        </a:rPr>
                        <a:t>Kickoff</a:t>
                      </a:r>
                      <a:r>
                        <a:rPr lang="fr-FR" sz="1100" kern="1200" dirty="0">
                          <a:solidFill>
                            <a:schemeClr val="dk1"/>
                          </a:solidFill>
                          <a:effectLst/>
                          <a:latin typeface="+mn-lt"/>
                          <a:ea typeface="+mn-ea"/>
                          <a:cs typeface="+mn-cs"/>
                        </a:rPr>
                        <a:t> Consortium meeting</a:t>
                      </a:r>
                      <a:endParaRPr lang="en-IL" sz="9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44066441"/>
                  </a:ext>
                </a:extLst>
              </a:tr>
              <a:tr h="486444">
                <a:tc>
                  <a:txBody>
                    <a:bodyPr/>
                    <a:lstStyle/>
                    <a:p>
                      <a:pPr marL="228600" indent="-228600" algn="l" rtl="0">
                        <a:buAutoNum type="arabicPeriod"/>
                      </a:pPr>
                      <a:endParaRPr lang="he-IL" sz="1050" dirty="0"/>
                    </a:p>
                  </a:txBody>
                  <a:tcPr/>
                </a:tc>
                <a:tc>
                  <a:txBody>
                    <a:bodyPr/>
                    <a:lstStyle/>
                    <a:p>
                      <a:pPr lvl="0" algn="l" rtl="0"/>
                      <a:r>
                        <a:rPr lang="en-US" sz="1050" kern="1200" dirty="0">
                          <a:solidFill>
                            <a:schemeClr val="dk1"/>
                          </a:solidFill>
                          <a:effectLst/>
                          <a:latin typeface="+mn-lt"/>
                          <a:ea typeface="+mn-ea"/>
                          <a:cs typeface="+mn-cs"/>
                        </a:rPr>
                        <a:t>Presentation of EU teams of their approaches to promoting active citizenship at their HEIs,  Drafts of SMS work plan set up with deadline set for the July 2017 meeting, </a:t>
                      </a:r>
                      <a:r>
                        <a:rPr lang="fr-FR" sz="1050" kern="1200" dirty="0" err="1">
                          <a:solidFill>
                            <a:schemeClr val="dk1"/>
                          </a:solidFill>
                          <a:effectLst/>
                          <a:latin typeface="+mn-lt"/>
                          <a:ea typeface="+mn-ea"/>
                          <a:cs typeface="+mn-cs"/>
                        </a:rPr>
                        <a:t>Decision</a:t>
                      </a:r>
                      <a:r>
                        <a:rPr lang="fr-FR" sz="1050" kern="1200" dirty="0">
                          <a:solidFill>
                            <a:schemeClr val="dk1"/>
                          </a:solidFill>
                          <a:effectLst/>
                          <a:latin typeface="+mn-lt"/>
                          <a:ea typeface="+mn-ea"/>
                          <a:cs typeface="+mn-cs"/>
                        </a:rPr>
                        <a:t> to change SMS </a:t>
                      </a:r>
                      <a:r>
                        <a:rPr lang="fr-FR" sz="1050" kern="1200" dirty="0" err="1">
                          <a:solidFill>
                            <a:schemeClr val="dk1"/>
                          </a:solidFill>
                          <a:effectLst/>
                          <a:latin typeface="+mn-lt"/>
                          <a:ea typeface="+mn-ea"/>
                          <a:cs typeface="+mn-cs"/>
                        </a:rPr>
                        <a:t>so</a:t>
                      </a:r>
                      <a:r>
                        <a:rPr lang="fr-FR" sz="1050" kern="1200" dirty="0">
                          <a:solidFill>
                            <a:schemeClr val="dk1"/>
                          </a:solidFill>
                          <a:effectLst/>
                          <a:latin typeface="+mn-lt"/>
                          <a:ea typeface="+mn-ea"/>
                          <a:cs typeface="+mn-cs"/>
                        </a:rPr>
                        <a:t> </a:t>
                      </a:r>
                      <a:r>
                        <a:rPr lang="fr-FR" sz="1050" kern="1200" dirty="0" err="1">
                          <a:solidFill>
                            <a:schemeClr val="dk1"/>
                          </a:solidFill>
                          <a:effectLst/>
                          <a:latin typeface="+mn-lt"/>
                          <a:ea typeface="+mn-ea"/>
                          <a:cs typeface="+mn-cs"/>
                        </a:rPr>
                        <a:t>each</a:t>
                      </a:r>
                      <a:r>
                        <a:rPr lang="fr-FR" sz="1050" kern="1200" dirty="0">
                          <a:solidFill>
                            <a:schemeClr val="dk1"/>
                          </a:solidFill>
                          <a:effectLst/>
                          <a:latin typeface="+mn-lt"/>
                          <a:ea typeface="+mn-ea"/>
                          <a:cs typeface="+mn-cs"/>
                        </a:rPr>
                        <a:t> </a:t>
                      </a:r>
                      <a:r>
                        <a:rPr lang="fr-FR" sz="1050" kern="1200" dirty="0" err="1">
                          <a:solidFill>
                            <a:schemeClr val="dk1"/>
                          </a:solidFill>
                          <a:effectLst/>
                          <a:latin typeface="+mn-lt"/>
                          <a:ea typeface="+mn-ea"/>
                          <a:cs typeface="+mn-cs"/>
                        </a:rPr>
                        <a:t>partner</a:t>
                      </a:r>
                      <a:r>
                        <a:rPr lang="fr-FR" sz="1050" kern="1200" dirty="0">
                          <a:solidFill>
                            <a:schemeClr val="dk1"/>
                          </a:solidFill>
                          <a:effectLst/>
                          <a:latin typeface="+mn-lt"/>
                          <a:ea typeface="+mn-ea"/>
                          <a:cs typeface="+mn-cs"/>
                        </a:rPr>
                        <a:t> HEI </a:t>
                      </a:r>
                      <a:r>
                        <a:rPr lang="fr-FR" sz="1050" kern="1200" dirty="0" err="1">
                          <a:solidFill>
                            <a:schemeClr val="dk1"/>
                          </a:solidFill>
                          <a:effectLst/>
                          <a:latin typeface="+mn-lt"/>
                          <a:ea typeface="+mn-ea"/>
                          <a:cs typeface="+mn-cs"/>
                        </a:rPr>
                        <a:t>would</a:t>
                      </a:r>
                      <a:r>
                        <a:rPr lang="fr-FR" sz="1050" kern="1200" dirty="0">
                          <a:solidFill>
                            <a:schemeClr val="dk1"/>
                          </a:solidFill>
                          <a:effectLst/>
                          <a:latin typeface="+mn-lt"/>
                          <a:ea typeface="+mn-ea"/>
                          <a:cs typeface="+mn-cs"/>
                        </a:rPr>
                        <a:t> </a:t>
                      </a:r>
                      <a:r>
                        <a:rPr lang="fr-FR" sz="1050" kern="1200" dirty="0" err="1">
                          <a:solidFill>
                            <a:schemeClr val="dk1"/>
                          </a:solidFill>
                          <a:effectLst/>
                          <a:latin typeface="+mn-lt"/>
                          <a:ea typeface="+mn-ea"/>
                          <a:cs typeface="+mn-cs"/>
                        </a:rPr>
                        <a:t>benefit</a:t>
                      </a:r>
                      <a:r>
                        <a:rPr lang="fr-FR" sz="1050" kern="1200" dirty="0">
                          <a:solidFill>
                            <a:schemeClr val="dk1"/>
                          </a:solidFill>
                          <a:effectLst/>
                          <a:latin typeface="+mn-lt"/>
                          <a:ea typeface="+mn-ea"/>
                          <a:cs typeface="+mn-cs"/>
                        </a:rPr>
                        <a:t> </a:t>
                      </a:r>
                      <a:r>
                        <a:rPr lang="fr-FR" sz="1050" kern="1200" dirty="0" err="1">
                          <a:solidFill>
                            <a:schemeClr val="dk1"/>
                          </a:solidFill>
                          <a:effectLst/>
                          <a:latin typeface="+mn-lt"/>
                          <a:ea typeface="+mn-ea"/>
                          <a:cs typeface="+mn-cs"/>
                        </a:rPr>
                        <a:t>from</a:t>
                      </a:r>
                      <a:r>
                        <a:rPr lang="fr-FR" sz="1050" kern="1200" dirty="0">
                          <a:solidFill>
                            <a:schemeClr val="dk1"/>
                          </a:solidFill>
                          <a:effectLst/>
                          <a:latin typeface="+mn-lt"/>
                          <a:ea typeface="+mn-ea"/>
                          <a:cs typeface="+mn-cs"/>
                        </a:rPr>
                        <a:t> the training </a:t>
                      </a:r>
                      <a:r>
                        <a:rPr lang="fr-FR" sz="1050" kern="1200" dirty="0" err="1">
                          <a:solidFill>
                            <a:schemeClr val="dk1"/>
                          </a:solidFill>
                          <a:effectLst/>
                          <a:latin typeface="+mn-lt"/>
                          <a:ea typeface="+mn-ea"/>
                          <a:cs typeface="+mn-cs"/>
                        </a:rPr>
                        <a:t>offered</a:t>
                      </a:r>
                      <a:r>
                        <a:rPr lang="fr-FR" sz="1050" kern="1200" dirty="0">
                          <a:solidFill>
                            <a:schemeClr val="dk1"/>
                          </a:solidFill>
                          <a:effectLst/>
                          <a:latin typeface="+mn-lt"/>
                          <a:ea typeface="+mn-ea"/>
                          <a:cs typeface="+mn-cs"/>
                        </a:rPr>
                        <a:t> at 5 EU </a:t>
                      </a:r>
                      <a:r>
                        <a:rPr lang="fr-FR" sz="1050" kern="1200" dirty="0" err="1">
                          <a:solidFill>
                            <a:schemeClr val="dk1"/>
                          </a:solidFill>
                          <a:effectLst/>
                          <a:latin typeface="+mn-lt"/>
                          <a:ea typeface="+mn-ea"/>
                          <a:cs typeface="+mn-cs"/>
                        </a:rPr>
                        <a:t>HEIs</a:t>
                      </a:r>
                      <a:r>
                        <a:rPr lang="fr-FR" sz="1050" kern="1200" dirty="0">
                          <a:solidFill>
                            <a:schemeClr val="dk1"/>
                          </a:solidFill>
                          <a:effectLst/>
                          <a:latin typeface="+mn-lt"/>
                          <a:ea typeface="+mn-ea"/>
                          <a:cs typeface="+mn-cs"/>
                        </a:rPr>
                        <a:t>.</a:t>
                      </a:r>
                      <a:endParaRPr lang="he-IL" sz="800" dirty="0"/>
                    </a:p>
                  </a:txBody>
                  <a:tcPr/>
                </a:tc>
                <a:tc>
                  <a:txBody>
                    <a:bodyPr/>
                    <a:lstStyle/>
                    <a:p>
                      <a:pPr algn="l" rtl="0"/>
                      <a:r>
                        <a:rPr lang="en-US" sz="1050" dirty="0"/>
                        <a:t>Each EU partner presented their methods for promoting civic involvement and education.</a:t>
                      </a:r>
                      <a:endParaRPr lang="he-IL" sz="1050" dirty="0"/>
                    </a:p>
                  </a:txBody>
                  <a:tcPr/>
                </a:tc>
                <a:tc>
                  <a:txBody>
                    <a:bodyPr/>
                    <a:lstStyle/>
                    <a:p>
                      <a:pPr algn="l" rtl="0"/>
                      <a:r>
                        <a:rPr lang="en-US" sz="1050" dirty="0"/>
                        <a:t>Workshops and presentations.</a:t>
                      </a:r>
                    </a:p>
                    <a:p>
                      <a:pPr algn="l" rtl="0"/>
                      <a:r>
                        <a:rPr lang="en-US" sz="1050" dirty="0"/>
                        <a:t>Modified SMS program</a:t>
                      </a:r>
                      <a:endParaRPr lang="he-IL" sz="1050" dirty="0"/>
                    </a:p>
                  </a:txBody>
                  <a:tcPr/>
                </a:tc>
                <a:tc>
                  <a:txBody>
                    <a:bodyPr/>
                    <a:lstStyle/>
                    <a:p>
                      <a:pPr algn="l" rtl="0"/>
                      <a:r>
                        <a:rPr lang="en-US" sz="1050" dirty="0"/>
                        <a:t>Faculty of all CURE HEIs</a:t>
                      </a:r>
                      <a:endParaRPr lang="he-IL" sz="1050" dirty="0"/>
                    </a:p>
                  </a:txBody>
                  <a:tcPr/>
                </a:tc>
                <a:tc>
                  <a:txBody>
                    <a:bodyPr/>
                    <a:lstStyle/>
                    <a:p>
                      <a:pPr algn="l" rtl="0">
                        <a:lnSpc>
                          <a:spcPct val="107000"/>
                        </a:lnSpc>
                        <a:spcAft>
                          <a:spcPts val="0"/>
                        </a:spcAft>
                      </a:pPr>
                      <a:r>
                        <a:rPr lang="en-US" sz="1050" dirty="0">
                          <a:effectLst/>
                          <a:latin typeface="Times New Roman" panose="02020603050405020304" pitchFamily="18" charset="0"/>
                          <a:ea typeface="Times New Roman" panose="02020603050405020304" pitchFamily="18" charset="0"/>
                          <a:cs typeface="Arial" panose="020B0604020202020204" pitchFamily="34" charset="0"/>
                        </a:rPr>
                        <a:t>1.4</a:t>
                      </a:r>
                      <a:endParaRPr lang="en-IL" sz="105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l" rtl="0">
                        <a:lnSpc>
                          <a:spcPct val="107000"/>
                        </a:lnSpc>
                        <a:spcAft>
                          <a:spcPts val="0"/>
                        </a:spcAft>
                      </a:pPr>
                      <a:r>
                        <a:rPr lang="fr-FR" sz="1000" kern="1200" dirty="0">
                          <a:solidFill>
                            <a:schemeClr val="dk1"/>
                          </a:solidFill>
                          <a:effectLst/>
                          <a:latin typeface="+mn-lt"/>
                          <a:ea typeface="+mn-ea"/>
                          <a:cs typeface="+mn-cs"/>
                        </a:rPr>
                        <a:t>Good Practices in Learning EU </a:t>
                      </a:r>
                      <a:r>
                        <a:rPr lang="fr-FR" sz="1000" kern="1200" dirty="0" err="1">
                          <a:solidFill>
                            <a:schemeClr val="dk1"/>
                          </a:solidFill>
                          <a:effectLst/>
                          <a:latin typeface="+mn-lt"/>
                          <a:ea typeface="+mn-ea"/>
                          <a:cs typeface="+mn-cs"/>
                        </a:rPr>
                        <a:t>Approaches</a:t>
                      </a:r>
                      <a:r>
                        <a:rPr lang="fr-FR" sz="1000" kern="1200" dirty="0">
                          <a:solidFill>
                            <a:schemeClr val="dk1"/>
                          </a:solidFill>
                          <a:effectLst/>
                          <a:latin typeface="+mn-lt"/>
                          <a:ea typeface="+mn-ea"/>
                          <a:cs typeface="+mn-cs"/>
                        </a:rPr>
                        <a:t> to CE</a:t>
                      </a:r>
                      <a:endParaRPr lang="en-IL" sz="7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977501936"/>
                  </a:ext>
                </a:extLst>
              </a:tr>
              <a:tr h="486444">
                <a:tc>
                  <a:txBody>
                    <a:bodyPr/>
                    <a:lstStyle/>
                    <a:p>
                      <a:pPr marL="228600" indent="-228600" algn="l" rtl="0">
                        <a:buAutoNum type="arabicPeriod"/>
                      </a:pPr>
                      <a:endParaRPr lang="he-IL" sz="1200" dirty="0"/>
                    </a:p>
                  </a:txBody>
                  <a:tcPr/>
                </a:tc>
                <a:tc>
                  <a:txBody>
                    <a:bodyPr/>
                    <a:lstStyle/>
                    <a:p>
                      <a:pPr algn="l" rtl="0"/>
                      <a:r>
                        <a:rPr lang="fr-FR" sz="1100" kern="1200" dirty="0" err="1">
                          <a:solidFill>
                            <a:schemeClr val="dk1"/>
                          </a:solidFill>
                          <a:effectLst/>
                          <a:latin typeface="+mn-lt"/>
                          <a:ea typeface="+mn-ea"/>
                          <a:cs typeface="+mn-cs"/>
                        </a:rPr>
                        <a:t>Workplans</a:t>
                      </a:r>
                      <a:r>
                        <a:rPr lang="fr-FR" sz="1100" kern="1200" dirty="0">
                          <a:solidFill>
                            <a:schemeClr val="dk1"/>
                          </a:solidFill>
                          <a:effectLst/>
                          <a:latin typeface="+mn-lt"/>
                          <a:ea typeface="+mn-ea"/>
                          <a:cs typeface="+mn-cs"/>
                        </a:rPr>
                        <a:t> of the </a:t>
                      </a:r>
                      <a:r>
                        <a:rPr lang="fr-FR" sz="1100" kern="1200" dirty="0" err="1">
                          <a:solidFill>
                            <a:schemeClr val="dk1"/>
                          </a:solidFill>
                          <a:effectLst/>
                          <a:latin typeface="+mn-lt"/>
                          <a:ea typeface="+mn-ea"/>
                          <a:cs typeface="+mn-cs"/>
                        </a:rPr>
                        <a:t>different</a:t>
                      </a:r>
                      <a:r>
                        <a:rPr lang="fr-FR" sz="1100" kern="1200" dirty="0">
                          <a:solidFill>
                            <a:schemeClr val="dk1"/>
                          </a:solidFill>
                          <a:effectLst/>
                          <a:latin typeface="+mn-lt"/>
                          <a:ea typeface="+mn-ea"/>
                          <a:cs typeface="+mn-cs"/>
                        </a:rPr>
                        <a:t> </a:t>
                      </a:r>
                      <a:r>
                        <a:rPr lang="fr-FR" sz="1100" kern="1200" dirty="0" err="1">
                          <a:solidFill>
                            <a:schemeClr val="dk1"/>
                          </a:solidFill>
                          <a:effectLst/>
                          <a:latin typeface="+mn-lt"/>
                          <a:ea typeface="+mn-ea"/>
                          <a:cs typeface="+mn-cs"/>
                        </a:rPr>
                        <a:t>working</a:t>
                      </a:r>
                      <a:r>
                        <a:rPr lang="fr-FR" sz="1100" kern="1200" dirty="0">
                          <a:solidFill>
                            <a:schemeClr val="dk1"/>
                          </a:solidFill>
                          <a:effectLst/>
                          <a:latin typeface="+mn-lt"/>
                          <a:ea typeface="+mn-ea"/>
                          <a:cs typeface="+mn-cs"/>
                        </a:rPr>
                        <a:t> teams </a:t>
                      </a:r>
                      <a:r>
                        <a:rPr lang="fr-FR" sz="1100" kern="1200" dirty="0" err="1">
                          <a:solidFill>
                            <a:schemeClr val="dk1"/>
                          </a:solidFill>
                          <a:effectLst/>
                          <a:latin typeface="+mn-lt"/>
                          <a:ea typeface="+mn-ea"/>
                          <a:cs typeface="+mn-cs"/>
                        </a:rPr>
                        <a:t>were</a:t>
                      </a:r>
                      <a:r>
                        <a:rPr lang="fr-FR" sz="1100" kern="1200" dirty="0">
                          <a:solidFill>
                            <a:schemeClr val="dk1"/>
                          </a:solidFill>
                          <a:effectLst/>
                          <a:latin typeface="+mn-lt"/>
                          <a:ea typeface="+mn-ea"/>
                          <a:cs typeface="+mn-cs"/>
                        </a:rPr>
                        <a:t> </a:t>
                      </a:r>
                      <a:r>
                        <a:rPr lang="fr-FR" sz="1100" kern="1200" dirty="0" err="1">
                          <a:solidFill>
                            <a:schemeClr val="dk1"/>
                          </a:solidFill>
                          <a:effectLst/>
                          <a:latin typeface="+mn-lt"/>
                          <a:ea typeface="+mn-ea"/>
                          <a:cs typeface="+mn-cs"/>
                        </a:rPr>
                        <a:t>completed</a:t>
                      </a:r>
                      <a:r>
                        <a:rPr lang="fr-FR" sz="1100" kern="1200" dirty="0">
                          <a:solidFill>
                            <a:schemeClr val="dk1"/>
                          </a:solidFill>
                          <a:effectLst/>
                          <a:latin typeface="+mn-lt"/>
                          <a:ea typeface="+mn-ea"/>
                          <a:cs typeface="+mn-cs"/>
                        </a:rPr>
                        <a:t> for Courses, QA, and </a:t>
                      </a:r>
                      <a:r>
                        <a:rPr lang="fr-FR" sz="1100" kern="1200" dirty="0" err="1">
                          <a:solidFill>
                            <a:schemeClr val="dk1"/>
                          </a:solidFill>
                          <a:effectLst/>
                          <a:latin typeface="+mn-lt"/>
                          <a:ea typeface="+mn-ea"/>
                          <a:cs typeface="+mn-cs"/>
                        </a:rPr>
                        <a:t>Steering</a:t>
                      </a:r>
                      <a:r>
                        <a:rPr lang="fr-FR" sz="1100" kern="1200" dirty="0">
                          <a:solidFill>
                            <a:schemeClr val="dk1"/>
                          </a:solidFill>
                          <a:effectLst/>
                          <a:latin typeface="+mn-lt"/>
                          <a:ea typeface="+mn-ea"/>
                          <a:cs typeface="+mn-cs"/>
                        </a:rPr>
                        <a:t> </a:t>
                      </a:r>
                      <a:r>
                        <a:rPr lang="fr-FR" sz="1100" kern="1200" dirty="0" err="1">
                          <a:solidFill>
                            <a:schemeClr val="dk1"/>
                          </a:solidFill>
                          <a:effectLst/>
                          <a:latin typeface="+mn-lt"/>
                          <a:ea typeface="+mn-ea"/>
                          <a:cs typeface="+mn-cs"/>
                        </a:rPr>
                        <a:t>committee</a:t>
                      </a:r>
                      <a:r>
                        <a:rPr lang="fr-FR" sz="1100" kern="1200" dirty="0">
                          <a:solidFill>
                            <a:schemeClr val="dk1"/>
                          </a:solidFill>
                          <a:effectLst/>
                          <a:latin typeface="+mn-lt"/>
                          <a:ea typeface="+mn-ea"/>
                          <a:cs typeface="+mn-cs"/>
                        </a:rPr>
                        <a:t>, portal, centers for social </a:t>
                      </a:r>
                      <a:r>
                        <a:rPr lang="fr-FR" sz="1100" kern="1200" dirty="0" err="1">
                          <a:solidFill>
                            <a:schemeClr val="dk1"/>
                          </a:solidFill>
                          <a:effectLst/>
                          <a:latin typeface="+mn-lt"/>
                          <a:ea typeface="+mn-ea"/>
                          <a:cs typeface="+mn-cs"/>
                        </a:rPr>
                        <a:t>involvement</a:t>
                      </a:r>
                      <a:r>
                        <a:rPr lang="fr-FR" sz="1100" kern="1200" dirty="0">
                          <a:solidFill>
                            <a:schemeClr val="dk1"/>
                          </a:solidFill>
                          <a:effectLst/>
                          <a:latin typeface="+mn-lt"/>
                          <a:ea typeface="+mn-ea"/>
                          <a:cs typeface="+mn-cs"/>
                        </a:rPr>
                        <a:t>, </a:t>
                      </a:r>
                      <a:r>
                        <a:rPr lang="fr-FR" sz="1100" kern="1200" dirty="0" err="1">
                          <a:solidFill>
                            <a:schemeClr val="dk1"/>
                          </a:solidFill>
                          <a:effectLst/>
                          <a:latin typeface="+mn-lt"/>
                          <a:ea typeface="+mn-ea"/>
                          <a:cs typeface="+mn-cs"/>
                        </a:rPr>
                        <a:t>Special</a:t>
                      </a:r>
                      <a:r>
                        <a:rPr lang="fr-FR" sz="1100" kern="1200" dirty="0">
                          <a:solidFill>
                            <a:schemeClr val="dk1"/>
                          </a:solidFill>
                          <a:effectLst/>
                          <a:latin typeface="+mn-lt"/>
                          <a:ea typeface="+mn-ea"/>
                          <a:cs typeface="+mn-cs"/>
                        </a:rPr>
                        <a:t> </a:t>
                      </a:r>
                      <a:r>
                        <a:rPr lang="fr-FR" sz="1100" kern="1200" dirty="0" err="1">
                          <a:solidFill>
                            <a:schemeClr val="dk1"/>
                          </a:solidFill>
                          <a:effectLst/>
                          <a:latin typeface="+mn-lt"/>
                          <a:ea typeface="+mn-ea"/>
                          <a:cs typeface="+mn-cs"/>
                        </a:rPr>
                        <a:t>Mobility</a:t>
                      </a:r>
                      <a:r>
                        <a:rPr lang="fr-FR" sz="1100" kern="1200" dirty="0">
                          <a:solidFill>
                            <a:schemeClr val="dk1"/>
                          </a:solidFill>
                          <a:effectLst/>
                          <a:latin typeface="+mn-lt"/>
                          <a:ea typeface="+mn-ea"/>
                          <a:cs typeface="+mn-cs"/>
                        </a:rPr>
                        <a:t> Strand, </a:t>
                      </a:r>
                      <a:r>
                        <a:rPr lang="fr-FR" sz="1100" kern="1200" dirty="0" err="1">
                          <a:solidFill>
                            <a:schemeClr val="dk1"/>
                          </a:solidFill>
                          <a:effectLst/>
                          <a:latin typeface="+mn-lt"/>
                          <a:ea typeface="+mn-ea"/>
                          <a:cs typeface="+mn-cs"/>
                        </a:rPr>
                        <a:t>dissemination</a:t>
                      </a:r>
                      <a:r>
                        <a:rPr lang="fr-FR" sz="1100" kern="1200" dirty="0">
                          <a:solidFill>
                            <a:schemeClr val="dk1"/>
                          </a:solidFill>
                          <a:effectLst/>
                          <a:latin typeface="+mn-lt"/>
                          <a:ea typeface="+mn-ea"/>
                          <a:cs typeface="+mn-cs"/>
                        </a:rPr>
                        <a:t>. </a:t>
                      </a:r>
                      <a:r>
                        <a:rPr lang="fr-FR" sz="1050" kern="1200" dirty="0">
                          <a:solidFill>
                            <a:schemeClr val="dk1"/>
                          </a:solidFill>
                          <a:effectLst/>
                          <a:latin typeface="+mn-lt"/>
                          <a:ea typeface="+mn-ea"/>
                          <a:cs typeface="+mn-cs"/>
                        </a:rPr>
                        <a:t>Link to </a:t>
                      </a:r>
                      <a:r>
                        <a:rPr lang="fr-FR" sz="1050" kern="1200" dirty="0" err="1">
                          <a:solidFill>
                            <a:schemeClr val="dk1"/>
                          </a:solidFill>
                          <a:effectLst/>
                          <a:latin typeface="+mn-lt"/>
                          <a:ea typeface="+mn-ea"/>
                          <a:cs typeface="+mn-cs"/>
                        </a:rPr>
                        <a:t>summary</a:t>
                      </a:r>
                      <a:r>
                        <a:rPr lang="fr-FR" sz="1050" kern="1200" dirty="0">
                          <a:solidFill>
                            <a:schemeClr val="dk1"/>
                          </a:solidFill>
                          <a:effectLst/>
                          <a:latin typeface="+mn-lt"/>
                          <a:ea typeface="+mn-ea"/>
                          <a:cs typeface="+mn-cs"/>
                        </a:rPr>
                        <a:t> of </a:t>
                      </a:r>
                      <a:r>
                        <a:rPr lang="fr-FR" sz="1050" kern="1200" dirty="0" err="1">
                          <a:solidFill>
                            <a:schemeClr val="dk1"/>
                          </a:solidFill>
                          <a:effectLst/>
                          <a:latin typeface="+mn-lt"/>
                          <a:ea typeface="+mn-ea"/>
                          <a:cs typeface="+mn-cs"/>
                        </a:rPr>
                        <a:t>workplans</a:t>
                      </a:r>
                      <a:r>
                        <a:rPr lang="fr-FR" sz="1050" kern="1200" dirty="0">
                          <a:solidFill>
                            <a:schemeClr val="dk1"/>
                          </a:solidFill>
                          <a:effectLst/>
                          <a:latin typeface="+mn-lt"/>
                          <a:ea typeface="+mn-ea"/>
                          <a:cs typeface="+mn-cs"/>
                        </a:rPr>
                        <a:t> in WP1 :  </a:t>
                      </a:r>
                      <a:r>
                        <a:rPr lang="fr-FR" sz="1050" u="sng" kern="1200" dirty="0">
                          <a:solidFill>
                            <a:schemeClr val="dk1"/>
                          </a:solidFill>
                          <a:effectLst/>
                          <a:latin typeface="+mn-lt"/>
                          <a:ea typeface="+mn-ea"/>
                          <a:cs typeface="+mn-cs"/>
                          <a:hlinkClick r:id="rId3"/>
                        </a:rPr>
                        <a:t>https://cure.erasmus-plus.org.il/course/view.php?id=63</a:t>
                      </a:r>
                      <a:endParaRPr lang="he-IL" sz="9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050" kern="1200" dirty="0" err="1">
                          <a:solidFill>
                            <a:schemeClr val="dk1"/>
                          </a:solidFill>
                          <a:effectLst/>
                          <a:latin typeface="+mn-lt"/>
                          <a:ea typeface="+mn-ea"/>
                          <a:cs typeface="+mn-cs"/>
                        </a:rPr>
                        <a:t>Working</a:t>
                      </a:r>
                      <a:r>
                        <a:rPr lang="fr-FR" sz="1050" kern="1200" dirty="0">
                          <a:solidFill>
                            <a:schemeClr val="dk1"/>
                          </a:solidFill>
                          <a:effectLst/>
                          <a:latin typeface="+mn-lt"/>
                          <a:ea typeface="+mn-ea"/>
                          <a:cs typeface="+mn-cs"/>
                        </a:rPr>
                        <a:t> Teams </a:t>
                      </a:r>
                      <a:r>
                        <a:rPr lang="fr-FR" sz="1050" kern="1200" dirty="0" err="1">
                          <a:solidFill>
                            <a:schemeClr val="dk1"/>
                          </a:solidFill>
                          <a:effectLst/>
                          <a:latin typeface="+mn-lt"/>
                          <a:ea typeface="+mn-ea"/>
                          <a:cs typeface="+mn-cs"/>
                        </a:rPr>
                        <a:t>formed</a:t>
                      </a:r>
                      <a:endParaRPr lang="en-IL" sz="1050" kern="1200" dirty="0">
                        <a:solidFill>
                          <a:schemeClr val="dk1"/>
                        </a:solidFill>
                        <a:effectLst/>
                        <a:latin typeface="+mn-lt"/>
                        <a:ea typeface="+mn-ea"/>
                        <a:cs typeface="+mn-cs"/>
                      </a:endParaRPr>
                    </a:p>
                    <a:p>
                      <a:pPr algn="l" rtl="0"/>
                      <a:endParaRPr lang="he-IL" sz="1200" dirty="0"/>
                    </a:p>
                  </a:txBody>
                  <a:tcPr/>
                </a:tc>
                <a:tc>
                  <a:txBody>
                    <a:bodyPr/>
                    <a:lstStyle/>
                    <a:p>
                      <a:pPr algn="l" rtl="0"/>
                      <a:r>
                        <a:rPr lang="en-US" sz="1200" dirty="0"/>
                        <a:t>KOM</a:t>
                      </a:r>
                      <a:endParaRPr lang="he-IL"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Whole consortium</a:t>
                      </a:r>
                      <a:endParaRPr lang="he-IL" sz="1200" dirty="0"/>
                    </a:p>
                    <a:p>
                      <a:pPr algn="l" rtl="0"/>
                      <a:endParaRPr lang="he-IL" sz="1200" dirty="0"/>
                    </a:p>
                  </a:txBody>
                  <a:tcPr/>
                </a:tc>
                <a:tc>
                  <a:txBody>
                    <a:bodyPr/>
                    <a:lstStyle/>
                    <a:p>
                      <a:pPr algn="l" rtl="0">
                        <a:lnSpc>
                          <a:spcPct val="107000"/>
                        </a:lnSpc>
                        <a:spcAft>
                          <a:spcPts val="0"/>
                        </a:spcAft>
                      </a:pPr>
                      <a:r>
                        <a:rPr lang="en-US" sz="1200" dirty="0">
                          <a:effectLst/>
                          <a:latin typeface="Times New Roman" panose="02020603050405020304" pitchFamily="18" charset="0"/>
                          <a:ea typeface="Times New Roman" panose="02020603050405020304" pitchFamily="18" charset="0"/>
                          <a:cs typeface="Arial" panose="020B0604020202020204" pitchFamily="34" charset="0"/>
                        </a:rPr>
                        <a:t>1.5</a:t>
                      </a:r>
                      <a:endParaRPr lang="en-IL"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l" rtl="0">
                        <a:lnSpc>
                          <a:spcPct val="107000"/>
                        </a:lnSpc>
                        <a:spcAft>
                          <a:spcPts val="0"/>
                        </a:spcAft>
                      </a:pPr>
                      <a:r>
                        <a:rPr lang="fr-FR" sz="1050" kern="1200" dirty="0">
                          <a:solidFill>
                            <a:schemeClr val="dk1"/>
                          </a:solidFill>
                          <a:effectLst/>
                          <a:latin typeface="+mn-lt"/>
                          <a:ea typeface="+mn-ea"/>
                          <a:cs typeface="+mn-cs"/>
                        </a:rPr>
                        <a:t>Establishment of </a:t>
                      </a:r>
                      <a:r>
                        <a:rPr lang="fr-FR" sz="1050" kern="1200" dirty="0" err="1">
                          <a:solidFill>
                            <a:schemeClr val="dk1"/>
                          </a:solidFill>
                          <a:effectLst/>
                          <a:latin typeface="+mn-lt"/>
                          <a:ea typeface="+mn-ea"/>
                          <a:cs typeface="+mn-cs"/>
                        </a:rPr>
                        <a:t>Working</a:t>
                      </a:r>
                      <a:r>
                        <a:rPr lang="fr-FR" sz="1050" kern="1200" dirty="0">
                          <a:solidFill>
                            <a:schemeClr val="dk1"/>
                          </a:solidFill>
                          <a:effectLst/>
                          <a:latin typeface="+mn-lt"/>
                          <a:ea typeface="+mn-ea"/>
                          <a:cs typeface="+mn-cs"/>
                        </a:rPr>
                        <a:t> teams</a:t>
                      </a:r>
                      <a:endParaRPr lang="en-IL" sz="8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6669212"/>
                  </a:ext>
                </a:extLst>
              </a:tr>
              <a:tr h="486444">
                <a:tc>
                  <a:txBody>
                    <a:bodyPr/>
                    <a:lstStyle/>
                    <a:p>
                      <a:pPr marL="228600" indent="-228600" algn="l" rtl="0">
                        <a:buAutoNum type="arabicPeriod"/>
                      </a:pPr>
                      <a:endParaRPr lang="he-IL" sz="1200" dirty="0"/>
                    </a:p>
                  </a:txBody>
                  <a:tcPr/>
                </a:tc>
                <a:tc>
                  <a:txBody>
                    <a:bodyPr/>
                    <a:lstStyle/>
                    <a:p>
                      <a:pPr algn="l" rtl="0"/>
                      <a:r>
                        <a:rPr lang="en-US" sz="1200" dirty="0"/>
                        <a:t>Working draft of QA document </a:t>
                      </a:r>
                      <a:r>
                        <a:rPr lang="en-US" sz="1200" dirty="0">
                          <a:hlinkClick r:id="rId3"/>
                        </a:rPr>
                        <a:t>https://cure.erasmus-plus.org.il/course/view.php?id=63</a:t>
                      </a:r>
                      <a:r>
                        <a:rPr lang="en-US" sz="1200" dirty="0"/>
                        <a:t> in WP3 </a:t>
                      </a:r>
                      <a:r>
                        <a:rPr lang="en-US" sz="1200" dirty="0" err="1"/>
                        <a:t>ubnit</a:t>
                      </a:r>
                      <a:r>
                        <a:rPr lang="en-US" sz="1200" dirty="0"/>
                        <a:t>.</a:t>
                      </a:r>
                      <a:endParaRPr lang="he-IL" sz="1200" dirty="0"/>
                    </a:p>
                  </a:txBody>
                  <a:tcPr/>
                </a:tc>
                <a:tc>
                  <a:txBody>
                    <a:bodyPr/>
                    <a:lstStyle/>
                    <a:p>
                      <a:pPr algn="l" rtl="0"/>
                      <a:r>
                        <a:rPr lang="en-US" sz="1200" dirty="0"/>
                        <a:t>Completed working draft</a:t>
                      </a:r>
                      <a:endParaRPr lang="he-IL" sz="1200" dirty="0"/>
                    </a:p>
                  </a:txBody>
                  <a:tcPr/>
                </a:tc>
                <a:tc>
                  <a:txBody>
                    <a:bodyPr/>
                    <a:lstStyle/>
                    <a:p>
                      <a:pPr algn="l" rtl="0"/>
                      <a:r>
                        <a:rPr lang="en-US" sz="1200" dirty="0"/>
                        <a:t>Working draft of QA</a:t>
                      </a:r>
                      <a:endParaRPr lang="he-IL" sz="1200" dirty="0"/>
                    </a:p>
                  </a:txBody>
                  <a:tcPr/>
                </a:tc>
                <a:tc>
                  <a:txBody>
                    <a:bodyPr/>
                    <a:lstStyle/>
                    <a:p>
                      <a:pPr algn="l" rtl="0"/>
                      <a:r>
                        <a:rPr lang="en-US" sz="1200" dirty="0"/>
                        <a:t>CCCU, JU, TSU, GACE</a:t>
                      </a:r>
                      <a:endParaRPr lang="he-IL" sz="1200" dirty="0"/>
                    </a:p>
                  </a:txBody>
                  <a:tcPr/>
                </a:tc>
                <a:tc>
                  <a:txBody>
                    <a:bodyPr/>
                    <a:lstStyle/>
                    <a:p>
                      <a:pPr algn="l" rtl="0">
                        <a:lnSpc>
                          <a:spcPct val="107000"/>
                        </a:lnSpc>
                        <a:spcAft>
                          <a:spcPts val="0"/>
                        </a:spcAft>
                      </a:pPr>
                      <a:r>
                        <a:rPr lang="en-US" sz="1200" dirty="0">
                          <a:effectLst/>
                          <a:latin typeface="Times New Roman" panose="02020603050405020304" pitchFamily="18" charset="0"/>
                          <a:ea typeface="Times New Roman" panose="02020603050405020304" pitchFamily="18" charset="0"/>
                          <a:cs typeface="Arial" panose="020B0604020202020204" pitchFamily="34" charset="0"/>
                        </a:rPr>
                        <a:t>1.6</a:t>
                      </a:r>
                      <a:endParaRPr lang="en-IL"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l" rtl="0">
                        <a:lnSpc>
                          <a:spcPct val="107000"/>
                        </a:lnSpc>
                        <a:spcAft>
                          <a:spcPts val="0"/>
                        </a:spcAft>
                      </a:pPr>
                      <a:r>
                        <a:rPr lang="en-US" sz="1200" dirty="0">
                          <a:effectLst/>
                          <a:latin typeface="Times New Roman" panose="02020603050405020304" pitchFamily="18" charset="0"/>
                          <a:ea typeface="Times New Roman" panose="02020603050405020304" pitchFamily="18" charset="0"/>
                          <a:cs typeface="Arial" panose="020B0604020202020204" pitchFamily="34" charset="0"/>
                        </a:rPr>
                        <a:t>Preparing QA </a:t>
                      </a:r>
                      <a:endParaRPr lang="en-IL"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845135981"/>
                  </a:ext>
                </a:extLst>
              </a:tr>
            </a:tbl>
          </a:graphicData>
        </a:graphic>
      </p:graphicFrame>
      <p:pic>
        <p:nvPicPr>
          <p:cNvPr id="7" name="Shape 90">
            <a:extLst>
              <a:ext uri="{FF2B5EF4-FFF2-40B4-BE49-F238E27FC236}">
                <a16:creationId xmlns:a16="http://schemas.microsoft.com/office/drawing/2014/main" id="{34DFD631-3CEF-4F75-817E-A3269F08497A}"/>
              </a:ext>
            </a:extLst>
          </p:cNvPr>
          <p:cNvPicPr preferRelativeResize="0"/>
          <p:nvPr/>
        </p:nvPicPr>
        <p:blipFill>
          <a:blip r:embed="rId4">
            <a:alphaModFix/>
          </a:blip>
          <a:stretch>
            <a:fillRect/>
          </a:stretch>
        </p:blipFill>
        <p:spPr>
          <a:xfrm>
            <a:off x="10229408" y="36908"/>
            <a:ext cx="1596147" cy="644130"/>
          </a:xfrm>
          <a:prstGeom prst="rect">
            <a:avLst/>
          </a:prstGeom>
          <a:noFill/>
          <a:ln>
            <a:noFill/>
          </a:ln>
        </p:spPr>
      </p:pic>
    </p:spTree>
    <p:extLst>
      <p:ext uri="{BB962C8B-B14F-4D97-AF65-F5344CB8AC3E}">
        <p14:creationId xmlns:p14="http://schemas.microsoft.com/office/powerpoint/2010/main" val="19579416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8604" y="-6001"/>
            <a:ext cx="10737351" cy="729466"/>
          </a:xfrm>
        </p:spPr>
        <p:txBody>
          <a:bodyPr>
            <a:normAutofit/>
          </a:bodyPr>
          <a:lstStyle/>
          <a:p>
            <a:pPr algn="ctr"/>
            <a:r>
              <a:rPr lang="en-US" sz="1600" dirty="0"/>
              <a:t>WP2.1 : </a:t>
            </a:r>
            <a:r>
              <a:rPr lang="fr-FR" sz="1800" dirty="0"/>
              <a:t>DEV P1. </a:t>
            </a:r>
            <a:r>
              <a:rPr lang="fr-FR" sz="1800" dirty="0" err="1"/>
              <a:t>Constructing</a:t>
            </a:r>
            <a:r>
              <a:rPr lang="fr-FR" sz="1800" dirty="0"/>
              <a:t> a </a:t>
            </a:r>
            <a:r>
              <a:rPr lang="fr-FR" sz="1800" dirty="0" err="1"/>
              <a:t>dynamic</a:t>
            </a:r>
            <a:r>
              <a:rPr lang="fr-FR" sz="1800" dirty="0"/>
              <a:t> program and </a:t>
            </a:r>
            <a:r>
              <a:rPr lang="fr-FR" sz="1800" dirty="0" err="1"/>
              <a:t>strategies</a:t>
            </a:r>
            <a:r>
              <a:rPr lang="fr-FR" sz="1800" dirty="0"/>
              <a:t> </a:t>
            </a:r>
            <a:r>
              <a:rPr lang="fr-FR" sz="1800" dirty="0" err="1"/>
              <a:t>that</a:t>
            </a:r>
            <a:r>
              <a:rPr lang="fr-FR" sz="1800" dirty="0"/>
              <a:t> </a:t>
            </a:r>
            <a:r>
              <a:rPr lang="fr-FR" sz="1800" dirty="0" err="1"/>
              <a:t>promote</a:t>
            </a:r>
            <a:r>
              <a:rPr lang="fr-FR" sz="1800" dirty="0"/>
              <a:t> </a:t>
            </a:r>
            <a:r>
              <a:rPr lang="fr-FR" sz="1800" dirty="0" err="1"/>
              <a:t>curricular</a:t>
            </a:r>
            <a:r>
              <a:rPr lang="fr-FR" sz="1800" dirty="0"/>
              <a:t> </a:t>
            </a:r>
            <a:r>
              <a:rPr lang="fr-FR" sz="1800" dirty="0" err="1"/>
              <a:t>reform</a:t>
            </a:r>
            <a:r>
              <a:rPr lang="fr-FR" sz="1800" dirty="0"/>
              <a:t> for </a:t>
            </a:r>
            <a:r>
              <a:rPr lang="fr-FR" sz="1800" dirty="0" err="1"/>
              <a:t>civic</a:t>
            </a:r>
            <a:r>
              <a:rPr lang="fr-FR" sz="1800" dirty="0"/>
              <a:t> </a:t>
            </a:r>
            <a:r>
              <a:rPr lang="fr-FR" sz="1800" dirty="0" err="1"/>
              <a:t>education</a:t>
            </a:r>
            <a:r>
              <a:rPr lang="fr-FR" sz="1800" dirty="0"/>
              <a:t> </a:t>
            </a:r>
            <a:r>
              <a:rPr lang="en-US" sz="1200" dirty="0">
                <a:solidFill>
                  <a:schemeClr val="accent5"/>
                </a:solidFill>
                <a:latin typeface="+mn-lt"/>
                <a:ea typeface="Tahoma" panose="020B0604030504040204" pitchFamily="34" charset="0"/>
                <a:cs typeface="Tahoma" panose="020B0604030504040204" pitchFamily="34" charset="0"/>
              </a:rPr>
              <a:t>.</a:t>
            </a:r>
            <a:endParaRPr lang="he-IL" sz="2800" dirty="0">
              <a:solidFill>
                <a:schemeClr val="accent5"/>
              </a:solidFill>
              <a:latin typeface="+mn-lt"/>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p:txBody>
          <a:bodyPr>
            <a:normAutofit/>
          </a:bodyPr>
          <a:lstStyle/>
          <a:p>
            <a:pPr marL="285750" indent="-285750">
              <a:buFont typeface="Wingdings" panose="05000000000000000000" pitchFamily="2" charset="2"/>
              <a:buChar char="q"/>
            </a:pPr>
            <a:endParaRPr lang="en-US" dirty="0"/>
          </a:p>
          <a:p>
            <a:pPr marL="285750" indent="-285750">
              <a:buFont typeface="Wingdings" panose="05000000000000000000" pitchFamily="2" charset="2"/>
              <a:buChar char="q"/>
            </a:pPr>
            <a:endParaRPr lang="en-US" dirty="0"/>
          </a:p>
          <a:p>
            <a:pPr marL="285750" indent="-285750">
              <a:buFont typeface="Wingdings" panose="05000000000000000000" pitchFamily="2" charset="2"/>
              <a:buChar char="q"/>
            </a:pPr>
            <a:endParaRPr lang="he-IL" dirty="0"/>
          </a:p>
          <a:p>
            <a:pPr marL="0" indent="0">
              <a:buNone/>
            </a:pPr>
            <a:endParaRPr lang="en-US" dirty="0"/>
          </a:p>
        </p:txBody>
      </p:sp>
      <p:graphicFrame>
        <p:nvGraphicFramePr>
          <p:cNvPr id="6" name="טבלה 9"/>
          <p:cNvGraphicFramePr>
            <a:graphicFrameLocks noGrp="1"/>
          </p:cNvGraphicFramePr>
          <p:nvPr>
            <p:extLst>
              <p:ext uri="{D42A27DB-BD31-4B8C-83A1-F6EECF244321}">
                <p14:modId xmlns:p14="http://schemas.microsoft.com/office/powerpoint/2010/main" val="4017224421"/>
              </p:ext>
            </p:extLst>
          </p:nvPr>
        </p:nvGraphicFramePr>
        <p:xfrm>
          <a:off x="410966" y="549746"/>
          <a:ext cx="11524180" cy="5902425"/>
        </p:xfrm>
        <a:graphic>
          <a:graphicData uri="http://schemas.openxmlformats.org/drawingml/2006/table">
            <a:tbl>
              <a:tblPr rtl="1" firstRow="1" bandRow="1">
                <a:tableStyleId>{5C22544A-7EE6-4342-B048-85BDC9FD1C3A}</a:tableStyleId>
              </a:tblPr>
              <a:tblGrid>
                <a:gridCol w="972620">
                  <a:extLst>
                    <a:ext uri="{9D8B030D-6E8A-4147-A177-3AD203B41FA5}">
                      <a16:colId xmlns:a16="http://schemas.microsoft.com/office/drawing/2014/main" val="20000"/>
                    </a:ext>
                  </a:extLst>
                </a:gridCol>
                <a:gridCol w="5068584">
                  <a:extLst>
                    <a:ext uri="{9D8B030D-6E8A-4147-A177-3AD203B41FA5}">
                      <a16:colId xmlns:a16="http://schemas.microsoft.com/office/drawing/2014/main" val="20001"/>
                    </a:ext>
                  </a:extLst>
                </a:gridCol>
                <a:gridCol w="2301412">
                  <a:extLst>
                    <a:ext uri="{9D8B030D-6E8A-4147-A177-3AD203B41FA5}">
                      <a16:colId xmlns:a16="http://schemas.microsoft.com/office/drawing/2014/main" val="20002"/>
                    </a:ext>
                  </a:extLst>
                </a:gridCol>
                <a:gridCol w="1109609">
                  <a:extLst>
                    <a:ext uri="{9D8B030D-6E8A-4147-A177-3AD203B41FA5}">
                      <a16:colId xmlns:a16="http://schemas.microsoft.com/office/drawing/2014/main" val="20003"/>
                    </a:ext>
                  </a:extLst>
                </a:gridCol>
                <a:gridCol w="893851">
                  <a:extLst>
                    <a:ext uri="{9D8B030D-6E8A-4147-A177-3AD203B41FA5}">
                      <a16:colId xmlns:a16="http://schemas.microsoft.com/office/drawing/2014/main" val="20004"/>
                    </a:ext>
                  </a:extLst>
                </a:gridCol>
                <a:gridCol w="431515">
                  <a:extLst>
                    <a:ext uri="{9D8B030D-6E8A-4147-A177-3AD203B41FA5}">
                      <a16:colId xmlns:a16="http://schemas.microsoft.com/office/drawing/2014/main" val="20005"/>
                    </a:ext>
                  </a:extLst>
                </a:gridCol>
                <a:gridCol w="746589">
                  <a:extLst>
                    <a:ext uri="{9D8B030D-6E8A-4147-A177-3AD203B41FA5}">
                      <a16:colId xmlns:a16="http://schemas.microsoft.com/office/drawing/2014/main" val="2962237667"/>
                    </a:ext>
                  </a:extLst>
                </a:gridCol>
              </a:tblGrid>
              <a:tr h="945876">
                <a:tc>
                  <a:txBody>
                    <a:bodyPr/>
                    <a:lstStyle/>
                    <a:p>
                      <a:pPr algn="ctr" rtl="0"/>
                      <a:r>
                        <a:rPr lang="en-US" sz="1200" dirty="0"/>
                        <a:t>Comments </a:t>
                      </a:r>
                      <a:endParaRPr lang="he-IL" sz="1200" dirty="0"/>
                    </a:p>
                  </a:txBody>
                  <a:tcPr/>
                </a:tc>
                <a:tc>
                  <a:txBody>
                    <a:bodyPr/>
                    <a:lstStyle/>
                    <a:p>
                      <a:pPr algn="ctr" rtl="0"/>
                      <a:r>
                        <a:rPr lang="en-US" sz="1200" dirty="0"/>
                        <a:t>Actual</a:t>
                      </a:r>
                      <a:r>
                        <a:rPr lang="en-US" sz="1200" baseline="0" dirty="0"/>
                        <a:t> </a:t>
                      </a:r>
                      <a:r>
                        <a:rPr lang="en-US" sz="1200" dirty="0"/>
                        <a:t>Outcomes</a:t>
                      </a:r>
                      <a:endParaRPr lang="he-IL" sz="1200" dirty="0"/>
                    </a:p>
                  </a:txBody>
                  <a:tcPr/>
                </a:tc>
                <a:tc>
                  <a:txBody>
                    <a:bodyPr/>
                    <a:lstStyle/>
                    <a:p>
                      <a:pPr algn="ctr" rtl="0"/>
                      <a:r>
                        <a:rPr lang="en-US" sz="1200" dirty="0"/>
                        <a:t>What actually happened</a:t>
                      </a:r>
                      <a:endParaRPr lang="he-IL" sz="1200" dirty="0"/>
                    </a:p>
                  </a:txBody>
                  <a:tcPr/>
                </a:tc>
                <a:tc>
                  <a:txBody>
                    <a:bodyPr/>
                    <a:lstStyle/>
                    <a:p>
                      <a:pPr algn="ctr" rtl="0"/>
                      <a:r>
                        <a:rPr lang="en-US" sz="1200" dirty="0"/>
                        <a:t>Activities</a:t>
                      </a:r>
                      <a:r>
                        <a:rPr lang="en-US" sz="1200" baseline="0" dirty="0"/>
                        <a:t> according to o</a:t>
                      </a:r>
                      <a:r>
                        <a:rPr lang="en-US" sz="1200" dirty="0"/>
                        <a:t>riginal work plan</a:t>
                      </a:r>
                      <a:endParaRPr lang="he-IL" sz="1200" dirty="0"/>
                    </a:p>
                  </a:txBody>
                  <a:tcPr/>
                </a:tc>
                <a:tc>
                  <a:txBody>
                    <a:bodyPr/>
                    <a:lstStyle/>
                    <a:p>
                      <a:pPr algn="ctr" rtl="0"/>
                      <a:r>
                        <a:rPr lang="en-US" sz="1200" dirty="0"/>
                        <a:t>Team </a:t>
                      </a:r>
                      <a:endParaRPr lang="he-IL" sz="1200" dirty="0"/>
                    </a:p>
                  </a:txBody>
                  <a:tcPr/>
                </a:tc>
                <a:tc>
                  <a:txBody>
                    <a:bodyPr/>
                    <a:lstStyle/>
                    <a:p>
                      <a:pPr algn="ctr" rtl="0"/>
                      <a:r>
                        <a:rPr lang="en-US" sz="1200" dirty="0"/>
                        <a:t>WP</a:t>
                      </a:r>
                      <a:endParaRPr lang="he-IL" sz="1200" dirty="0"/>
                    </a:p>
                  </a:txBody>
                  <a:tcPr/>
                </a:tc>
                <a:tc>
                  <a:txBody>
                    <a:bodyPr/>
                    <a:lstStyle/>
                    <a:p>
                      <a:pPr algn="ctr" rtl="0"/>
                      <a:endParaRPr lang="he-IL" sz="1200" dirty="0"/>
                    </a:p>
                  </a:txBody>
                  <a:tcPr/>
                </a:tc>
                <a:extLst>
                  <a:ext uri="{0D108BD9-81ED-4DB2-BD59-A6C34878D82A}">
                    <a16:rowId xmlns:a16="http://schemas.microsoft.com/office/drawing/2014/main" val="10000"/>
                  </a:ext>
                </a:extLst>
              </a:tr>
              <a:tr h="543110">
                <a:tc>
                  <a:txBody>
                    <a:bodyPr/>
                    <a:lstStyle/>
                    <a:p>
                      <a:pPr marL="228600" indent="-228600" algn="l" rtl="0">
                        <a:buAutoNum type="arabicPeriod"/>
                      </a:pPr>
                      <a:endParaRPr lang="he-IL" sz="1200" dirty="0"/>
                    </a:p>
                  </a:txBody>
                  <a:tcPr/>
                </a:tc>
                <a:tc>
                  <a:txBody>
                    <a:bodyPr/>
                    <a:lstStyle/>
                    <a:p>
                      <a:pPr algn="l" rtl="0"/>
                      <a:r>
                        <a:rPr lang="en-US" sz="1200" dirty="0">
                          <a:hlinkClick r:id="rId3"/>
                        </a:rPr>
                        <a:t>https://cure.erasmus-plus.org.il/course/view.php?id=66</a:t>
                      </a:r>
                      <a:r>
                        <a:rPr lang="en-US" sz="1200" dirty="0"/>
                        <a:t>  </a:t>
                      </a:r>
                      <a:endParaRPr lang="he-IL" sz="1200" dirty="0"/>
                    </a:p>
                  </a:txBody>
                  <a:tcPr/>
                </a:tc>
                <a:tc>
                  <a:txBody>
                    <a:bodyPr/>
                    <a:lstStyle/>
                    <a:p>
                      <a:pPr algn="l" rtl="0"/>
                      <a:r>
                        <a:rPr lang="en-US" sz="1200" dirty="0"/>
                        <a:t>Agendas of meeting completed and work teams ready for CM</a:t>
                      </a:r>
                      <a:endParaRPr lang="he-IL" sz="1200" dirty="0"/>
                    </a:p>
                  </a:txBody>
                  <a:tcPr/>
                </a:tc>
                <a:tc>
                  <a:txBody>
                    <a:bodyPr/>
                    <a:lstStyle/>
                    <a:p>
                      <a:pPr algn="l" rtl="0"/>
                      <a:r>
                        <a:rPr lang="en-US" sz="1050" dirty="0"/>
                        <a:t>Work teams begin dev tasks</a:t>
                      </a:r>
                      <a:endParaRPr lang="he-IL" sz="1050" dirty="0"/>
                    </a:p>
                  </a:txBody>
                  <a:tcPr/>
                </a:tc>
                <a:tc>
                  <a:txBody>
                    <a:bodyPr/>
                    <a:lstStyle/>
                    <a:p>
                      <a:pPr algn="l" rtl="0"/>
                      <a:r>
                        <a:rPr lang="en-US" sz="1200" dirty="0"/>
                        <a:t> IL/GE HEIs</a:t>
                      </a:r>
                      <a:endParaRPr lang="he-IL" sz="1200" dirty="0"/>
                    </a:p>
                  </a:txBody>
                  <a:tcPr/>
                </a:tc>
                <a:tc>
                  <a:txBody>
                    <a:bodyPr/>
                    <a:lstStyle/>
                    <a:p>
                      <a:pPr algn="l" rtl="0">
                        <a:lnSpc>
                          <a:spcPct val="107000"/>
                        </a:lnSpc>
                        <a:spcAft>
                          <a:spcPts val="0"/>
                        </a:spcAft>
                      </a:pPr>
                      <a:r>
                        <a:rPr lang="en-US" sz="1200" dirty="0">
                          <a:effectLst/>
                          <a:latin typeface="Times New Roman" panose="02020603050405020304" pitchFamily="18" charset="0"/>
                          <a:ea typeface="Times New Roman" panose="02020603050405020304" pitchFamily="18" charset="0"/>
                          <a:cs typeface="Arial" panose="020B0604020202020204" pitchFamily="34" charset="0"/>
                        </a:rPr>
                        <a:t>2.1</a:t>
                      </a:r>
                      <a:endParaRPr lang="en-IL"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l" rtl="0">
                        <a:lnSpc>
                          <a:spcPct val="107000"/>
                        </a:lnSpc>
                        <a:spcAft>
                          <a:spcPts val="0"/>
                        </a:spcAft>
                      </a:pPr>
                      <a:r>
                        <a:rPr lang="en-US" sz="1050" dirty="0">
                          <a:effectLst/>
                          <a:latin typeface="Times New Roman" panose="02020603050405020304" pitchFamily="18" charset="0"/>
                          <a:ea typeface="Times New Roman" panose="02020603050405020304" pitchFamily="18" charset="0"/>
                          <a:cs typeface="Arial" panose="020B0604020202020204" pitchFamily="34" charset="0"/>
                        </a:rPr>
                        <a:t>Internal meetings</a:t>
                      </a:r>
                      <a:endParaRPr lang="en-IL" sz="105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0001"/>
                  </a:ext>
                </a:extLst>
              </a:tr>
              <a:tr h="559099">
                <a:tc>
                  <a:txBody>
                    <a:bodyPr/>
                    <a:lstStyle/>
                    <a:p>
                      <a:pPr marL="228600" indent="-228600" algn="l" rtl="0">
                        <a:buAutoNum type="arabicPeriod"/>
                      </a:pPr>
                      <a:endParaRPr lang="he-IL" sz="900" dirty="0"/>
                    </a:p>
                  </a:txBody>
                  <a:tcPr/>
                </a:tc>
                <a:tc>
                  <a:txBody>
                    <a:bodyPr/>
                    <a:lstStyle/>
                    <a:p>
                      <a:pPr algn="l" rtl="0"/>
                      <a:r>
                        <a:rPr lang="en-US" sz="900" dirty="0">
                          <a:hlinkClick r:id="rId4"/>
                        </a:rPr>
                        <a:t>https://cure.erasmus-plus.org.il/</a:t>
                      </a:r>
                      <a:r>
                        <a:rPr lang="en-US" sz="900" dirty="0"/>
                        <a:t>   click on courses to access all courses</a:t>
                      </a:r>
                      <a:endParaRPr lang="he-IL" sz="900" dirty="0"/>
                    </a:p>
                  </a:txBody>
                  <a:tcPr/>
                </a:tc>
                <a:tc>
                  <a:txBody>
                    <a:bodyPr/>
                    <a:lstStyle/>
                    <a:p>
                      <a:pPr algn="l" rtl="0"/>
                      <a:r>
                        <a:rPr lang="en-US" sz="1200" dirty="0"/>
                        <a:t>All syllabi completed</a:t>
                      </a:r>
                      <a:endParaRPr lang="he-IL" sz="1200" dirty="0"/>
                    </a:p>
                  </a:txBody>
                  <a:tcPr/>
                </a:tc>
                <a:tc>
                  <a:txBody>
                    <a:bodyPr/>
                    <a:lstStyle/>
                    <a:p>
                      <a:pPr algn="l" rtl="0"/>
                      <a:r>
                        <a:rPr lang="en-US" sz="1050" dirty="0"/>
                        <a:t>Syllabi completed</a:t>
                      </a:r>
                      <a:endParaRPr lang="he-IL" sz="1050" dirty="0"/>
                    </a:p>
                  </a:txBody>
                  <a:tcPr/>
                </a:tc>
                <a:tc>
                  <a:txBody>
                    <a:bodyPr/>
                    <a:lstStyle/>
                    <a:p>
                      <a:pPr algn="l" rtl="0"/>
                      <a:r>
                        <a:rPr lang="en-US" sz="1200" dirty="0"/>
                        <a:t>All </a:t>
                      </a:r>
                      <a:endParaRPr lang="he-IL" sz="1200" dirty="0"/>
                    </a:p>
                  </a:txBody>
                  <a:tcPr/>
                </a:tc>
                <a:tc>
                  <a:txBody>
                    <a:bodyPr/>
                    <a:lstStyle/>
                    <a:p>
                      <a:pPr algn="l" rtl="0">
                        <a:lnSpc>
                          <a:spcPct val="107000"/>
                        </a:lnSpc>
                        <a:spcAft>
                          <a:spcPts val="0"/>
                        </a:spcAft>
                      </a:pPr>
                      <a:r>
                        <a:rPr lang="en-US" sz="1200" dirty="0">
                          <a:effectLst/>
                          <a:latin typeface="Times New Roman" panose="02020603050405020304" pitchFamily="18" charset="0"/>
                          <a:ea typeface="Times New Roman" panose="02020603050405020304" pitchFamily="18" charset="0"/>
                          <a:cs typeface="Arial" panose="020B0604020202020204" pitchFamily="34" charset="0"/>
                        </a:rPr>
                        <a:t>2.2</a:t>
                      </a:r>
                      <a:endParaRPr lang="en-IL"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l" rtl="0">
                        <a:lnSpc>
                          <a:spcPct val="107000"/>
                        </a:lnSpc>
                        <a:spcAft>
                          <a:spcPts val="0"/>
                        </a:spcAft>
                      </a:pPr>
                      <a:r>
                        <a:rPr lang="en-US" sz="800" dirty="0">
                          <a:effectLst/>
                          <a:latin typeface="Times New Roman" panose="02020603050405020304" pitchFamily="18" charset="0"/>
                          <a:ea typeface="Times New Roman" panose="02020603050405020304" pitchFamily="18" charset="0"/>
                          <a:cs typeface="Arial" panose="020B0604020202020204" pitchFamily="34" charset="0"/>
                        </a:rPr>
                        <a:t>Dev of Syllabi</a:t>
                      </a:r>
                      <a:endParaRPr lang="en-IL" sz="8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226416785"/>
                  </a:ext>
                </a:extLst>
              </a:tr>
              <a:tr h="525486">
                <a:tc>
                  <a:txBody>
                    <a:bodyPr/>
                    <a:lstStyle/>
                    <a:p>
                      <a:pPr marL="0" indent="0" algn="l" rtl="0">
                        <a:buNone/>
                      </a:pPr>
                      <a:endParaRPr lang="he-IL" sz="1200" dirty="0"/>
                    </a:p>
                  </a:txBody>
                  <a:tcPr/>
                </a:tc>
                <a:tc>
                  <a:txBody>
                    <a:bodyPr/>
                    <a:lstStyle/>
                    <a:p>
                      <a:pPr lvl="0" algn="l" rtl="0"/>
                      <a:r>
                        <a:rPr lang="en-US" sz="1200" dirty="0"/>
                        <a:t>Access website to see what has been accomplished  </a:t>
                      </a:r>
                      <a:r>
                        <a:rPr lang="en-US" sz="1200" dirty="0">
                          <a:hlinkClick r:id="rId5"/>
                        </a:rPr>
                        <a:t>https://cure.erasmus-plus.org.il/course/view.php?id=62</a:t>
                      </a:r>
                      <a:r>
                        <a:rPr lang="en-US" sz="1200" dirty="0"/>
                        <a:t> </a:t>
                      </a:r>
                      <a:endParaRPr lang="he-IL" sz="1200" dirty="0"/>
                    </a:p>
                  </a:txBody>
                  <a:tcPr/>
                </a:tc>
                <a:tc>
                  <a:txBody>
                    <a:bodyPr/>
                    <a:lstStyle/>
                    <a:p>
                      <a:pPr algn="l" rtl="0"/>
                      <a:r>
                        <a:rPr lang="en-US" sz="1200" dirty="0"/>
                        <a:t>5 SMS programs completed</a:t>
                      </a:r>
                      <a:endParaRPr lang="he-IL" sz="1200" dirty="0"/>
                    </a:p>
                  </a:txBody>
                  <a:tcPr/>
                </a:tc>
                <a:tc>
                  <a:txBody>
                    <a:bodyPr/>
                    <a:lstStyle/>
                    <a:p>
                      <a:pPr algn="l" rtl="0"/>
                      <a:r>
                        <a:rPr lang="en-US" sz="1050" dirty="0"/>
                        <a:t>SMS Workshop Dev</a:t>
                      </a:r>
                      <a:endParaRPr lang="he-IL" sz="1050" dirty="0"/>
                    </a:p>
                  </a:txBody>
                  <a:tcPr/>
                </a:tc>
                <a:tc>
                  <a:txBody>
                    <a:bodyPr/>
                    <a:lstStyle/>
                    <a:p>
                      <a:pPr algn="l" rtl="0"/>
                      <a:r>
                        <a:rPr lang="en-US" sz="1200" dirty="0"/>
                        <a:t>ALL</a:t>
                      </a:r>
                      <a:endParaRPr lang="he-IL" sz="1200" dirty="0"/>
                    </a:p>
                  </a:txBody>
                  <a:tcPr/>
                </a:tc>
                <a:tc>
                  <a:txBody>
                    <a:bodyPr/>
                    <a:lstStyle/>
                    <a:p>
                      <a:pPr algn="l" rtl="0">
                        <a:lnSpc>
                          <a:spcPct val="107000"/>
                        </a:lnSpc>
                        <a:spcAft>
                          <a:spcPts val="0"/>
                        </a:spcAft>
                      </a:pPr>
                      <a:r>
                        <a:rPr lang="en-US" sz="1200" dirty="0">
                          <a:effectLst/>
                          <a:latin typeface="Times New Roman" panose="02020603050405020304" pitchFamily="18" charset="0"/>
                          <a:ea typeface="Times New Roman" panose="02020603050405020304" pitchFamily="18" charset="0"/>
                          <a:cs typeface="Arial" panose="020B0604020202020204" pitchFamily="34" charset="0"/>
                        </a:rPr>
                        <a:t>2.3</a:t>
                      </a:r>
                      <a:endParaRPr lang="en-IL"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l" rtl="0">
                        <a:lnSpc>
                          <a:spcPct val="107000"/>
                        </a:lnSpc>
                        <a:spcAft>
                          <a:spcPts val="0"/>
                        </a:spcAft>
                      </a:pPr>
                      <a:r>
                        <a:rPr lang="en-US" sz="800" dirty="0">
                          <a:effectLst/>
                          <a:latin typeface="Times New Roman" panose="02020603050405020304" pitchFamily="18" charset="0"/>
                          <a:ea typeface="Times New Roman" panose="02020603050405020304" pitchFamily="18" charset="0"/>
                          <a:cs typeface="Arial" panose="020B0604020202020204" pitchFamily="34" charset="0"/>
                        </a:rPr>
                        <a:t>Dev </a:t>
                      </a:r>
                      <a:r>
                        <a:rPr lang="en-US" sz="800" dirty="0" err="1">
                          <a:effectLst/>
                          <a:latin typeface="Times New Roman" panose="02020603050405020304" pitchFamily="18" charset="0"/>
                          <a:ea typeface="Times New Roman" panose="02020603050405020304" pitchFamily="18" charset="0"/>
                          <a:cs typeface="Arial" panose="020B0604020202020204" pitchFamily="34" charset="0"/>
                        </a:rPr>
                        <a:t>Facult</a:t>
                      </a:r>
                      <a:r>
                        <a:rPr lang="en-US" sz="800" dirty="0">
                          <a:effectLst/>
                          <a:latin typeface="Times New Roman" panose="02020603050405020304" pitchFamily="18" charset="0"/>
                          <a:ea typeface="Times New Roman" panose="02020603050405020304" pitchFamily="18" charset="0"/>
                          <a:cs typeface="Arial" panose="020B0604020202020204" pitchFamily="34" charset="0"/>
                        </a:rPr>
                        <a:t> WS</a:t>
                      </a:r>
                      <a:endParaRPr lang="en-IL" sz="8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44066441"/>
                  </a:ext>
                </a:extLst>
              </a:tr>
              <a:tr h="924493">
                <a:tc>
                  <a:txBody>
                    <a:bodyPr/>
                    <a:lstStyle/>
                    <a:p>
                      <a:pPr marL="228600" indent="-228600" algn="l" rtl="0">
                        <a:buAutoNum type="arabicPeriod"/>
                      </a:pPr>
                      <a:endParaRPr lang="he-IL" sz="1050" dirty="0"/>
                    </a:p>
                  </a:txBody>
                  <a:tcPr/>
                </a:tc>
                <a:tc>
                  <a:txBody>
                    <a:bodyPr/>
                    <a:lstStyle/>
                    <a:p>
                      <a:pPr lvl="0" algn="l" rtl="0"/>
                      <a:r>
                        <a:rPr lang="en-US" sz="800" dirty="0">
                          <a:hlinkClick r:id="rId4"/>
                        </a:rPr>
                        <a:t>https://cure.erasmus-plus.org.il/</a:t>
                      </a:r>
                      <a:r>
                        <a:rPr lang="en-US" sz="800" dirty="0"/>
                        <a:t>   click on student activities</a:t>
                      </a:r>
                      <a:endParaRPr lang="he-IL" sz="800" dirty="0"/>
                    </a:p>
                  </a:txBody>
                  <a:tcPr/>
                </a:tc>
                <a:tc>
                  <a:txBody>
                    <a:bodyPr/>
                    <a:lstStyle/>
                    <a:p>
                      <a:pPr algn="l" rtl="0"/>
                      <a:r>
                        <a:rPr lang="en-US" sz="1050" dirty="0"/>
                        <a:t>Programs developed</a:t>
                      </a:r>
                      <a:endParaRPr lang="he-IL" sz="1050" dirty="0"/>
                    </a:p>
                  </a:txBody>
                  <a:tcPr/>
                </a:tc>
                <a:tc>
                  <a:txBody>
                    <a:bodyPr/>
                    <a:lstStyle/>
                    <a:p>
                      <a:pPr algn="l" rtl="0"/>
                      <a:r>
                        <a:rPr lang="en-US" sz="1050" dirty="0"/>
                        <a:t>Work plans completed</a:t>
                      </a:r>
                      <a:endParaRPr lang="he-IL" sz="1050" dirty="0"/>
                    </a:p>
                  </a:txBody>
                  <a:tcPr/>
                </a:tc>
                <a:tc>
                  <a:txBody>
                    <a:bodyPr/>
                    <a:lstStyle/>
                    <a:p>
                      <a:pPr algn="l" rtl="0"/>
                      <a:r>
                        <a:rPr lang="en-US" sz="1050" dirty="0"/>
                        <a:t>IL/GEO</a:t>
                      </a:r>
                      <a:endParaRPr lang="he-IL" sz="1050" dirty="0"/>
                    </a:p>
                  </a:txBody>
                  <a:tcPr/>
                </a:tc>
                <a:tc>
                  <a:txBody>
                    <a:bodyPr/>
                    <a:lstStyle/>
                    <a:p>
                      <a:pPr>
                        <a:lnSpc>
                          <a:spcPct val="107000"/>
                        </a:lnSpc>
                        <a:spcAft>
                          <a:spcPts val="0"/>
                        </a:spcAft>
                      </a:pPr>
                      <a:r>
                        <a:rPr lang="en-US" sz="1100">
                          <a:effectLst/>
                          <a:latin typeface="Times New Roman" panose="02020603050405020304" pitchFamily="18" charset="0"/>
                          <a:ea typeface="Times New Roman" panose="02020603050405020304" pitchFamily="18" charset="0"/>
                          <a:cs typeface="Arial" panose="020B0604020202020204" pitchFamily="34" charset="0"/>
                        </a:rPr>
                        <a:t>2.4</a:t>
                      </a:r>
                      <a:endParaRPr lang="en-IL"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l" rtl="0">
                        <a:lnSpc>
                          <a:spcPct val="107000"/>
                        </a:lnSpc>
                        <a:spcAft>
                          <a:spcPts val="0"/>
                        </a:spcAft>
                      </a:pPr>
                      <a:r>
                        <a:rPr lang="fr-FR" sz="1000" dirty="0" err="1">
                          <a:effectLst/>
                          <a:latin typeface="Times New Roman" panose="02020603050405020304" pitchFamily="18" charset="0"/>
                          <a:ea typeface="Times New Roman" panose="02020603050405020304" pitchFamily="18" charset="0"/>
                          <a:cs typeface="Arial" panose="020B0604020202020204" pitchFamily="34" charset="0"/>
                        </a:rPr>
                        <a:t>Developing</a:t>
                      </a:r>
                      <a:r>
                        <a:rPr lang="fr-FR" sz="1000" dirty="0">
                          <a:effectLst/>
                          <a:latin typeface="Times New Roman" panose="02020603050405020304" pitchFamily="18" charset="0"/>
                          <a:ea typeface="Times New Roman" panose="02020603050405020304" pitchFamily="18" charset="0"/>
                          <a:cs typeface="Arial" panose="020B0604020202020204" pitchFamily="34" charset="0"/>
                        </a:rPr>
                        <a:t> </a:t>
                      </a:r>
                      <a:r>
                        <a:rPr lang="fr-FR" sz="1000" dirty="0" err="1">
                          <a:effectLst/>
                          <a:latin typeface="Times New Roman" panose="02020603050405020304" pitchFamily="18" charset="0"/>
                          <a:ea typeface="Times New Roman" panose="02020603050405020304" pitchFamily="18" charset="0"/>
                          <a:cs typeface="Arial" panose="020B0604020202020204" pitchFamily="34" charset="0"/>
                        </a:rPr>
                        <a:t>Students</a:t>
                      </a:r>
                      <a:r>
                        <a:rPr lang="fr-FR" sz="1000" dirty="0">
                          <a:effectLst/>
                          <a:latin typeface="Times New Roman" panose="02020603050405020304" pitchFamily="18" charset="0"/>
                          <a:ea typeface="Times New Roman" panose="02020603050405020304" pitchFamily="18" charset="0"/>
                          <a:cs typeface="Arial" panose="020B0604020202020204" pitchFamily="34" charset="0"/>
                        </a:rPr>
                        <a:t> </a:t>
                      </a:r>
                      <a:r>
                        <a:rPr lang="fr-FR" sz="1000" dirty="0" err="1">
                          <a:effectLst/>
                          <a:latin typeface="Times New Roman" panose="02020603050405020304" pitchFamily="18" charset="0"/>
                          <a:ea typeface="Times New Roman" panose="02020603050405020304" pitchFamily="18" charset="0"/>
                          <a:cs typeface="Arial" panose="020B0604020202020204" pitchFamily="34" charset="0"/>
                        </a:rPr>
                        <a:t>Activities</a:t>
                      </a:r>
                      <a:r>
                        <a:rPr lang="fr-FR" sz="1000" dirty="0">
                          <a:effectLst/>
                          <a:latin typeface="Times New Roman" panose="02020603050405020304" pitchFamily="18" charset="0"/>
                          <a:ea typeface="Times New Roman" panose="02020603050405020304" pitchFamily="18" charset="0"/>
                          <a:cs typeface="Arial" panose="020B0604020202020204" pitchFamily="34" charset="0"/>
                        </a:rPr>
                        <a:t> Workshops.</a:t>
                      </a:r>
                      <a:endParaRPr lang="en-IL" sz="10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977501936"/>
                  </a:ext>
                </a:extLst>
              </a:tr>
              <a:tr h="586473">
                <a:tc>
                  <a:txBody>
                    <a:bodyPr/>
                    <a:lstStyle/>
                    <a:p>
                      <a:pPr marL="228600" indent="-228600" algn="l" rtl="0">
                        <a:buAutoNum type="arabicPeriod"/>
                      </a:pPr>
                      <a:endParaRPr lang="he-IL" sz="1200" dirty="0"/>
                    </a:p>
                  </a:txBody>
                  <a:tcPr/>
                </a:tc>
                <a:tc>
                  <a:txBody>
                    <a:bodyPr/>
                    <a:lstStyle/>
                    <a:p>
                      <a:pPr algn="l" rtl="0"/>
                      <a:r>
                        <a:rPr lang="en-US" sz="900" dirty="0">
                          <a:hlinkClick r:id="rId6"/>
                        </a:rPr>
                        <a:t>https://cure.erasmus-plus.org.il/course/view.php?id=69</a:t>
                      </a:r>
                      <a:r>
                        <a:rPr lang="en-US" sz="900" dirty="0"/>
                        <a:t> </a:t>
                      </a:r>
                      <a:endParaRPr lang="he-IL" sz="900" dirty="0"/>
                    </a:p>
                  </a:txBody>
                  <a:tcPr/>
                </a:tc>
                <a:tc>
                  <a:txBody>
                    <a:bodyPr/>
                    <a:lstStyle/>
                    <a:p>
                      <a:pPr algn="l" rtl="0"/>
                      <a:r>
                        <a:rPr lang="en-US" sz="1200" dirty="0"/>
                        <a:t>Course developed</a:t>
                      </a:r>
                      <a:endParaRPr lang="he-IL" sz="1200" dirty="0"/>
                    </a:p>
                  </a:txBody>
                  <a:tcPr/>
                </a:tc>
                <a:tc>
                  <a:txBody>
                    <a:bodyPr/>
                    <a:lstStyle/>
                    <a:p>
                      <a:pPr algn="l" rtl="0"/>
                      <a:r>
                        <a:rPr lang="en-US" sz="1200" dirty="0"/>
                        <a:t>IL + GEO course dev</a:t>
                      </a:r>
                      <a:endParaRPr lang="he-IL" sz="1200" dirty="0"/>
                    </a:p>
                  </a:txBody>
                  <a:tcPr/>
                </a:tc>
                <a:tc>
                  <a:txBody>
                    <a:bodyPr/>
                    <a:lstStyle/>
                    <a:p>
                      <a:pPr algn="l" rtl="0"/>
                      <a:r>
                        <a:rPr lang="en-US" sz="1200" dirty="0"/>
                        <a:t>IL/GEO</a:t>
                      </a:r>
                      <a:endParaRPr lang="he-IL" sz="1200" dirty="0"/>
                    </a:p>
                  </a:txBody>
                  <a:tcPr/>
                </a:tc>
                <a:tc>
                  <a:txBody>
                    <a:bodyPr/>
                    <a:lstStyle/>
                    <a:p>
                      <a:pPr>
                        <a:lnSpc>
                          <a:spcPct val="107000"/>
                        </a:lnSpc>
                        <a:spcAft>
                          <a:spcPts val="0"/>
                        </a:spcAft>
                      </a:pPr>
                      <a:r>
                        <a:rPr lang="en-US" sz="1100">
                          <a:effectLst/>
                          <a:latin typeface="Times New Roman" panose="02020603050405020304" pitchFamily="18" charset="0"/>
                          <a:ea typeface="Times New Roman" panose="02020603050405020304" pitchFamily="18" charset="0"/>
                          <a:cs typeface="Arial" panose="020B0604020202020204" pitchFamily="34" charset="0"/>
                        </a:rPr>
                        <a:t>2.5</a:t>
                      </a:r>
                      <a:endParaRPr lang="en-IL"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l" rtl="0">
                        <a:lnSpc>
                          <a:spcPct val="107000"/>
                        </a:lnSpc>
                        <a:spcAft>
                          <a:spcPts val="0"/>
                        </a:spcAft>
                      </a:pPr>
                      <a:r>
                        <a:rPr lang="fr-FR" sz="1000" dirty="0">
                          <a:effectLst/>
                          <a:latin typeface="Times New Roman" panose="02020603050405020304" pitchFamily="18" charset="0"/>
                          <a:ea typeface="Times New Roman" panose="02020603050405020304" pitchFamily="18" charset="0"/>
                          <a:cs typeface="Arial" panose="020B0604020202020204" pitchFamily="34" charset="0"/>
                        </a:rPr>
                        <a:t>Dev of </a:t>
                      </a:r>
                      <a:r>
                        <a:rPr lang="fr-FR" sz="1000" dirty="0" err="1">
                          <a:effectLst/>
                          <a:latin typeface="Times New Roman" panose="02020603050405020304" pitchFamily="18" charset="0"/>
                          <a:ea typeface="Times New Roman" panose="02020603050405020304" pitchFamily="18" charset="0"/>
                          <a:cs typeface="Arial" panose="020B0604020202020204" pitchFamily="34" charset="0"/>
                        </a:rPr>
                        <a:t>inservice</a:t>
                      </a:r>
                      <a:r>
                        <a:rPr lang="fr-FR" sz="1000" dirty="0">
                          <a:effectLst/>
                          <a:latin typeface="Times New Roman" panose="02020603050405020304" pitchFamily="18" charset="0"/>
                          <a:ea typeface="Times New Roman" panose="02020603050405020304" pitchFamily="18" charset="0"/>
                          <a:cs typeface="Arial" panose="020B0604020202020204" pitchFamily="34" charset="0"/>
                        </a:rPr>
                        <a:t> </a:t>
                      </a:r>
                      <a:r>
                        <a:rPr lang="fr-FR" sz="1000" dirty="0" err="1">
                          <a:effectLst/>
                          <a:latin typeface="Times New Roman" panose="02020603050405020304" pitchFamily="18" charset="0"/>
                          <a:ea typeface="Times New Roman" panose="02020603050405020304" pitchFamily="18" charset="0"/>
                          <a:cs typeface="Arial" panose="020B0604020202020204" pitchFamily="34" charset="0"/>
                        </a:rPr>
                        <a:t>teacher</a:t>
                      </a:r>
                      <a:r>
                        <a:rPr lang="fr-FR" sz="1000" dirty="0">
                          <a:effectLst/>
                          <a:latin typeface="Times New Roman" panose="02020603050405020304" pitchFamily="18" charset="0"/>
                          <a:ea typeface="Times New Roman" panose="02020603050405020304" pitchFamily="18" charset="0"/>
                          <a:cs typeface="Arial" panose="020B0604020202020204" pitchFamily="34" charset="0"/>
                        </a:rPr>
                        <a:t> WS</a:t>
                      </a:r>
                      <a:endParaRPr lang="en-IL" sz="10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6669212"/>
                  </a:ext>
                </a:extLst>
              </a:tr>
              <a:tr h="559099">
                <a:tc>
                  <a:txBody>
                    <a:bodyPr/>
                    <a:lstStyle/>
                    <a:p>
                      <a:pPr marL="228600" indent="-228600" algn="l" rtl="0">
                        <a:buAutoNum type="arabicPeriod"/>
                      </a:pPr>
                      <a:endParaRPr lang="he-IL" sz="1200" dirty="0"/>
                    </a:p>
                  </a:txBody>
                  <a:tcPr/>
                </a:tc>
                <a:tc>
                  <a:txBody>
                    <a:bodyPr/>
                    <a:lstStyle/>
                    <a:p>
                      <a:pPr algn="l" rtl="0"/>
                      <a:r>
                        <a:rPr lang="en-US" sz="1200" dirty="0">
                          <a:hlinkClick r:id="rId7"/>
                        </a:rPr>
                        <a:t>https://cure.erasmus-plus.org.il/course/view.php?id=63</a:t>
                      </a:r>
                      <a:r>
                        <a:rPr lang="en-US" sz="1200" dirty="0"/>
                        <a:t>   WP 4 unit has Diss plan</a:t>
                      </a:r>
                      <a:endParaRPr lang="he-IL" sz="1200" dirty="0"/>
                    </a:p>
                  </a:txBody>
                  <a:tcPr/>
                </a:tc>
                <a:tc>
                  <a:txBody>
                    <a:bodyPr/>
                    <a:lstStyle/>
                    <a:p>
                      <a:pPr algn="l" rtl="0"/>
                      <a:r>
                        <a:rPr lang="en-US" sz="1200" dirty="0"/>
                        <a:t>Plan developed and ratified in CM2</a:t>
                      </a:r>
                      <a:endParaRPr lang="he-IL" sz="1200" dirty="0"/>
                    </a:p>
                  </a:txBody>
                  <a:tcPr/>
                </a:tc>
                <a:tc>
                  <a:txBody>
                    <a:bodyPr/>
                    <a:lstStyle/>
                    <a:p>
                      <a:pPr algn="l" rtl="0"/>
                      <a:r>
                        <a:rPr lang="en-US" sz="1200" dirty="0"/>
                        <a:t>Draft Completed</a:t>
                      </a:r>
                      <a:endParaRPr lang="he-IL" sz="1200" dirty="0"/>
                    </a:p>
                  </a:txBody>
                  <a:tcPr/>
                </a:tc>
                <a:tc>
                  <a:txBody>
                    <a:bodyPr/>
                    <a:lstStyle/>
                    <a:p>
                      <a:pPr algn="l" rtl="0"/>
                      <a:r>
                        <a:rPr lang="en-US" sz="1200" dirty="0"/>
                        <a:t>GACE/SJSU/JTI/SAP</a:t>
                      </a:r>
                      <a:endParaRPr lang="he-IL" sz="1200" dirty="0"/>
                    </a:p>
                  </a:txBody>
                  <a:tcPr/>
                </a:tc>
                <a:tc>
                  <a:txBody>
                    <a:bodyPr/>
                    <a:lstStyle/>
                    <a:p>
                      <a:pPr>
                        <a:lnSpc>
                          <a:spcPct val="107000"/>
                        </a:lnSpc>
                        <a:spcAft>
                          <a:spcPts val="0"/>
                        </a:spcAft>
                      </a:pPr>
                      <a:r>
                        <a:rPr lang="en-US" sz="1100">
                          <a:effectLst/>
                          <a:latin typeface="Times New Roman" panose="02020603050405020304" pitchFamily="18" charset="0"/>
                          <a:ea typeface="Times New Roman" panose="02020603050405020304" pitchFamily="18" charset="0"/>
                          <a:cs typeface="Arial" panose="020B0604020202020204" pitchFamily="34" charset="0"/>
                        </a:rPr>
                        <a:t>2.6</a:t>
                      </a:r>
                      <a:endParaRPr lang="en-IL"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l" rtl="0">
                        <a:lnSpc>
                          <a:spcPct val="107000"/>
                        </a:lnSpc>
                        <a:spcAft>
                          <a:spcPts val="0"/>
                        </a:spcAft>
                      </a:pPr>
                      <a:r>
                        <a:rPr lang="fr-FR" sz="1000" dirty="0">
                          <a:effectLst/>
                          <a:latin typeface="Times New Roman" panose="02020603050405020304" pitchFamily="18" charset="0"/>
                          <a:ea typeface="Times New Roman" panose="02020603050405020304" pitchFamily="18" charset="0"/>
                          <a:cs typeface="Arial" panose="020B0604020202020204" pitchFamily="34" charset="0"/>
                        </a:rPr>
                        <a:t>DEV of </a:t>
                      </a:r>
                      <a:r>
                        <a:rPr lang="fr-FR" sz="1000" dirty="0" err="1">
                          <a:effectLst/>
                          <a:latin typeface="Times New Roman" panose="02020603050405020304" pitchFamily="18" charset="0"/>
                          <a:ea typeface="Times New Roman" panose="02020603050405020304" pitchFamily="18" charset="0"/>
                          <a:cs typeface="Arial" panose="020B0604020202020204" pitchFamily="34" charset="0"/>
                        </a:rPr>
                        <a:t>Diss</a:t>
                      </a:r>
                      <a:r>
                        <a:rPr lang="fr-FR" sz="1000" dirty="0">
                          <a:effectLst/>
                          <a:latin typeface="Times New Roman" panose="02020603050405020304" pitchFamily="18" charset="0"/>
                          <a:ea typeface="Times New Roman" panose="02020603050405020304" pitchFamily="18" charset="0"/>
                          <a:cs typeface="Arial" panose="020B0604020202020204" pitchFamily="34" charset="0"/>
                        </a:rPr>
                        <a:t>, plan</a:t>
                      </a:r>
                      <a:endParaRPr lang="en-IL" sz="10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845135981"/>
                  </a:ext>
                </a:extLst>
              </a:tr>
              <a:tr h="523107">
                <a:tc>
                  <a:txBody>
                    <a:bodyPr/>
                    <a:lstStyle/>
                    <a:p>
                      <a:pPr marL="228600" indent="-228600" algn="l" rtl="0">
                        <a:buAutoNum type="arabicPeriod"/>
                      </a:pPr>
                      <a:endParaRPr lang="he-IL" sz="1200" dirty="0"/>
                    </a:p>
                  </a:txBody>
                  <a:tcPr/>
                </a:tc>
                <a:tc>
                  <a:txBody>
                    <a:bodyPr/>
                    <a:lstStyle/>
                    <a:p>
                      <a:pPr algn="l" rtl="0"/>
                      <a:r>
                        <a:rPr lang="en-US" sz="1200" dirty="0"/>
                        <a:t> </a:t>
                      </a:r>
                      <a:r>
                        <a:rPr lang="en-US" sz="1200" dirty="0">
                          <a:hlinkClick r:id="rId8"/>
                        </a:rPr>
                        <a:t>https://cure.erasmus-plus.org.il/course/view.php?id=8</a:t>
                      </a:r>
                      <a:r>
                        <a:rPr lang="en-US" sz="1200" dirty="0"/>
                        <a:t>   </a:t>
                      </a:r>
                      <a:endParaRPr lang="he-IL" sz="1200" dirty="0"/>
                    </a:p>
                  </a:txBody>
                  <a:tcPr/>
                </a:tc>
                <a:tc>
                  <a:txBody>
                    <a:bodyPr/>
                    <a:lstStyle/>
                    <a:p>
                      <a:pPr algn="l" rtl="0"/>
                      <a:r>
                        <a:rPr lang="en-US" sz="1200" dirty="0"/>
                        <a:t>Development of all programs</a:t>
                      </a:r>
                      <a:endParaRPr lang="he-IL" sz="1200" dirty="0"/>
                    </a:p>
                  </a:txBody>
                  <a:tcPr/>
                </a:tc>
                <a:tc>
                  <a:txBody>
                    <a:bodyPr/>
                    <a:lstStyle/>
                    <a:p>
                      <a:pPr algn="l" rtl="0"/>
                      <a:r>
                        <a:rPr lang="en-US" sz="1200" dirty="0"/>
                        <a:t>Working team</a:t>
                      </a:r>
                      <a:endParaRPr lang="he-IL" sz="1200" dirty="0"/>
                    </a:p>
                  </a:txBody>
                  <a:tcPr/>
                </a:tc>
                <a:tc>
                  <a:txBody>
                    <a:bodyPr/>
                    <a:lstStyle/>
                    <a:p>
                      <a:pPr algn="l" rtl="0"/>
                      <a:r>
                        <a:rPr lang="en-US" sz="1200" dirty="0"/>
                        <a:t>ALL</a:t>
                      </a:r>
                      <a:endParaRPr lang="he-IL" sz="1200" dirty="0"/>
                    </a:p>
                  </a:txBody>
                  <a:tcPr/>
                </a:tc>
                <a:tc>
                  <a:txBody>
                    <a:bodyPr/>
                    <a:lstStyle/>
                    <a:p>
                      <a:pPr>
                        <a:lnSpc>
                          <a:spcPct val="107000"/>
                        </a:lnSpc>
                        <a:spcAft>
                          <a:spcPts val="0"/>
                        </a:spcAft>
                      </a:pPr>
                      <a:r>
                        <a:rPr lang="fr-FR" sz="1100">
                          <a:effectLst/>
                          <a:latin typeface="Times New Roman" panose="02020603050405020304" pitchFamily="18" charset="0"/>
                          <a:ea typeface="Times New Roman" panose="02020603050405020304" pitchFamily="18" charset="0"/>
                          <a:cs typeface="Arial" panose="020B0604020202020204" pitchFamily="34" charset="0"/>
                        </a:rPr>
                        <a:t>2.7</a:t>
                      </a:r>
                      <a:endParaRPr lang="en-IL"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l" rtl="0">
                        <a:lnSpc>
                          <a:spcPct val="107000"/>
                        </a:lnSpc>
                        <a:spcAft>
                          <a:spcPts val="0"/>
                        </a:spcAft>
                      </a:pPr>
                      <a:r>
                        <a:rPr lang="fr-FR" sz="1000" dirty="0">
                          <a:effectLst/>
                          <a:latin typeface="Times New Roman" panose="02020603050405020304" pitchFamily="18" charset="0"/>
                          <a:ea typeface="Times New Roman" panose="02020603050405020304" pitchFamily="18" charset="0"/>
                          <a:cs typeface="Arial" panose="020B0604020202020204" pitchFamily="34" charset="0"/>
                        </a:rPr>
                        <a:t>Consortium Meeting 2</a:t>
                      </a:r>
                      <a:endParaRPr lang="en-IL" sz="10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149289674"/>
                  </a:ext>
                </a:extLst>
              </a:tr>
              <a:tr h="735682">
                <a:tc>
                  <a:txBody>
                    <a:bodyPr/>
                    <a:lstStyle/>
                    <a:p>
                      <a:pPr marL="228600" indent="-228600" algn="l" rtl="0">
                        <a:buAutoNum type="arabicPeriod"/>
                      </a:pPr>
                      <a:endParaRPr lang="he-IL" sz="1200" dirty="0"/>
                    </a:p>
                  </a:txBody>
                  <a:tcPr/>
                </a:tc>
                <a:tc>
                  <a:txBody>
                    <a:bodyPr/>
                    <a:lstStyle/>
                    <a:p>
                      <a:pPr algn="l" rtl="0"/>
                      <a:r>
                        <a:rPr lang="en-US" sz="1200" dirty="0">
                          <a:hlinkClick r:id="rId9"/>
                        </a:rPr>
                        <a:t>https://cure.erasmus-plus.org.il/course/view.php?id=9</a:t>
                      </a:r>
                      <a:r>
                        <a:rPr lang="en-US" sz="1200" dirty="0"/>
                        <a:t> </a:t>
                      </a:r>
                      <a:endParaRPr lang="he-IL" sz="1200" dirty="0"/>
                    </a:p>
                  </a:txBody>
                  <a:tcPr/>
                </a:tc>
                <a:tc>
                  <a:txBody>
                    <a:bodyPr/>
                    <a:lstStyle/>
                    <a:p>
                      <a:pPr algn="l" rtl="0"/>
                      <a:endParaRPr lang="he-IL" sz="1200" dirty="0"/>
                    </a:p>
                  </a:txBody>
                  <a:tcPr/>
                </a:tc>
                <a:tc>
                  <a:txBody>
                    <a:bodyPr/>
                    <a:lstStyle/>
                    <a:p>
                      <a:pPr algn="l" rtl="0"/>
                      <a:r>
                        <a:rPr lang="en-US" sz="1200" dirty="0"/>
                        <a:t>Development and fine tuning</a:t>
                      </a:r>
                      <a:endParaRPr lang="he-IL" sz="1200" dirty="0"/>
                    </a:p>
                  </a:txBody>
                  <a:tcPr/>
                </a:tc>
                <a:tc>
                  <a:txBody>
                    <a:bodyPr/>
                    <a:lstStyle/>
                    <a:p>
                      <a:pPr algn="l" rtl="0"/>
                      <a:r>
                        <a:rPr lang="en-US" sz="1200" dirty="0"/>
                        <a:t>ALL</a:t>
                      </a:r>
                      <a:endParaRPr lang="he-IL" sz="1200" dirty="0"/>
                    </a:p>
                  </a:txBody>
                  <a:tcPr/>
                </a:tc>
                <a:tc>
                  <a:txBody>
                    <a:bodyPr/>
                    <a:lstStyle/>
                    <a:p>
                      <a:pPr>
                        <a:lnSpc>
                          <a:spcPct val="107000"/>
                        </a:lnSpc>
                        <a:spcAft>
                          <a:spcPts val="0"/>
                        </a:spcAft>
                      </a:pPr>
                      <a:r>
                        <a:rPr lang="en-US" sz="1100">
                          <a:effectLst/>
                          <a:latin typeface="Times New Roman" panose="02020603050405020304" pitchFamily="18" charset="0"/>
                          <a:ea typeface="Times New Roman" panose="02020603050405020304" pitchFamily="18" charset="0"/>
                          <a:cs typeface="Arial" panose="020B0604020202020204" pitchFamily="34" charset="0"/>
                        </a:rPr>
                        <a:t>2.8</a:t>
                      </a:r>
                      <a:endParaRPr lang="en-IL"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l" rtl="0">
                        <a:lnSpc>
                          <a:spcPct val="107000"/>
                        </a:lnSpc>
                        <a:spcAft>
                          <a:spcPts val="0"/>
                        </a:spcAft>
                      </a:pPr>
                      <a:r>
                        <a:rPr lang="en-US" sz="1000" dirty="0">
                          <a:effectLst/>
                          <a:latin typeface="Times New Roman" panose="02020603050405020304" pitchFamily="18" charset="0"/>
                          <a:ea typeface="Times New Roman" panose="02020603050405020304" pitchFamily="18" charset="0"/>
                          <a:cs typeface="Arial" panose="020B0604020202020204" pitchFamily="34" charset="0"/>
                        </a:rPr>
                        <a:t>Consortium meeting 3</a:t>
                      </a:r>
                      <a:endParaRPr lang="en-IL" sz="10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558273624"/>
                  </a:ext>
                </a:extLst>
              </a:tr>
            </a:tbl>
          </a:graphicData>
        </a:graphic>
      </p:graphicFrame>
      <p:pic>
        <p:nvPicPr>
          <p:cNvPr id="7" name="Shape 90">
            <a:extLst>
              <a:ext uri="{FF2B5EF4-FFF2-40B4-BE49-F238E27FC236}">
                <a16:creationId xmlns:a16="http://schemas.microsoft.com/office/drawing/2014/main" id="{34DFD631-3CEF-4F75-817E-A3269F08497A}"/>
              </a:ext>
            </a:extLst>
          </p:cNvPr>
          <p:cNvPicPr preferRelativeResize="0"/>
          <p:nvPr/>
        </p:nvPicPr>
        <p:blipFill>
          <a:blip r:embed="rId10">
            <a:alphaModFix/>
          </a:blip>
          <a:stretch>
            <a:fillRect/>
          </a:stretch>
        </p:blipFill>
        <p:spPr>
          <a:xfrm>
            <a:off x="9144000" y="6482993"/>
            <a:ext cx="842481" cy="375007"/>
          </a:xfrm>
          <a:prstGeom prst="rect">
            <a:avLst/>
          </a:prstGeom>
          <a:noFill/>
          <a:ln>
            <a:noFill/>
          </a:ln>
        </p:spPr>
      </p:pic>
    </p:spTree>
    <p:extLst>
      <p:ext uri="{BB962C8B-B14F-4D97-AF65-F5344CB8AC3E}">
        <p14:creationId xmlns:p14="http://schemas.microsoft.com/office/powerpoint/2010/main" val="12006273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8604" y="-6001"/>
            <a:ext cx="10737351" cy="729466"/>
          </a:xfrm>
        </p:spPr>
        <p:txBody>
          <a:bodyPr>
            <a:normAutofit/>
          </a:bodyPr>
          <a:lstStyle/>
          <a:p>
            <a:pPr algn="ctr"/>
            <a:r>
              <a:rPr lang="en-US" sz="1600" dirty="0"/>
              <a:t>WP2.2 </a:t>
            </a:r>
            <a:r>
              <a:rPr lang="fr-FR" dirty="0"/>
              <a:t>:  </a:t>
            </a:r>
            <a:r>
              <a:rPr lang="fr-FR" sz="1600" dirty="0" err="1"/>
              <a:t>Development</a:t>
            </a:r>
            <a:r>
              <a:rPr lang="fr-FR" sz="1600" dirty="0"/>
              <a:t> Part 2:    </a:t>
            </a:r>
            <a:r>
              <a:rPr lang="fr-FR" sz="1600" dirty="0" err="1"/>
              <a:t>Implementation</a:t>
            </a:r>
            <a:r>
              <a:rPr lang="fr-FR" sz="1600" dirty="0"/>
              <a:t> of </a:t>
            </a:r>
            <a:r>
              <a:rPr lang="fr-FR" sz="1600" dirty="0" err="1"/>
              <a:t>Developed</a:t>
            </a:r>
            <a:r>
              <a:rPr lang="fr-FR" sz="1600" dirty="0"/>
              <a:t> Pilot Programs </a:t>
            </a:r>
            <a:r>
              <a:rPr lang="en-US" sz="1600" dirty="0"/>
              <a:t>: </a:t>
            </a:r>
            <a:r>
              <a:rPr lang="en-US" sz="1800" dirty="0"/>
              <a:t> </a:t>
            </a:r>
            <a:endParaRPr lang="he-IL" sz="2800" dirty="0">
              <a:solidFill>
                <a:schemeClr val="accent5"/>
              </a:solidFill>
              <a:latin typeface="+mn-lt"/>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p:txBody>
          <a:bodyPr>
            <a:normAutofit/>
          </a:bodyPr>
          <a:lstStyle/>
          <a:p>
            <a:pPr marL="285750" indent="-285750">
              <a:buFont typeface="Wingdings" panose="05000000000000000000" pitchFamily="2" charset="2"/>
              <a:buChar char="q"/>
            </a:pPr>
            <a:endParaRPr lang="en-US" dirty="0"/>
          </a:p>
          <a:p>
            <a:pPr marL="285750" indent="-285750">
              <a:buFont typeface="Wingdings" panose="05000000000000000000" pitchFamily="2" charset="2"/>
              <a:buChar char="q"/>
            </a:pPr>
            <a:endParaRPr lang="en-US" dirty="0"/>
          </a:p>
          <a:p>
            <a:pPr marL="285750" indent="-285750">
              <a:buFont typeface="Wingdings" panose="05000000000000000000" pitchFamily="2" charset="2"/>
              <a:buChar char="q"/>
            </a:pPr>
            <a:endParaRPr lang="he-IL" dirty="0"/>
          </a:p>
          <a:p>
            <a:pPr marL="0" indent="0">
              <a:buNone/>
            </a:pPr>
            <a:endParaRPr lang="en-US" dirty="0"/>
          </a:p>
        </p:txBody>
      </p:sp>
      <p:graphicFrame>
        <p:nvGraphicFramePr>
          <p:cNvPr id="6" name="טבלה 9"/>
          <p:cNvGraphicFramePr>
            <a:graphicFrameLocks noGrp="1"/>
          </p:cNvGraphicFramePr>
          <p:nvPr>
            <p:extLst>
              <p:ext uri="{D42A27DB-BD31-4B8C-83A1-F6EECF244321}">
                <p14:modId xmlns:p14="http://schemas.microsoft.com/office/powerpoint/2010/main" val="202886029"/>
              </p:ext>
            </p:extLst>
          </p:nvPr>
        </p:nvGraphicFramePr>
        <p:xfrm>
          <a:off x="410966" y="549746"/>
          <a:ext cx="11524180" cy="5895962"/>
        </p:xfrm>
        <a:graphic>
          <a:graphicData uri="http://schemas.openxmlformats.org/drawingml/2006/table">
            <a:tbl>
              <a:tblPr rtl="1" firstRow="1" bandRow="1">
                <a:tableStyleId>{5C22544A-7EE6-4342-B048-85BDC9FD1C3A}</a:tableStyleId>
              </a:tblPr>
              <a:tblGrid>
                <a:gridCol w="972620">
                  <a:extLst>
                    <a:ext uri="{9D8B030D-6E8A-4147-A177-3AD203B41FA5}">
                      <a16:colId xmlns:a16="http://schemas.microsoft.com/office/drawing/2014/main" val="20000"/>
                    </a:ext>
                  </a:extLst>
                </a:gridCol>
                <a:gridCol w="5068584">
                  <a:extLst>
                    <a:ext uri="{9D8B030D-6E8A-4147-A177-3AD203B41FA5}">
                      <a16:colId xmlns:a16="http://schemas.microsoft.com/office/drawing/2014/main" val="20001"/>
                    </a:ext>
                  </a:extLst>
                </a:gridCol>
                <a:gridCol w="2301412">
                  <a:extLst>
                    <a:ext uri="{9D8B030D-6E8A-4147-A177-3AD203B41FA5}">
                      <a16:colId xmlns:a16="http://schemas.microsoft.com/office/drawing/2014/main" val="20002"/>
                    </a:ext>
                  </a:extLst>
                </a:gridCol>
                <a:gridCol w="1109609">
                  <a:extLst>
                    <a:ext uri="{9D8B030D-6E8A-4147-A177-3AD203B41FA5}">
                      <a16:colId xmlns:a16="http://schemas.microsoft.com/office/drawing/2014/main" val="20003"/>
                    </a:ext>
                  </a:extLst>
                </a:gridCol>
                <a:gridCol w="893851">
                  <a:extLst>
                    <a:ext uri="{9D8B030D-6E8A-4147-A177-3AD203B41FA5}">
                      <a16:colId xmlns:a16="http://schemas.microsoft.com/office/drawing/2014/main" val="20004"/>
                    </a:ext>
                  </a:extLst>
                </a:gridCol>
                <a:gridCol w="431515">
                  <a:extLst>
                    <a:ext uri="{9D8B030D-6E8A-4147-A177-3AD203B41FA5}">
                      <a16:colId xmlns:a16="http://schemas.microsoft.com/office/drawing/2014/main" val="20005"/>
                    </a:ext>
                  </a:extLst>
                </a:gridCol>
                <a:gridCol w="746589">
                  <a:extLst>
                    <a:ext uri="{9D8B030D-6E8A-4147-A177-3AD203B41FA5}">
                      <a16:colId xmlns:a16="http://schemas.microsoft.com/office/drawing/2014/main" val="2962237667"/>
                    </a:ext>
                  </a:extLst>
                </a:gridCol>
              </a:tblGrid>
              <a:tr h="945876">
                <a:tc>
                  <a:txBody>
                    <a:bodyPr/>
                    <a:lstStyle/>
                    <a:p>
                      <a:pPr algn="ctr" rtl="0"/>
                      <a:r>
                        <a:rPr lang="en-US" sz="1200" dirty="0"/>
                        <a:t>Comments </a:t>
                      </a:r>
                      <a:endParaRPr lang="he-IL" sz="1200" dirty="0"/>
                    </a:p>
                  </a:txBody>
                  <a:tcPr/>
                </a:tc>
                <a:tc>
                  <a:txBody>
                    <a:bodyPr/>
                    <a:lstStyle/>
                    <a:p>
                      <a:pPr algn="ctr" rtl="0"/>
                      <a:r>
                        <a:rPr lang="en-US" sz="1200" dirty="0"/>
                        <a:t>Actual</a:t>
                      </a:r>
                      <a:r>
                        <a:rPr lang="en-US" sz="1200" baseline="0" dirty="0"/>
                        <a:t> </a:t>
                      </a:r>
                      <a:r>
                        <a:rPr lang="en-US" sz="1200" dirty="0"/>
                        <a:t>Outcomes</a:t>
                      </a:r>
                      <a:endParaRPr lang="he-IL" sz="1200" dirty="0"/>
                    </a:p>
                  </a:txBody>
                  <a:tcPr/>
                </a:tc>
                <a:tc>
                  <a:txBody>
                    <a:bodyPr/>
                    <a:lstStyle/>
                    <a:p>
                      <a:pPr algn="ctr" rtl="0"/>
                      <a:r>
                        <a:rPr lang="en-US" sz="1200" dirty="0"/>
                        <a:t>What actually happened</a:t>
                      </a:r>
                      <a:endParaRPr lang="he-IL" sz="1200" dirty="0"/>
                    </a:p>
                  </a:txBody>
                  <a:tcPr/>
                </a:tc>
                <a:tc>
                  <a:txBody>
                    <a:bodyPr/>
                    <a:lstStyle/>
                    <a:p>
                      <a:pPr algn="ctr" rtl="0"/>
                      <a:r>
                        <a:rPr lang="en-US" sz="1200" dirty="0"/>
                        <a:t>Activities</a:t>
                      </a:r>
                      <a:r>
                        <a:rPr lang="en-US" sz="1200" baseline="0" dirty="0"/>
                        <a:t> according to o</a:t>
                      </a:r>
                      <a:r>
                        <a:rPr lang="en-US" sz="1200" dirty="0"/>
                        <a:t>riginal work plan</a:t>
                      </a:r>
                      <a:endParaRPr lang="he-IL" sz="1200" dirty="0"/>
                    </a:p>
                  </a:txBody>
                  <a:tcPr/>
                </a:tc>
                <a:tc>
                  <a:txBody>
                    <a:bodyPr/>
                    <a:lstStyle/>
                    <a:p>
                      <a:pPr algn="ctr" rtl="0"/>
                      <a:r>
                        <a:rPr lang="en-US" sz="1200" dirty="0"/>
                        <a:t>Team </a:t>
                      </a:r>
                      <a:endParaRPr lang="he-IL" sz="1200" dirty="0"/>
                    </a:p>
                  </a:txBody>
                  <a:tcPr/>
                </a:tc>
                <a:tc>
                  <a:txBody>
                    <a:bodyPr/>
                    <a:lstStyle/>
                    <a:p>
                      <a:pPr algn="ctr" rtl="0"/>
                      <a:r>
                        <a:rPr lang="en-US" sz="1200" dirty="0"/>
                        <a:t>WP</a:t>
                      </a:r>
                      <a:endParaRPr lang="he-IL" sz="1200" dirty="0"/>
                    </a:p>
                  </a:txBody>
                  <a:tcPr/>
                </a:tc>
                <a:tc>
                  <a:txBody>
                    <a:bodyPr/>
                    <a:lstStyle/>
                    <a:p>
                      <a:pPr algn="ctr" rtl="0"/>
                      <a:endParaRPr lang="he-IL" sz="800" dirty="0"/>
                    </a:p>
                  </a:txBody>
                  <a:tcPr/>
                </a:tc>
                <a:extLst>
                  <a:ext uri="{0D108BD9-81ED-4DB2-BD59-A6C34878D82A}">
                    <a16:rowId xmlns:a16="http://schemas.microsoft.com/office/drawing/2014/main" val="10000"/>
                  </a:ext>
                </a:extLst>
              </a:tr>
              <a:tr h="543110">
                <a:tc>
                  <a:txBody>
                    <a:bodyPr/>
                    <a:lstStyle/>
                    <a:p>
                      <a:pPr marL="228600" indent="-228600" algn="l" rtl="0">
                        <a:buAutoNum type="arabicPeriod"/>
                      </a:pPr>
                      <a:endParaRPr lang="he-IL" sz="1200" dirty="0"/>
                    </a:p>
                  </a:txBody>
                  <a:tcPr/>
                </a:tc>
                <a:tc>
                  <a:txBody>
                    <a:bodyPr/>
                    <a:lstStyle/>
                    <a:p>
                      <a:pPr algn="l" rtl="0"/>
                      <a:r>
                        <a:rPr lang="en-US" sz="1200" dirty="0"/>
                        <a:t>Outcomes related to course objectives</a:t>
                      </a:r>
                    </a:p>
                    <a:p>
                      <a:pPr algn="l" rtl="0"/>
                      <a:r>
                        <a:rPr lang="en-US" sz="1200" dirty="0"/>
                        <a:t>Application estimated 40 courses—doubling that</a:t>
                      </a:r>
                      <a:endParaRPr lang="he-IL" sz="1200" dirty="0"/>
                    </a:p>
                  </a:txBody>
                  <a:tcPr/>
                </a:tc>
                <a:tc>
                  <a:txBody>
                    <a:bodyPr/>
                    <a:lstStyle/>
                    <a:p>
                      <a:pPr algn="l" rtl="0"/>
                      <a:r>
                        <a:rPr lang="en-US" sz="1200" dirty="0"/>
                        <a:t>Over 80 courses listed for the next 2 years with 2,500+ students</a:t>
                      </a:r>
                      <a:endParaRPr lang="he-IL" sz="1200" dirty="0"/>
                    </a:p>
                  </a:txBody>
                  <a:tcPr/>
                </a:tc>
                <a:tc>
                  <a:txBody>
                    <a:bodyPr/>
                    <a:lstStyle/>
                    <a:p>
                      <a:pPr algn="l" rtl="0"/>
                      <a:r>
                        <a:rPr lang="en-US" sz="1050" dirty="0"/>
                        <a:t>Courses listed</a:t>
                      </a:r>
                      <a:endParaRPr lang="he-IL" sz="1050" dirty="0"/>
                    </a:p>
                  </a:txBody>
                  <a:tcPr/>
                </a:tc>
                <a:tc>
                  <a:txBody>
                    <a:bodyPr/>
                    <a:lstStyle/>
                    <a:p>
                      <a:pPr algn="l" rtl="0"/>
                      <a:r>
                        <a:rPr lang="en-US" sz="1200" dirty="0"/>
                        <a:t>IL/GE/TU/PHOO/PLUS</a:t>
                      </a:r>
                      <a:endParaRPr lang="he-IL" sz="1200" dirty="0"/>
                    </a:p>
                  </a:txBody>
                  <a:tcPr/>
                </a:tc>
                <a:tc>
                  <a:txBody>
                    <a:bodyPr/>
                    <a:lstStyle/>
                    <a:p>
                      <a:pPr>
                        <a:lnSpc>
                          <a:spcPct val="107000"/>
                        </a:lnSpc>
                        <a:spcAft>
                          <a:spcPts val="0"/>
                        </a:spcAft>
                      </a:pPr>
                      <a:r>
                        <a:rPr lang="en-US" sz="1100" dirty="0">
                          <a:effectLst/>
                          <a:latin typeface="Times New Roman" panose="02020603050405020304" pitchFamily="18" charset="0"/>
                          <a:ea typeface="Times New Roman" panose="02020603050405020304" pitchFamily="18" charset="0"/>
                          <a:cs typeface="Arial" panose="020B0604020202020204" pitchFamily="34" charset="0"/>
                        </a:rPr>
                        <a:t> 2.21-2</a:t>
                      </a:r>
                      <a:endParaRPr lang="en-IL"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l" rtl="0">
                        <a:lnSpc>
                          <a:spcPct val="107000"/>
                        </a:lnSpc>
                        <a:spcAft>
                          <a:spcPts val="0"/>
                        </a:spcAft>
                      </a:pPr>
                      <a:r>
                        <a:rPr lang="fr-FR" sz="800" dirty="0">
                          <a:effectLst/>
                          <a:latin typeface="Times New Roman" panose="02020603050405020304" pitchFamily="18" charset="0"/>
                          <a:ea typeface="Times New Roman" panose="02020603050405020304" pitchFamily="18" charset="0"/>
                          <a:cs typeface="Arial" panose="020B0604020202020204" pitchFamily="34" charset="0"/>
                        </a:rPr>
                        <a:t>Listing </a:t>
                      </a:r>
                      <a:r>
                        <a:rPr lang="fr-FR" sz="800" dirty="0" err="1">
                          <a:effectLst/>
                          <a:latin typeface="Times New Roman" panose="02020603050405020304" pitchFamily="18" charset="0"/>
                          <a:ea typeface="Times New Roman" panose="02020603050405020304" pitchFamily="18" charset="0"/>
                          <a:cs typeface="Arial" panose="020B0604020202020204" pitchFamily="34" charset="0"/>
                        </a:rPr>
                        <a:t>CURE’s</a:t>
                      </a:r>
                      <a:r>
                        <a:rPr lang="fr-FR" sz="800" dirty="0">
                          <a:effectLst/>
                          <a:latin typeface="Times New Roman" panose="02020603050405020304" pitchFamily="18" charset="0"/>
                          <a:ea typeface="Times New Roman" panose="02020603050405020304" pitchFamily="18" charset="0"/>
                          <a:cs typeface="Arial" panose="020B0604020202020204" pitchFamily="34" charset="0"/>
                        </a:rPr>
                        <a:t> courses and pilots</a:t>
                      </a:r>
                      <a:endParaRPr lang="en-IL" sz="8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10001"/>
                  </a:ext>
                </a:extLst>
              </a:tr>
              <a:tr h="525486">
                <a:tc>
                  <a:txBody>
                    <a:bodyPr/>
                    <a:lstStyle/>
                    <a:p>
                      <a:pPr marL="0" indent="0" algn="l" rtl="0">
                        <a:buNone/>
                      </a:pPr>
                      <a:endParaRPr lang="he-IL" sz="1200" dirty="0"/>
                    </a:p>
                  </a:txBody>
                  <a:tcPr/>
                </a:tc>
                <a:tc>
                  <a:txBody>
                    <a:bodyPr/>
                    <a:lstStyle/>
                    <a:p>
                      <a:pPr lvl="0" algn="l" rtl="0"/>
                      <a:endParaRPr lang="he-IL" sz="1200" dirty="0"/>
                    </a:p>
                  </a:txBody>
                  <a:tcPr/>
                </a:tc>
                <a:tc>
                  <a:txBody>
                    <a:bodyPr/>
                    <a:lstStyle/>
                    <a:p>
                      <a:pPr algn="l" rtl="0"/>
                      <a:endParaRPr lang="he-IL" sz="1200" dirty="0"/>
                    </a:p>
                  </a:txBody>
                  <a:tcPr/>
                </a:tc>
                <a:tc>
                  <a:txBody>
                    <a:bodyPr/>
                    <a:lstStyle/>
                    <a:p>
                      <a:pPr algn="l" rtl="0"/>
                      <a:r>
                        <a:rPr lang="en-US" sz="1050" dirty="0"/>
                        <a:t>National and internal meetings </a:t>
                      </a:r>
                      <a:endParaRPr lang="he-IL" sz="1050" dirty="0"/>
                    </a:p>
                  </a:txBody>
                  <a:tcPr/>
                </a:tc>
                <a:tc>
                  <a:txBody>
                    <a:bodyPr/>
                    <a:lstStyle/>
                    <a:p>
                      <a:pPr algn="l" rtl="0"/>
                      <a:r>
                        <a:rPr lang="en-US" sz="1200" dirty="0"/>
                        <a:t>IL/GE</a:t>
                      </a:r>
                      <a:endParaRPr lang="he-IL" sz="1200" dirty="0"/>
                    </a:p>
                  </a:txBody>
                  <a:tcPr/>
                </a:tc>
                <a:tc>
                  <a:txBody>
                    <a:bodyPr/>
                    <a:lstStyle/>
                    <a:p>
                      <a:pPr>
                        <a:lnSpc>
                          <a:spcPct val="107000"/>
                        </a:lnSpc>
                        <a:spcAft>
                          <a:spcPts val="0"/>
                        </a:spcAft>
                      </a:pPr>
                      <a:r>
                        <a:rPr lang="en-US" sz="1100">
                          <a:effectLst/>
                          <a:latin typeface="Times New Roman" panose="02020603050405020304" pitchFamily="18" charset="0"/>
                          <a:ea typeface="Times New Roman" panose="02020603050405020304" pitchFamily="18" charset="0"/>
                          <a:cs typeface="Arial" panose="020B0604020202020204" pitchFamily="34" charset="0"/>
                        </a:rPr>
                        <a:t> 2.23</a:t>
                      </a:r>
                      <a:endParaRPr lang="en-IL"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l" rtl="0">
                        <a:lnSpc>
                          <a:spcPct val="107000"/>
                        </a:lnSpc>
                        <a:spcAft>
                          <a:spcPts val="0"/>
                        </a:spcAft>
                      </a:pPr>
                      <a:r>
                        <a:rPr lang="fr-FR" sz="800" dirty="0" err="1">
                          <a:effectLst/>
                          <a:latin typeface="Times New Roman" panose="02020603050405020304" pitchFamily="18" charset="0"/>
                          <a:ea typeface="Times New Roman" panose="02020603050405020304" pitchFamily="18" charset="0"/>
                          <a:cs typeface="Arial" panose="020B0604020202020204" pitchFamily="34" charset="0"/>
                        </a:rPr>
                        <a:t>Faculty</a:t>
                      </a:r>
                      <a:r>
                        <a:rPr lang="fr-FR" sz="800" dirty="0">
                          <a:effectLst/>
                          <a:latin typeface="Times New Roman" panose="02020603050405020304" pitchFamily="18" charset="0"/>
                          <a:ea typeface="Times New Roman" panose="02020603050405020304" pitchFamily="18" charset="0"/>
                          <a:cs typeface="Arial" panose="020B0604020202020204" pitchFamily="34" charset="0"/>
                        </a:rPr>
                        <a:t> Meetings (</a:t>
                      </a:r>
                      <a:r>
                        <a:rPr lang="fr-FR" sz="800" dirty="0" err="1">
                          <a:effectLst/>
                          <a:latin typeface="Times New Roman" panose="02020603050405020304" pitchFamily="18" charset="0"/>
                          <a:ea typeface="Times New Roman" panose="02020603050405020304" pitchFamily="18" charset="0"/>
                          <a:cs typeface="Arial" panose="020B0604020202020204" pitchFamily="34" charset="0"/>
                        </a:rPr>
                        <a:t>within</a:t>
                      </a:r>
                      <a:r>
                        <a:rPr lang="fr-FR" sz="800" dirty="0">
                          <a:effectLst/>
                          <a:latin typeface="Times New Roman" panose="02020603050405020304" pitchFamily="18" charset="0"/>
                          <a:ea typeface="Times New Roman" panose="02020603050405020304" pitchFamily="18" charset="0"/>
                          <a:cs typeface="Arial" panose="020B0604020202020204" pitchFamily="34" charset="0"/>
                        </a:rPr>
                        <a:t> HEI and </a:t>
                      </a:r>
                      <a:r>
                        <a:rPr lang="fr-FR" sz="800" dirty="0" err="1">
                          <a:effectLst/>
                          <a:latin typeface="Times New Roman" panose="02020603050405020304" pitchFamily="18" charset="0"/>
                          <a:ea typeface="Times New Roman" panose="02020603050405020304" pitchFamily="18" charset="0"/>
                          <a:cs typeface="Arial" panose="020B0604020202020204" pitchFamily="34" charset="0"/>
                        </a:rPr>
                        <a:t>between</a:t>
                      </a:r>
                      <a:r>
                        <a:rPr lang="fr-FR" sz="800" dirty="0">
                          <a:effectLst/>
                          <a:latin typeface="Times New Roman" panose="02020603050405020304" pitchFamily="18" charset="0"/>
                          <a:ea typeface="Times New Roman" panose="02020603050405020304" pitchFamily="18" charset="0"/>
                          <a:cs typeface="Arial" panose="020B0604020202020204" pitchFamily="34" charset="0"/>
                        </a:rPr>
                        <a:t> National HEI)</a:t>
                      </a:r>
                      <a:endParaRPr lang="en-IL" sz="8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44066441"/>
                  </a:ext>
                </a:extLst>
              </a:tr>
              <a:tr h="924493">
                <a:tc>
                  <a:txBody>
                    <a:bodyPr/>
                    <a:lstStyle/>
                    <a:p>
                      <a:pPr marL="228600" indent="-228600" algn="l" rtl="0">
                        <a:buAutoNum type="arabicPeriod"/>
                      </a:pPr>
                      <a:endParaRPr lang="he-IL" sz="105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hlinkClick r:id="rId3"/>
                        </a:rPr>
                        <a:t>https://cure.erasmus-plus.org.il/</a:t>
                      </a:r>
                      <a:r>
                        <a:rPr lang="en-US" sz="800" dirty="0"/>
                        <a:t>   click on student activities</a:t>
                      </a:r>
                      <a:endParaRPr lang="he-IL" sz="800" dirty="0"/>
                    </a:p>
                    <a:p>
                      <a:pPr lvl="0" algn="l" rtl="0"/>
                      <a:endParaRPr lang="he-IL" sz="800" dirty="0"/>
                    </a:p>
                  </a:txBody>
                  <a:tcPr/>
                </a:tc>
                <a:tc>
                  <a:txBody>
                    <a:bodyPr/>
                    <a:lstStyle/>
                    <a:p>
                      <a:pPr algn="l" rtl="0"/>
                      <a:r>
                        <a:rPr lang="en-US" sz="1050" dirty="0"/>
                        <a:t>At least 3 events a year for each Georgian and Israeli HEI</a:t>
                      </a:r>
                      <a:endParaRPr lang="he-IL" sz="1050" dirty="0"/>
                    </a:p>
                  </a:txBody>
                  <a:tcPr/>
                </a:tc>
                <a:tc>
                  <a:txBody>
                    <a:bodyPr/>
                    <a:lstStyle/>
                    <a:p>
                      <a:pPr algn="l" rtl="0"/>
                      <a:endParaRPr lang="he-IL" sz="1050" dirty="0"/>
                    </a:p>
                  </a:txBody>
                  <a:tcPr/>
                </a:tc>
                <a:tc>
                  <a:txBody>
                    <a:bodyPr/>
                    <a:lstStyle/>
                    <a:p>
                      <a:pPr algn="l" rtl="0"/>
                      <a:r>
                        <a:rPr lang="en-US" sz="1050" dirty="0"/>
                        <a:t>IL/GE</a:t>
                      </a:r>
                      <a:endParaRPr lang="he-IL" sz="1050" dirty="0"/>
                    </a:p>
                  </a:txBody>
                  <a:tcPr/>
                </a:tc>
                <a:tc>
                  <a:txBody>
                    <a:bodyPr/>
                    <a:lstStyle/>
                    <a:p>
                      <a:pPr>
                        <a:lnSpc>
                          <a:spcPct val="107000"/>
                        </a:lnSpc>
                        <a:spcAft>
                          <a:spcPts val="0"/>
                        </a:spcAft>
                      </a:pPr>
                      <a:r>
                        <a:rPr lang="en-US" sz="1100">
                          <a:effectLst/>
                          <a:latin typeface="Times New Roman" panose="02020603050405020304" pitchFamily="18" charset="0"/>
                          <a:ea typeface="Times New Roman" panose="02020603050405020304" pitchFamily="18" charset="0"/>
                          <a:cs typeface="Arial" panose="020B0604020202020204" pitchFamily="34" charset="0"/>
                        </a:rPr>
                        <a:t>2.24</a:t>
                      </a:r>
                      <a:endParaRPr lang="en-IL"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l" rtl="0">
                        <a:lnSpc>
                          <a:spcPct val="107000"/>
                        </a:lnSpc>
                        <a:spcAft>
                          <a:spcPts val="0"/>
                        </a:spcAft>
                      </a:pPr>
                      <a:r>
                        <a:rPr lang="fr-FR" sz="800" dirty="0" err="1">
                          <a:effectLst/>
                          <a:latin typeface="Times New Roman" panose="02020603050405020304" pitchFamily="18" charset="0"/>
                          <a:ea typeface="Times New Roman" panose="02020603050405020304" pitchFamily="18" charset="0"/>
                          <a:cs typeface="Arial" panose="020B0604020202020204" pitchFamily="34" charset="0"/>
                        </a:rPr>
                        <a:t>Student</a:t>
                      </a:r>
                      <a:r>
                        <a:rPr lang="fr-FR" sz="800" dirty="0">
                          <a:effectLst/>
                          <a:latin typeface="Times New Roman" panose="02020603050405020304" pitchFamily="18" charset="0"/>
                          <a:ea typeface="Times New Roman" panose="02020603050405020304" pitchFamily="18" charset="0"/>
                          <a:cs typeface="Arial" panose="020B0604020202020204" pitchFamily="34" charset="0"/>
                        </a:rPr>
                        <a:t> </a:t>
                      </a:r>
                      <a:r>
                        <a:rPr lang="fr-FR" sz="800" dirty="0" err="1">
                          <a:effectLst/>
                          <a:latin typeface="Times New Roman" panose="02020603050405020304" pitchFamily="18" charset="0"/>
                          <a:ea typeface="Times New Roman" panose="02020603050405020304" pitchFamily="18" charset="0"/>
                          <a:cs typeface="Arial" panose="020B0604020202020204" pitchFamily="34" charset="0"/>
                        </a:rPr>
                        <a:t>activities</a:t>
                      </a:r>
                      <a:endParaRPr lang="en-IL" sz="8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2977501936"/>
                  </a:ext>
                </a:extLst>
              </a:tr>
              <a:tr h="586473">
                <a:tc>
                  <a:txBody>
                    <a:bodyPr/>
                    <a:lstStyle/>
                    <a:p>
                      <a:pPr marL="228600" indent="-228600" algn="l" rtl="0">
                        <a:buAutoNum type="arabicPeriod"/>
                      </a:pPr>
                      <a:endParaRPr lang="he-IL" sz="1200" dirty="0"/>
                    </a:p>
                  </a:txBody>
                  <a:tcPr/>
                </a:tc>
                <a:tc>
                  <a:txBody>
                    <a:bodyPr/>
                    <a:lstStyle/>
                    <a:p>
                      <a:pPr algn="l" rtl="0"/>
                      <a:r>
                        <a:rPr lang="en-US" sz="900" dirty="0"/>
                        <a:t>Teachers are receiving tools to have small activities in their classroom (being followed through in 3</a:t>
                      </a:r>
                      <a:r>
                        <a:rPr lang="en-US" sz="900" baseline="30000" dirty="0"/>
                        <a:t>rd</a:t>
                      </a:r>
                      <a:r>
                        <a:rPr lang="en-US" sz="900" dirty="0"/>
                        <a:t> year).</a:t>
                      </a:r>
                      <a:endParaRPr lang="he-IL" sz="900" dirty="0"/>
                    </a:p>
                  </a:txBody>
                  <a:tcPr/>
                </a:tc>
                <a:tc>
                  <a:txBody>
                    <a:bodyPr/>
                    <a:lstStyle/>
                    <a:p>
                      <a:pPr algn="l" rtl="0"/>
                      <a:r>
                        <a:rPr lang="en-US" sz="1200" dirty="0"/>
                        <a:t>Professional training workshops</a:t>
                      </a:r>
                      <a:endParaRPr lang="he-IL" sz="1200" dirty="0"/>
                    </a:p>
                  </a:txBody>
                  <a:tcPr/>
                </a:tc>
                <a:tc>
                  <a:txBody>
                    <a:bodyPr/>
                    <a:lstStyle/>
                    <a:p>
                      <a:pPr algn="l" rtl="0"/>
                      <a:r>
                        <a:rPr lang="en-GB" sz="1200" dirty="0"/>
                        <a:t>Enrichment courses</a:t>
                      </a:r>
                      <a:r>
                        <a:rPr lang="en-GB" sz="1200" baseline="0" dirty="0"/>
                        <a:t> for teachers running</a:t>
                      </a:r>
                      <a:endParaRPr lang="he-IL" sz="1200" dirty="0"/>
                    </a:p>
                  </a:txBody>
                  <a:tcPr/>
                </a:tc>
                <a:tc>
                  <a:txBody>
                    <a:bodyPr/>
                    <a:lstStyle/>
                    <a:p>
                      <a:pPr algn="l" rtl="0"/>
                      <a:r>
                        <a:rPr lang="en-US" sz="1200" dirty="0"/>
                        <a:t>IL/GE</a:t>
                      </a:r>
                      <a:endParaRPr lang="he-IL" sz="1200" dirty="0"/>
                    </a:p>
                  </a:txBody>
                  <a:tcPr/>
                </a:tc>
                <a:tc>
                  <a:txBody>
                    <a:bodyPr/>
                    <a:lstStyle/>
                    <a:p>
                      <a:pPr>
                        <a:lnSpc>
                          <a:spcPct val="107000"/>
                        </a:lnSpc>
                        <a:spcAft>
                          <a:spcPts val="0"/>
                        </a:spcAft>
                      </a:pPr>
                      <a:r>
                        <a:rPr lang="en-US" sz="1100">
                          <a:effectLst/>
                          <a:latin typeface="Times New Roman" panose="02020603050405020304" pitchFamily="18" charset="0"/>
                          <a:ea typeface="Times New Roman" panose="02020603050405020304" pitchFamily="18" charset="0"/>
                          <a:cs typeface="Arial" panose="020B0604020202020204" pitchFamily="34" charset="0"/>
                        </a:rPr>
                        <a:t>2.25</a:t>
                      </a:r>
                      <a:endParaRPr lang="en-IL"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l" rtl="0">
                        <a:lnSpc>
                          <a:spcPct val="107000"/>
                        </a:lnSpc>
                        <a:spcAft>
                          <a:spcPts val="0"/>
                        </a:spcAft>
                      </a:pPr>
                      <a:r>
                        <a:rPr lang="fr-FR" sz="800" dirty="0">
                          <a:effectLst/>
                          <a:latin typeface="Times New Roman" panose="02020603050405020304" pitchFamily="18" charset="0"/>
                          <a:ea typeface="Times New Roman" panose="02020603050405020304" pitchFamily="18" charset="0"/>
                          <a:cs typeface="Arial" panose="020B0604020202020204" pitchFamily="34" charset="0"/>
                        </a:rPr>
                        <a:t>Teacher-training workshops and </a:t>
                      </a:r>
                      <a:r>
                        <a:rPr lang="fr-FR" sz="800" dirty="0" err="1">
                          <a:effectLst/>
                          <a:latin typeface="Times New Roman" panose="02020603050405020304" pitchFamily="18" charset="0"/>
                          <a:ea typeface="Times New Roman" panose="02020603050405020304" pitchFamily="18" charset="0"/>
                          <a:cs typeface="Arial" panose="020B0604020202020204" pitchFamily="34" charset="0"/>
                        </a:rPr>
                        <a:t>establishing</a:t>
                      </a:r>
                      <a:r>
                        <a:rPr lang="fr-FR" sz="800" dirty="0">
                          <a:effectLst/>
                          <a:latin typeface="Times New Roman" panose="02020603050405020304" pitchFamily="18" charset="0"/>
                          <a:ea typeface="Times New Roman" panose="02020603050405020304" pitchFamily="18" charset="0"/>
                          <a:cs typeface="Arial" panose="020B0604020202020204" pitchFamily="34" charset="0"/>
                        </a:rPr>
                        <a:t> centers in </a:t>
                      </a:r>
                      <a:r>
                        <a:rPr lang="fr-FR" sz="800" dirty="0" err="1">
                          <a:effectLst/>
                          <a:latin typeface="Times New Roman" panose="02020603050405020304" pitchFamily="18" charset="0"/>
                          <a:ea typeface="Times New Roman" panose="02020603050405020304" pitchFamily="18" charset="0"/>
                          <a:cs typeface="Arial" panose="020B0604020202020204" pitchFamily="34" charset="0"/>
                        </a:rPr>
                        <a:t>schools</a:t>
                      </a:r>
                      <a:endParaRPr lang="en-IL" sz="8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6669212"/>
                  </a:ext>
                </a:extLst>
              </a:tr>
              <a:tr h="559099">
                <a:tc>
                  <a:txBody>
                    <a:bodyPr/>
                    <a:lstStyle/>
                    <a:p>
                      <a:pPr marL="228600" indent="-228600" algn="l" rtl="0">
                        <a:buAutoNum type="arabicPeriod"/>
                      </a:pPr>
                      <a:endParaRPr lang="he-IL" sz="1200" dirty="0"/>
                    </a:p>
                  </a:txBody>
                  <a:tcPr/>
                </a:tc>
                <a:tc>
                  <a:txBody>
                    <a:bodyPr/>
                    <a:lstStyle/>
                    <a:p>
                      <a:pPr algn="l" rtl="0"/>
                      <a:r>
                        <a:rPr lang="en-US" sz="1200" dirty="0"/>
                        <a:t>YEAR 3 of project</a:t>
                      </a:r>
                      <a:endParaRPr lang="he-IL" sz="1200" dirty="0"/>
                    </a:p>
                  </a:txBody>
                  <a:tcPr/>
                </a:tc>
                <a:tc>
                  <a:txBody>
                    <a:bodyPr/>
                    <a:lstStyle/>
                    <a:p>
                      <a:pPr algn="l" rtl="0"/>
                      <a:endParaRPr lang="he-IL" sz="1200" dirty="0"/>
                    </a:p>
                  </a:txBody>
                  <a:tcPr/>
                </a:tc>
                <a:tc>
                  <a:txBody>
                    <a:bodyPr/>
                    <a:lstStyle/>
                    <a:p>
                      <a:pPr algn="l" rtl="0"/>
                      <a:r>
                        <a:rPr lang="en-GB" sz="1200" dirty="0"/>
                        <a:t>Year 3</a:t>
                      </a:r>
                      <a:endParaRPr lang="he-IL" sz="1200" dirty="0"/>
                    </a:p>
                  </a:txBody>
                  <a:tcPr/>
                </a:tc>
                <a:tc>
                  <a:txBody>
                    <a:bodyPr/>
                    <a:lstStyle/>
                    <a:p>
                      <a:pPr algn="l" rtl="0"/>
                      <a:r>
                        <a:rPr lang="en-US" sz="1200" dirty="0"/>
                        <a:t>IL/GE</a:t>
                      </a:r>
                      <a:endParaRPr lang="he-IL" sz="1200" dirty="0"/>
                    </a:p>
                  </a:txBody>
                  <a:tcPr/>
                </a:tc>
                <a:tc>
                  <a:txBody>
                    <a:bodyPr/>
                    <a:lstStyle/>
                    <a:p>
                      <a:pPr>
                        <a:lnSpc>
                          <a:spcPct val="107000"/>
                        </a:lnSpc>
                        <a:spcAft>
                          <a:spcPts val="0"/>
                        </a:spcAft>
                      </a:pPr>
                      <a:r>
                        <a:rPr lang="en-US" sz="1100">
                          <a:effectLst/>
                          <a:latin typeface="Times New Roman" panose="02020603050405020304" pitchFamily="18" charset="0"/>
                          <a:ea typeface="Times New Roman" panose="02020603050405020304" pitchFamily="18" charset="0"/>
                          <a:cs typeface="Arial" panose="020B0604020202020204" pitchFamily="34" charset="0"/>
                        </a:rPr>
                        <a:t>2.26</a:t>
                      </a:r>
                      <a:endParaRPr lang="en-IL"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l" rtl="0">
                        <a:lnSpc>
                          <a:spcPct val="107000"/>
                        </a:lnSpc>
                        <a:spcAft>
                          <a:spcPts val="0"/>
                        </a:spcAft>
                      </a:pPr>
                      <a:r>
                        <a:rPr lang="fr-FR" sz="800" dirty="0" err="1">
                          <a:effectLst/>
                          <a:latin typeface="Times New Roman" panose="02020603050405020304" pitchFamily="18" charset="0"/>
                          <a:ea typeface="Times New Roman" panose="02020603050405020304" pitchFamily="18" charset="0"/>
                          <a:cs typeface="Arial" panose="020B0604020202020204" pitchFamily="34" charset="0"/>
                        </a:rPr>
                        <a:t>Student</a:t>
                      </a:r>
                      <a:r>
                        <a:rPr lang="fr-FR" sz="800" dirty="0">
                          <a:effectLst/>
                          <a:latin typeface="Times New Roman" panose="02020603050405020304" pitchFamily="18" charset="0"/>
                          <a:ea typeface="Times New Roman" panose="02020603050405020304" pitchFamily="18" charset="0"/>
                          <a:cs typeface="Arial" panose="020B0604020202020204" pitchFamily="34" charset="0"/>
                        </a:rPr>
                        <a:t> National Meetings</a:t>
                      </a:r>
                      <a:endParaRPr lang="en-IL" sz="8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1845135981"/>
                  </a:ext>
                </a:extLst>
              </a:tr>
              <a:tr h="523107">
                <a:tc>
                  <a:txBody>
                    <a:bodyPr/>
                    <a:lstStyle/>
                    <a:p>
                      <a:pPr marL="228600" indent="-228600" algn="l" rtl="0">
                        <a:buAutoNum type="arabicPeriod"/>
                      </a:pPr>
                      <a:endParaRPr lang="he-IL" sz="1200" dirty="0"/>
                    </a:p>
                  </a:txBody>
                  <a:tcPr/>
                </a:tc>
                <a:tc>
                  <a:txBody>
                    <a:bodyPr/>
                    <a:lstStyle/>
                    <a:p>
                      <a:pPr algn="l" rtl="0"/>
                      <a:r>
                        <a:rPr lang="en-US" sz="1200" dirty="0"/>
                        <a:t>QA and EV processes set in motion for last year including EU monitoring .  KITs and Readers moved forward.  Dissemination events finalized.   </a:t>
                      </a:r>
                    </a:p>
                    <a:p>
                      <a:pPr algn="l" rtl="0"/>
                      <a:r>
                        <a:rPr lang="en-US" sz="1200" dirty="0">
                          <a:hlinkClick r:id="rId4"/>
                        </a:rPr>
                        <a:t>https://cure.erasmus-plus.org.il/course/view.php?id=10</a:t>
                      </a:r>
                      <a:r>
                        <a:rPr lang="en-US" sz="1200" dirty="0"/>
                        <a:t> </a:t>
                      </a:r>
                      <a:endParaRPr lang="he-IL" sz="1200" dirty="0"/>
                    </a:p>
                  </a:txBody>
                  <a:tcPr/>
                </a:tc>
                <a:tc>
                  <a:txBody>
                    <a:bodyPr/>
                    <a:lstStyle/>
                    <a:p>
                      <a:pPr algn="l" rtl="0"/>
                      <a:r>
                        <a:rPr lang="en-US" sz="1200" dirty="0"/>
                        <a:t>Fine tuning, student workshops, QA and DISS, work on course kits</a:t>
                      </a:r>
                      <a:endParaRPr lang="he-IL" sz="1200" dirty="0"/>
                    </a:p>
                  </a:txBody>
                  <a:tcPr/>
                </a:tc>
                <a:tc>
                  <a:txBody>
                    <a:bodyPr/>
                    <a:lstStyle/>
                    <a:p>
                      <a:pPr algn="l" rtl="0"/>
                      <a:endParaRPr lang="he-IL" sz="1200" dirty="0"/>
                    </a:p>
                  </a:txBody>
                  <a:tcPr/>
                </a:tc>
                <a:tc>
                  <a:txBody>
                    <a:bodyPr/>
                    <a:lstStyle/>
                    <a:p>
                      <a:pPr algn="l" rtl="0"/>
                      <a:r>
                        <a:rPr lang="en-US" sz="1200" dirty="0"/>
                        <a:t>ALL</a:t>
                      </a:r>
                      <a:endParaRPr lang="he-IL" sz="1200" dirty="0"/>
                    </a:p>
                  </a:txBody>
                  <a:tcPr/>
                </a:tc>
                <a:tc>
                  <a:txBody>
                    <a:bodyPr/>
                    <a:lstStyle/>
                    <a:p>
                      <a:pPr>
                        <a:lnSpc>
                          <a:spcPct val="107000"/>
                        </a:lnSpc>
                        <a:spcAft>
                          <a:spcPts val="0"/>
                        </a:spcAft>
                      </a:pPr>
                      <a:r>
                        <a:rPr lang="en-US" sz="1100">
                          <a:effectLst/>
                          <a:latin typeface="Times New Roman" panose="02020603050405020304" pitchFamily="18" charset="0"/>
                          <a:ea typeface="Times New Roman" panose="02020603050405020304" pitchFamily="18" charset="0"/>
                          <a:cs typeface="Arial" panose="020B0604020202020204" pitchFamily="34" charset="0"/>
                        </a:rPr>
                        <a:t>2.27</a:t>
                      </a:r>
                      <a:endParaRPr lang="en-IL"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l" rtl="0">
                        <a:lnSpc>
                          <a:spcPct val="107000"/>
                        </a:lnSpc>
                        <a:spcAft>
                          <a:spcPts val="0"/>
                        </a:spcAft>
                      </a:pPr>
                      <a:r>
                        <a:rPr lang="fr-FR" sz="800" dirty="0">
                          <a:effectLst/>
                          <a:latin typeface="Times New Roman" panose="02020603050405020304" pitchFamily="18" charset="0"/>
                          <a:ea typeface="Times New Roman" panose="02020603050405020304" pitchFamily="18" charset="0"/>
                          <a:cs typeface="Arial" panose="020B0604020202020204" pitchFamily="34" charset="0"/>
                        </a:rPr>
                        <a:t>Consortium Meeting # 4</a:t>
                      </a:r>
                      <a:endParaRPr lang="en-IL" sz="8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3149289674"/>
                  </a:ext>
                </a:extLst>
              </a:tr>
              <a:tr h="735682">
                <a:tc>
                  <a:txBody>
                    <a:bodyPr/>
                    <a:lstStyle/>
                    <a:p>
                      <a:pPr marL="228600" indent="-228600" algn="l" rtl="0">
                        <a:buAutoNum type="arabicPeriod"/>
                      </a:pPr>
                      <a:endParaRPr lang="he-IL" sz="1200" dirty="0"/>
                    </a:p>
                  </a:txBody>
                  <a:tcPr/>
                </a:tc>
                <a:tc>
                  <a:txBody>
                    <a:bodyPr/>
                    <a:lstStyle/>
                    <a:p>
                      <a:pPr algn="l" rtl="0"/>
                      <a:r>
                        <a:rPr lang="en-GB" sz="1200" dirty="0"/>
                        <a:t>From Beginning of</a:t>
                      </a:r>
                      <a:r>
                        <a:rPr lang="en-GB" sz="1200" baseline="0" dirty="0"/>
                        <a:t> project  CURE’s website please click on student </a:t>
                      </a:r>
                      <a:r>
                        <a:rPr lang="en-GB" sz="1200" baseline="0" dirty="0" err="1"/>
                        <a:t>activites</a:t>
                      </a:r>
                      <a:endParaRPr lang="he-IL" sz="1200" dirty="0"/>
                    </a:p>
                  </a:txBody>
                  <a:tcPr/>
                </a:tc>
                <a:tc>
                  <a:txBody>
                    <a:bodyPr/>
                    <a:lstStyle/>
                    <a:p>
                      <a:pPr algn="l" rtl="0"/>
                      <a:r>
                        <a:rPr lang="en-GB" sz="1200" dirty="0"/>
                        <a:t>Ongoing </a:t>
                      </a:r>
                      <a:endParaRPr lang="he-IL" sz="1200" dirty="0"/>
                    </a:p>
                  </a:txBody>
                  <a:tcPr/>
                </a:tc>
                <a:tc>
                  <a:txBody>
                    <a:bodyPr/>
                    <a:lstStyle/>
                    <a:p>
                      <a:pPr algn="l" rtl="0"/>
                      <a:r>
                        <a:rPr lang="en-GB" sz="1200" dirty="0"/>
                        <a:t>CM1,2,4</a:t>
                      </a:r>
                      <a:r>
                        <a:rPr lang="en-GB" sz="1200" baseline="0" dirty="0"/>
                        <a:t> + in HEIs</a:t>
                      </a:r>
                      <a:endParaRPr lang="he-IL" sz="1200" dirty="0"/>
                    </a:p>
                  </a:txBody>
                  <a:tcPr/>
                </a:tc>
                <a:tc>
                  <a:txBody>
                    <a:bodyPr/>
                    <a:lstStyle/>
                    <a:p>
                      <a:pPr algn="l" rtl="0"/>
                      <a:r>
                        <a:rPr lang="en-US" sz="1200" dirty="0"/>
                        <a:t>IL/GE</a:t>
                      </a:r>
                      <a:endParaRPr lang="he-IL" sz="1200" dirty="0"/>
                    </a:p>
                  </a:txBody>
                  <a:tcPr/>
                </a:tc>
                <a:tc>
                  <a:txBody>
                    <a:bodyPr/>
                    <a:lstStyle/>
                    <a:p>
                      <a:pPr>
                        <a:lnSpc>
                          <a:spcPct val="107000"/>
                        </a:lnSpc>
                        <a:spcAft>
                          <a:spcPts val="0"/>
                        </a:spcAft>
                      </a:pPr>
                      <a:r>
                        <a:rPr lang="en-US" sz="1100">
                          <a:effectLst/>
                          <a:latin typeface="Times New Roman" panose="02020603050405020304" pitchFamily="18" charset="0"/>
                          <a:ea typeface="Times New Roman" panose="02020603050405020304" pitchFamily="18" charset="0"/>
                          <a:cs typeface="Arial" panose="020B0604020202020204" pitchFamily="34" charset="0"/>
                        </a:rPr>
                        <a:t>2.28</a:t>
                      </a:r>
                      <a:endParaRPr lang="en-IL"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l" rtl="0">
                        <a:lnSpc>
                          <a:spcPct val="107000"/>
                        </a:lnSpc>
                        <a:spcAft>
                          <a:spcPts val="0"/>
                        </a:spcAft>
                      </a:pPr>
                      <a:r>
                        <a:rPr lang="fr-FR" sz="800" dirty="0" err="1">
                          <a:effectLst/>
                          <a:latin typeface="Times New Roman" panose="02020603050405020304" pitchFamily="18" charset="0"/>
                          <a:ea typeface="Times New Roman" panose="02020603050405020304" pitchFamily="18" charset="0"/>
                          <a:cs typeface="Arial" panose="020B0604020202020204" pitchFamily="34" charset="0"/>
                        </a:rPr>
                        <a:t>Student</a:t>
                      </a:r>
                      <a:r>
                        <a:rPr lang="fr-FR" sz="800" dirty="0">
                          <a:effectLst/>
                          <a:latin typeface="Times New Roman" panose="02020603050405020304" pitchFamily="18" charset="0"/>
                          <a:ea typeface="Times New Roman" panose="02020603050405020304" pitchFamily="18" charset="0"/>
                          <a:cs typeface="Arial" panose="020B0604020202020204" pitchFamily="34" charset="0"/>
                        </a:rPr>
                        <a:t> Leadership Workshop</a:t>
                      </a:r>
                      <a:endParaRPr lang="en-IL" sz="8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3558273624"/>
                  </a:ext>
                </a:extLst>
              </a:tr>
            </a:tbl>
          </a:graphicData>
        </a:graphic>
      </p:graphicFrame>
      <p:pic>
        <p:nvPicPr>
          <p:cNvPr id="7" name="Shape 90">
            <a:extLst>
              <a:ext uri="{FF2B5EF4-FFF2-40B4-BE49-F238E27FC236}">
                <a16:creationId xmlns:a16="http://schemas.microsoft.com/office/drawing/2014/main" id="{34DFD631-3CEF-4F75-817E-A3269F08497A}"/>
              </a:ext>
            </a:extLst>
          </p:cNvPr>
          <p:cNvPicPr preferRelativeResize="0"/>
          <p:nvPr/>
        </p:nvPicPr>
        <p:blipFill>
          <a:blip r:embed="rId5">
            <a:alphaModFix/>
          </a:blip>
          <a:stretch>
            <a:fillRect/>
          </a:stretch>
        </p:blipFill>
        <p:spPr>
          <a:xfrm>
            <a:off x="9144000" y="6482993"/>
            <a:ext cx="842481" cy="375007"/>
          </a:xfrm>
          <a:prstGeom prst="rect">
            <a:avLst/>
          </a:prstGeom>
          <a:noFill/>
          <a:ln>
            <a:noFill/>
          </a:ln>
        </p:spPr>
      </p:pic>
    </p:spTree>
    <p:extLst>
      <p:ext uri="{BB962C8B-B14F-4D97-AF65-F5344CB8AC3E}">
        <p14:creationId xmlns:p14="http://schemas.microsoft.com/office/powerpoint/2010/main" val="18191832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8604" y="-6001"/>
            <a:ext cx="10737351" cy="729466"/>
          </a:xfrm>
        </p:spPr>
        <p:txBody>
          <a:bodyPr>
            <a:normAutofit/>
          </a:bodyPr>
          <a:lstStyle/>
          <a:p>
            <a:pPr algn="ctr"/>
            <a:r>
              <a:rPr lang="en-US" sz="1600" dirty="0"/>
              <a:t>WP2.3</a:t>
            </a:r>
            <a:r>
              <a:rPr lang="fr-FR" sz="1600" b="1" dirty="0" err="1"/>
              <a:t>Development</a:t>
            </a:r>
            <a:r>
              <a:rPr lang="fr-FR" sz="1600" b="1" dirty="0"/>
              <a:t> (Part 3):   </a:t>
            </a:r>
            <a:r>
              <a:rPr lang="fr-FR" sz="1600" b="1" dirty="0" err="1"/>
              <a:t>Developing</a:t>
            </a:r>
            <a:r>
              <a:rPr lang="fr-FR" sz="1600" b="1" dirty="0"/>
              <a:t> </a:t>
            </a:r>
            <a:r>
              <a:rPr lang="fr-FR" sz="1600" b="1" dirty="0" err="1"/>
              <a:t>CURE’s</a:t>
            </a:r>
            <a:r>
              <a:rPr lang="fr-FR" sz="1600" b="1" dirty="0"/>
              <a:t> On-Line </a:t>
            </a:r>
            <a:r>
              <a:rPr lang="fr-FR" sz="1600" b="1" dirty="0" err="1"/>
              <a:t>Platforms</a:t>
            </a:r>
            <a:r>
              <a:rPr lang="en-US" sz="800" b="1" dirty="0"/>
              <a:t> </a:t>
            </a:r>
            <a:r>
              <a:rPr lang="en-US" sz="1600" dirty="0"/>
              <a:t>: </a:t>
            </a:r>
            <a:r>
              <a:rPr lang="en-US" sz="1800" dirty="0"/>
              <a:t> </a:t>
            </a:r>
            <a:endParaRPr lang="he-IL" sz="2800" dirty="0">
              <a:solidFill>
                <a:schemeClr val="accent5"/>
              </a:solidFill>
              <a:latin typeface="+mn-lt"/>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p:txBody>
          <a:bodyPr>
            <a:normAutofit/>
          </a:bodyPr>
          <a:lstStyle/>
          <a:p>
            <a:pPr marL="285750" indent="-285750">
              <a:buFont typeface="Wingdings" panose="05000000000000000000" pitchFamily="2" charset="2"/>
              <a:buChar char="q"/>
            </a:pPr>
            <a:endParaRPr lang="en-US" dirty="0"/>
          </a:p>
          <a:p>
            <a:pPr marL="285750" indent="-285750">
              <a:buFont typeface="Wingdings" panose="05000000000000000000" pitchFamily="2" charset="2"/>
              <a:buChar char="q"/>
            </a:pPr>
            <a:endParaRPr lang="en-US" dirty="0"/>
          </a:p>
          <a:p>
            <a:pPr marL="285750" indent="-285750">
              <a:buFont typeface="Wingdings" panose="05000000000000000000" pitchFamily="2" charset="2"/>
              <a:buChar char="q"/>
            </a:pPr>
            <a:endParaRPr lang="he-IL" dirty="0"/>
          </a:p>
          <a:p>
            <a:pPr marL="0" indent="0">
              <a:buNone/>
            </a:pPr>
            <a:endParaRPr lang="en-US" dirty="0"/>
          </a:p>
        </p:txBody>
      </p:sp>
      <p:graphicFrame>
        <p:nvGraphicFramePr>
          <p:cNvPr id="6" name="טבלה 9"/>
          <p:cNvGraphicFramePr>
            <a:graphicFrameLocks noGrp="1"/>
          </p:cNvGraphicFramePr>
          <p:nvPr>
            <p:extLst>
              <p:ext uri="{D42A27DB-BD31-4B8C-83A1-F6EECF244321}">
                <p14:modId xmlns:p14="http://schemas.microsoft.com/office/powerpoint/2010/main" val="3684714417"/>
              </p:ext>
            </p:extLst>
          </p:nvPr>
        </p:nvGraphicFramePr>
        <p:xfrm>
          <a:off x="85189" y="-3442457"/>
          <a:ext cx="11524180" cy="8490887"/>
        </p:xfrm>
        <a:graphic>
          <a:graphicData uri="http://schemas.openxmlformats.org/drawingml/2006/table">
            <a:tbl>
              <a:tblPr rtl="1" firstRow="1" bandRow="1">
                <a:tableStyleId>{5C22544A-7EE6-4342-B048-85BDC9FD1C3A}</a:tableStyleId>
              </a:tblPr>
              <a:tblGrid>
                <a:gridCol w="2942221">
                  <a:extLst>
                    <a:ext uri="{9D8B030D-6E8A-4147-A177-3AD203B41FA5}">
                      <a16:colId xmlns:a16="http://schemas.microsoft.com/office/drawing/2014/main" val="20000"/>
                    </a:ext>
                  </a:extLst>
                </a:gridCol>
                <a:gridCol w="3098983">
                  <a:extLst>
                    <a:ext uri="{9D8B030D-6E8A-4147-A177-3AD203B41FA5}">
                      <a16:colId xmlns:a16="http://schemas.microsoft.com/office/drawing/2014/main" val="20001"/>
                    </a:ext>
                  </a:extLst>
                </a:gridCol>
                <a:gridCol w="2301412">
                  <a:extLst>
                    <a:ext uri="{9D8B030D-6E8A-4147-A177-3AD203B41FA5}">
                      <a16:colId xmlns:a16="http://schemas.microsoft.com/office/drawing/2014/main" val="20002"/>
                    </a:ext>
                  </a:extLst>
                </a:gridCol>
                <a:gridCol w="1109609">
                  <a:extLst>
                    <a:ext uri="{9D8B030D-6E8A-4147-A177-3AD203B41FA5}">
                      <a16:colId xmlns:a16="http://schemas.microsoft.com/office/drawing/2014/main" val="20003"/>
                    </a:ext>
                  </a:extLst>
                </a:gridCol>
                <a:gridCol w="526900">
                  <a:extLst>
                    <a:ext uri="{9D8B030D-6E8A-4147-A177-3AD203B41FA5}">
                      <a16:colId xmlns:a16="http://schemas.microsoft.com/office/drawing/2014/main" val="20004"/>
                    </a:ext>
                  </a:extLst>
                </a:gridCol>
                <a:gridCol w="357809">
                  <a:extLst>
                    <a:ext uri="{9D8B030D-6E8A-4147-A177-3AD203B41FA5}">
                      <a16:colId xmlns:a16="http://schemas.microsoft.com/office/drawing/2014/main" val="20005"/>
                    </a:ext>
                  </a:extLst>
                </a:gridCol>
                <a:gridCol w="1187246">
                  <a:extLst>
                    <a:ext uri="{9D8B030D-6E8A-4147-A177-3AD203B41FA5}">
                      <a16:colId xmlns:a16="http://schemas.microsoft.com/office/drawing/2014/main" val="2962237667"/>
                    </a:ext>
                  </a:extLst>
                </a:gridCol>
              </a:tblGrid>
              <a:tr h="1952339">
                <a:tc>
                  <a:txBody>
                    <a:bodyPr/>
                    <a:lstStyle/>
                    <a:p>
                      <a:pPr algn="ctr" rtl="0"/>
                      <a:r>
                        <a:rPr lang="en-US" sz="1200" dirty="0"/>
                        <a:t>Comments </a:t>
                      </a:r>
                      <a:endParaRPr lang="he-IL" sz="1200" dirty="0"/>
                    </a:p>
                  </a:txBody>
                  <a:tcPr/>
                </a:tc>
                <a:tc>
                  <a:txBody>
                    <a:bodyPr/>
                    <a:lstStyle/>
                    <a:p>
                      <a:pPr algn="ctr" rtl="0"/>
                      <a:r>
                        <a:rPr lang="en-US" sz="1200" dirty="0"/>
                        <a:t>Actual</a:t>
                      </a:r>
                      <a:r>
                        <a:rPr lang="en-US" sz="1200" baseline="0" dirty="0"/>
                        <a:t> </a:t>
                      </a:r>
                      <a:r>
                        <a:rPr lang="en-US" sz="1200" dirty="0"/>
                        <a:t>Outcomes</a:t>
                      </a:r>
                      <a:endParaRPr lang="he-IL" sz="1200" dirty="0"/>
                    </a:p>
                  </a:txBody>
                  <a:tcPr/>
                </a:tc>
                <a:tc>
                  <a:txBody>
                    <a:bodyPr/>
                    <a:lstStyle/>
                    <a:p>
                      <a:pPr algn="ctr" rtl="0"/>
                      <a:r>
                        <a:rPr lang="en-US" sz="1200" dirty="0"/>
                        <a:t>What actually happened</a:t>
                      </a:r>
                      <a:endParaRPr lang="he-IL" sz="1200" dirty="0"/>
                    </a:p>
                  </a:txBody>
                  <a:tcPr/>
                </a:tc>
                <a:tc>
                  <a:txBody>
                    <a:bodyPr/>
                    <a:lstStyle/>
                    <a:p>
                      <a:pPr algn="ctr" rtl="0"/>
                      <a:r>
                        <a:rPr lang="en-US" sz="1200" dirty="0"/>
                        <a:t>Activities</a:t>
                      </a:r>
                      <a:r>
                        <a:rPr lang="en-US" sz="1200" baseline="0" dirty="0"/>
                        <a:t> according to o</a:t>
                      </a:r>
                      <a:r>
                        <a:rPr lang="en-US" sz="1200" dirty="0"/>
                        <a:t>riginal work plan</a:t>
                      </a:r>
                      <a:endParaRPr lang="he-IL" sz="1200" dirty="0"/>
                    </a:p>
                  </a:txBody>
                  <a:tcPr/>
                </a:tc>
                <a:tc>
                  <a:txBody>
                    <a:bodyPr/>
                    <a:lstStyle/>
                    <a:p>
                      <a:pPr algn="ctr" rtl="0"/>
                      <a:r>
                        <a:rPr lang="en-US" sz="1200" dirty="0"/>
                        <a:t>Team </a:t>
                      </a:r>
                      <a:endParaRPr lang="he-IL" sz="1200" dirty="0"/>
                    </a:p>
                  </a:txBody>
                  <a:tcPr/>
                </a:tc>
                <a:tc>
                  <a:txBody>
                    <a:bodyPr/>
                    <a:lstStyle/>
                    <a:p>
                      <a:pPr algn="ctr" rtl="0"/>
                      <a:r>
                        <a:rPr lang="en-US" sz="1200" dirty="0"/>
                        <a:t>WP</a:t>
                      </a:r>
                      <a:endParaRPr lang="he-IL" sz="1200" dirty="0"/>
                    </a:p>
                  </a:txBody>
                  <a:tcPr/>
                </a:tc>
                <a:tc>
                  <a:txBody>
                    <a:bodyPr/>
                    <a:lstStyle/>
                    <a:p>
                      <a:pPr algn="ctr" rtl="0"/>
                      <a:endParaRPr lang="he-IL" sz="800" dirty="0"/>
                    </a:p>
                  </a:txBody>
                  <a:tcPr/>
                </a:tc>
                <a:extLst>
                  <a:ext uri="{0D108BD9-81ED-4DB2-BD59-A6C34878D82A}">
                    <a16:rowId xmlns:a16="http://schemas.microsoft.com/office/drawing/2014/main" val="10000"/>
                  </a:ext>
                </a:extLst>
              </a:tr>
              <a:tr h="1698634">
                <a:tc>
                  <a:txBody>
                    <a:bodyPr/>
                    <a:lstStyle/>
                    <a:p>
                      <a:pPr marL="228600" indent="-228600" algn="l" rtl="0">
                        <a:buAutoNum type="arabicPeriod"/>
                      </a:pPr>
                      <a:endParaRPr lang="he-IL" sz="1200" dirty="0"/>
                    </a:p>
                  </a:txBody>
                  <a:tcPr/>
                </a:tc>
                <a:tc>
                  <a:txBody>
                    <a:bodyPr/>
                    <a:lstStyle/>
                    <a:p>
                      <a:pPr algn="l" rtl="0"/>
                      <a:r>
                        <a:rPr lang="en-US" sz="1200" dirty="0"/>
                        <a:t>https://cure.erasmus-plus.org.il/</a:t>
                      </a:r>
                      <a:endParaRPr lang="he-IL" sz="1200" dirty="0"/>
                    </a:p>
                  </a:txBody>
                  <a:tcPr/>
                </a:tc>
                <a:tc>
                  <a:txBody>
                    <a:bodyPr/>
                    <a:lstStyle/>
                    <a:p>
                      <a:pPr algn="l" rtl="0"/>
                      <a:r>
                        <a:rPr lang="en-GB" sz="1200" dirty="0"/>
                        <a:t>DESIGNED</a:t>
                      </a:r>
                      <a:endParaRPr lang="he-IL" sz="1200" dirty="0"/>
                    </a:p>
                  </a:txBody>
                  <a:tcPr/>
                </a:tc>
                <a:tc>
                  <a:txBody>
                    <a:bodyPr/>
                    <a:lstStyle/>
                    <a:p>
                      <a:pPr algn="l" rtl="0"/>
                      <a:r>
                        <a:rPr lang="en-GB" sz="1050" dirty="0"/>
                        <a:t>ACCOMPLISHED</a:t>
                      </a:r>
                      <a:endParaRPr lang="he-IL" sz="1050" dirty="0"/>
                    </a:p>
                  </a:txBody>
                  <a:tcPr/>
                </a:tc>
                <a:tc>
                  <a:txBody>
                    <a:bodyPr/>
                    <a:lstStyle/>
                    <a:p>
                      <a:pPr algn="l" rtl="0"/>
                      <a:r>
                        <a:rPr lang="en-GB" sz="1200" dirty="0"/>
                        <a:t>SAP</a:t>
                      </a:r>
                      <a:r>
                        <a:rPr lang="en-GB" sz="1200" baseline="0" dirty="0"/>
                        <a:t> + </a:t>
                      </a:r>
                      <a:r>
                        <a:rPr lang="en-GB" sz="1200" baseline="0" dirty="0" err="1"/>
                        <a:t>consortim</a:t>
                      </a:r>
                      <a:endParaRPr lang="he-IL" sz="1200" dirty="0"/>
                    </a:p>
                  </a:txBody>
                  <a:tcPr/>
                </a:tc>
                <a:tc>
                  <a:txBody>
                    <a:bodyPr/>
                    <a:lstStyle/>
                    <a:p>
                      <a:pPr>
                        <a:lnSpc>
                          <a:spcPct val="107000"/>
                        </a:lnSpc>
                        <a:spcAft>
                          <a:spcPts val="0"/>
                        </a:spcAft>
                      </a:pPr>
                      <a:r>
                        <a:rPr lang="en-US" sz="900">
                          <a:effectLst/>
                          <a:latin typeface="Times New Roman" panose="02020603050405020304" pitchFamily="18" charset="0"/>
                          <a:ea typeface="Times New Roman" panose="02020603050405020304" pitchFamily="18" charset="0"/>
                          <a:cs typeface="Times New Roman" panose="02020603050405020304" pitchFamily="18" charset="0"/>
                        </a:rPr>
                        <a:t> 2.31</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l" rtl="0">
                        <a:lnSpc>
                          <a:spcPct val="107000"/>
                        </a:lnSpc>
                        <a:spcAft>
                          <a:spcPts val="0"/>
                        </a:spcAft>
                      </a:pP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Designing</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CURE’s</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Online Platform </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0001"/>
                  </a:ext>
                </a:extLst>
              </a:tr>
              <a:tr h="1514485">
                <a:tc>
                  <a:txBody>
                    <a:bodyPr/>
                    <a:lstStyle/>
                    <a:p>
                      <a:pPr marL="0" indent="0" algn="l" rtl="0">
                        <a:buNone/>
                      </a:pPr>
                      <a:endParaRPr lang="he-IL" sz="1200" dirty="0"/>
                    </a:p>
                  </a:txBody>
                  <a:tcPr/>
                </a:tc>
                <a:tc>
                  <a:txBody>
                    <a:bodyPr/>
                    <a:lstStyle/>
                    <a:p>
                      <a:pPr lvl="0" algn="l" rtl="0"/>
                      <a:r>
                        <a:rPr lang="en-US" sz="1200" dirty="0">
                          <a:hlinkClick r:id="rId3"/>
                        </a:rPr>
                        <a:t>https://cure.erasmus-plus.org.il/</a:t>
                      </a:r>
                      <a:r>
                        <a:rPr lang="en-GB" sz="1200" dirty="0"/>
                        <a:t> </a:t>
                      </a:r>
                      <a:endParaRPr lang="he-IL" sz="1200" dirty="0"/>
                    </a:p>
                  </a:txBody>
                  <a:tcPr/>
                </a:tc>
                <a:tc>
                  <a:txBody>
                    <a:bodyPr/>
                    <a:lstStyle/>
                    <a:p>
                      <a:pPr algn="l" rtl="0"/>
                      <a:r>
                        <a:rPr lang="en-GB" sz="1200" dirty="0"/>
                        <a:t>DEVELOPED AND MAINTAINED</a:t>
                      </a:r>
                      <a:endParaRPr lang="he-IL" sz="1200" dirty="0"/>
                    </a:p>
                  </a:txBody>
                  <a:tcPr/>
                </a:tc>
                <a:tc>
                  <a:txBody>
                    <a:bodyPr/>
                    <a:lstStyle/>
                    <a:p>
                      <a:pPr algn="l" rtl="0"/>
                      <a:r>
                        <a:rPr lang="en-GB" sz="1050" dirty="0"/>
                        <a:t>ACCOMPLISHED</a:t>
                      </a:r>
                      <a:endParaRPr lang="he-IL" sz="1050" dirty="0"/>
                    </a:p>
                  </a:txBody>
                  <a:tcPr/>
                </a:tc>
                <a:tc>
                  <a:txBody>
                    <a:bodyPr/>
                    <a:lstStyle/>
                    <a:p>
                      <a:pPr algn="l" rtl="0"/>
                      <a:r>
                        <a:rPr lang="en-GB" sz="1200" dirty="0"/>
                        <a:t>SAP</a:t>
                      </a:r>
                      <a:endParaRPr lang="he-IL" sz="1200" dirty="0"/>
                    </a:p>
                  </a:txBody>
                  <a:tcPr/>
                </a:tc>
                <a:tc>
                  <a:txBody>
                    <a:bodyPr/>
                    <a:lstStyle/>
                    <a:p>
                      <a:pPr>
                        <a:lnSpc>
                          <a:spcPct val="107000"/>
                        </a:lnSpc>
                        <a:spcAft>
                          <a:spcPts val="0"/>
                        </a:spcAft>
                      </a:pP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2.32</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l" rtl="0">
                        <a:lnSpc>
                          <a:spcPct val="107000"/>
                        </a:lnSpc>
                        <a:spcAft>
                          <a:spcPts val="0"/>
                        </a:spcAft>
                      </a:pP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Development</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and Maintenance of Consortium Site </a:t>
                      </a: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within</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CURE’s</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Online Moodle </a:t>
                      </a: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platform</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44066441"/>
                  </a:ext>
                </a:extLst>
              </a:tr>
              <a:tr h="2004269">
                <a:tc>
                  <a:txBody>
                    <a:bodyPr/>
                    <a:lstStyle/>
                    <a:p>
                      <a:pPr marL="228600" indent="-228600" algn="l" rtl="0">
                        <a:buAutoNum type="arabicPeriod"/>
                      </a:pPr>
                      <a:endParaRPr lang="he-IL" sz="105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hlinkClick r:id="rId3"/>
                        </a:rPr>
                        <a:t>https://cure.erasmus-plus.org.il/</a:t>
                      </a:r>
                      <a:r>
                        <a:rPr lang="en-GB" sz="800" dirty="0"/>
                        <a:t> </a:t>
                      </a:r>
                      <a:endParaRPr lang="he-IL" sz="800" dirty="0"/>
                    </a:p>
                    <a:p>
                      <a:pPr lvl="0" algn="l" rtl="0"/>
                      <a:endParaRPr lang="he-IL" sz="800" dirty="0"/>
                    </a:p>
                  </a:txBody>
                  <a:tcPr/>
                </a:tc>
                <a:tc>
                  <a:txBody>
                    <a:bodyPr/>
                    <a:lstStyle/>
                    <a:p>
                      <a:pPr algn="l" rtl="0"/>
                      <a:r>
                        <a:rPr lang="en-GB" sz="1050" dirty="0"/>
                        <a:t>ACCOMPLISHED</a:t>
                      </a:r>
                      <a:endParaRPr lang="he-IL" sz="1050" dirty="0"/>
                    </a:p>
                  </a:txBody>
                  <a:tcPr/>
                </a:tc>
                <a:tc>
                  <a:txBody>
                    <a:bodyPr/>
                    <a:lstStyle/>
                    <a:p>
                      <a:pPr algn="l" rtl="0"/>
                      <a:r>
                        <a:rPr lang="en-GB" sz="1050" dirty="0"/>
                        <a:t>ACCOMPLISHED</a:t>
                      </a:r>
                      <a:endParaRPr lang="he-IL" sz="1050" dirty="0"/>
                    </a:p>
                  </a:txBody>
                  <a:tcPr/>
                </a:tc>
                <a:tc>
                  <a:txBody>
                    <a:bodyPr/>
                    <a:lstStyle/>
                    <a:p>
                      <a:pPr algn="l" rtl="0"/>
                      <a:r>
                        <a:rPr lang="en-GB" sz="1050" dirty="0"/>
                        <a:t>SAP</a:t>
                      </a:r>
                      <a:endParaRPr lang="he-IL" sz="1050" dirty="0"/>
                    </a:p>
                  </a:txBody>
                  <a:tcPr/>
                </a:tc>
                <a:tc>
                  <a:txBody>
                    <a:bodyPr/>
                    <a:lstStyle/>
                    <a:p>
                      <a:pPr algn="l" rtl="0">
                        <a:lnSpc>
                          <a:spcPct val="107000"/>
                        </a:lnSpc>
                        <a:spcAft>
                          <a:spcPts val="0"/>
                        </a:spcAft>
                      </a:pPr>
                      <a:r>
                        <a:rPr lang="fr-FR" sz="900">
                          <a:effectLst/>
                          <a:latin typeface="Times New Roman" panose="02020603050405020304" pitchFamily="18" charset="0"/>
                          <a:ea typeface="Times New Roman" panose="02020603050405020304" pitchFamily="18" charset="0"/>
                          <a:cs typeface="Times New Roman" panose="02020603050405020304" pitchFamily="18" charset="0"/>
                        </a:rPr>
                        <a:t> 2.33</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l" rtl="0">
                        <a:lnSpc>
                          <a:spcPct val="107000"/>
                        </a:lnSpc>
                        <a:spcAft>
                          <a:spcPts val="0"/>
                        </a:spcAft>
                      </a:pP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Development</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of public </a:t>
                      </a: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CURE’s</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online </a:t>
                      </a: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platform</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site for distant </a:t>
                      </a: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learning</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course, </a:t>
                      </a: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dissemination</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and exploitation</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2977501936"/>
                  </a:ext>
                </a:extLst>
              </a:tr>
              <a:tr h="1321160">
                <a:tc>
                  <a:txBody>
                    <a:bodyPr/>
                    <a:lstStyle/>
                    <a:p>
                      <a:pPr marL="228600" indent="-228600" algn="l" rtl="0">
                        <a:buAutoNum type="arabicPeriod"/>
                      </a:pPr>
                      <a:r>
                        <a:rPr lang="en-GB" sz="1200" dirty="0"/>
                        <a:t>Not fully</a:t>
                      </a:r>
                      <a:r>
                        <a:rPr lang="en-GB" sz="1200" baseline="0" dirty="0"/>
                        <a:t> developed and the coordinator needs to encourage more CURE team members to upload pages.</a:t>
                      </a:r>
                      <a:endParaRPr lang="he-IL" sz="1200" dirty="0"/>
                    </a:p>
                  </a:txBody>
                  <a:tcPr/>
                </a:tc>
                <a:tc>
                  <a:txBody>
                    <a:bodyPr/>
                    <a:lstStyle/>
                    <a:p>
                      <a:pPr algn="l" rtl="0"/>
                      <a:r>
                        <a:rPr lang="en-GB" sz="900" dirty="0"/>
                        <a:t>Faculty have uploaded and developed personal pages.  </a:t>
                      </a:r>
                      <a:endParaRPr lang="he-IL" sz="900" dirty="0"/>
                    </a:p>
                  </a:txBody>
                  <a:tcPr/>
                </a:tc>
                <a:tc>
                  <a:txBody>
                    <a:bodyPr/>
                    <a:lstStyle/>
                    <a:p>
                      <a:pPr algn="l" rtl="0"/>
                      <a:r>
                        <a:rPr lang="en-GB" sz="1200" dirty="0"/>
                        <a:t>Continually</a:t>
                      </a:r>
                      <a:r>
                        <a:rPr lang="en-GB" sz="1200" baseline="0" dirty="0"/>
                        <a:t> developed</a:t>
                      </a:r>
                      <a:endParaRPr lang="he-IL" sz="1200" dirty="0"/>
                    </a:p>
                  </a:txBody>
                  <a:tcPr/>
                </a:tc>
                <a:tc>
                  <a:txBody>
                    <a:bodyPr/>
                    <a:lstStyle/>
                    <a:p>
                      <a:pPr algn="l" rtl="0"/>
                      <a:r>
                        <a:rPr lang="en-GB" sz="1200" dirty="0"/>
                        <a:t>In progress</a:t>
                      </a:r>
                      <a:endParaRPr lang="he-IL" sz="1200" dirty="0"/>
                    </a:p>
                  </a:txBody>
                  <a:tcPr/>
                </a:tc>
                <a:tc>
                  <a:txBody>
                    <a:bodyPr/>
                    <a:lstStyle/>
                    <a:p>
                      <a:pPr algn="l" rtl="0"/>
                      <a:r>
                        <a:rPr lang="en-GB" sz="1200" dirty="0"/>
                        <a:t>ALL</a:t>
                      </a:r>
                      <a:endParaRPr lang="he-IL" sz="1200" dirty="0"/>
                    </a:p>
                  </a:txBody>
                  <a:tcPr/>
                </a:tc>
                <a:tc>
                  <a:txBody>
                    <a:bodyPr/>
                    <a:lstStyle/>
                    <a:p>
                      <a:pPr>
                        <a:lnSpc>
                          <a:spcPct val="107000"/>
                        </a:lnSpc>
                        <a:spcAft>
                          <a:spcPts val="0"/>
                        </a:spcAft>
                      </a:pPr>
                      <a:r>
                        <a:rPr lang="fr-FR" sz="900">
                          <a:effectLst/>
                          <a:latin typeface="Times New Roman" panose="02020603050405020304" pitchFamily="18" charset="0"/>
                          <a:ea typeface="Times New Roman" panose="02020603050405020304" pitchFamily="18" charset="0"/>
                          <a:cs typeface="Times New Roman" panose="02020603050405020304" pitchFamily="18" charset="0"/>
                        </a:rPr>
                        <a:t> 2.34</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l" rtl="0">
                        <a:lnSpc>
                          <a:spcPct val="107000"/>
                        </a:lnSpc>
                        <a:spcAft>
                          <a:spcPts val="0"/>
                        </a:spcAft>
                      </a:pP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Educators</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Personal</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Areas</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6669212"/>
                  </a:ext>
                </a:extLst>
              </a:tr>
            </a:tbl>
          </a:graphicData>
        </a:graphic>
      </p:graphicFrame>
      <p:pic>
        <p:nvPicPr>
          <p:cNvPr id="7" name="Shape 90">
            <a:extLst>
              <a:ext uri="{FF2B5EF4-FFF2-40B4-BE49-F238E27FC236}">
                <a16:creationId xmlns:a16="http://schemas.microsoft.com/office/drawing/2014/main" id="{34DFD631-3CEF-4F75-817E-A3269F08497A}"/>
              </a:ext>
            </a:extLst>
          </p:cNvPr>
          <p:cNvPicPr preferRelativeResize="0"/>
          <p:nvPr/>
        </p:nvPicPr>
        <p:blipFill>
          <a:blip r:embed="rId4">
            <a:alphaModFix/>
          </a:blip>
          <a:stretch>
            <a:fillRect/>
          </a:stretch>
        </p:blipFill>
        <p:spPr>
          <a:xfrm>
            <a:off x="9144000" y="6482993"/>
            <a:ext cx="842481" cy="375007"/>
          </a:xfrm>
          <a:prstGeom prst="rect">
            <a:avLst/>
          </a:prstGeom>
          <a:noFill/>
          <a:ln>
            <a:noFill/>
          </a:ln>
        </p:spPr>
      </p:pic>
    </p:spTree>
    <p:extLst>
      <p:ext uri="{BB962C8B-B14F-4D97-AF65-F5344CB8AC3E}">
        <p14:creationId xmlns:p14="http://schemas.microsoft.com/office/powerpoint/2010/main" val="17306739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8604" y="-6001"/>
            <a:ext cx="10737351" cy="729466"/>
          </a:xfrm>
        </p:spPr>
        <p:txBody>
          <a:bodyPr>
            <a:normAutofit/>
          </a:bodyPr>
          <a:lstStyle/>
          <a:p>
            <a:pPr algn="ctr"/>
            <a:r>
              <a:rPr lang="en-US" sz="1600" dirty="0"/>
              <a:t>WP 3:  Quality Plan  </a:t>
            </a:r>
            <a:r>
              <a:rPr lang="en-US" sz="1800" dirty="0"/>
              <a:t> </a:t>
            </a:r>
            <a:endParaRPr lang="he-IL" sz="2800" dirty="0">
              <a:solidFill>
                <a:schemeClr val="accent5"/>
              </a:solidFill>
              <a:latin typeface="+mn-lt"/>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p:txBody>
          <a:bodyPr>
            <a:normAutofit/>
          </a:bodyPr>
          <a:lstStyle/>
          <a:p>
            <a:pPr marL="285750" indent="-285750">
              <a:buFont typeface="Wingdings" panose="05000000000000000000" pitchFamily="2" charset="2"/>
              <a:buChar char="q"/>
            </a:pPr>
            <a:endParaRPr lang="en-US" dirty="0"/>
          </a:p>
          <a:p>
            <a:pPr marL="285750" indent="-285750">
              <a:buFont typeface="Wingdings" panose="05000000000000000000" pitchFamily="2" charset="2"/>
              <a:buChar char="q"/>
            </a:pPr>
            <a:endParaRPr lang="en-US" dirty="0"/>
          </a:p>
          <a:p>
            <a:pPr marL="285750" indent="-285750">
              <a:buFont typeface="Wingdings" panose="05000000000000000000" pitchFamily="2" charset="2"/>
              <a:buChar char="q"/>
            </a:pPr>
            <a:endParaRPr lang="he-IL" dirty="0"/>
          </a:p>
          <a:p>
            <a:pPr marL="0" indent="0">
              <a:buNone/>
            </a:pPr>
            <a:endParaRPr lang="en-US" dirty="0"/>
          </a:p>
        </p:txBody>
      </p:sp>
      <p:graphicFrame>
        <p:nvGraphicFramePr>
          <p:cNvPr id="6" name="טבלה 9"/>
          <p:cNvGraphicFramePr>
            <a:graphicFrameLocks noGrp="1"/>
          </p:cNvGraphicFramePr>
          <p:nvPr>
            <p:extLst>
              <p:ext uri="{D42A27DB-BD31-4B8C-83A1-F6EECF244321}">
                <p14:modId xmlns:p14="http://schemas.microsoft.com/office/powerpoint/2010/main" val="2040297644"/>
              </p:ext>
            </p:extLst>
          </p:nvPr>
        </p:nvGraphicFramePr>
        <p:xfrm>
          <a:off x="958482" y="538226"/>
          <a:ext cx="9267699" cy="6899464"/>
        </p:xfrm>
        <a:graphic>
          <a:graphicData uri="http://schemas.openxmlformats.org/drawingml/2006/table">
            <a:tbl>
              <a:tblPr rtl="1" firstRow="1" bandRow="1">
                <a:tableStyleId>{5C22544A-7EE6-4342-B048-85BDC9FD1C3A}</a:tableStyleId>
              </a:tblPr>
              <a:tblGrid>
                <a:gridCol w="1323957">
                  <a:extLst>
                    <a:ext uri="{9D8B030D-6E8A-4147-A177-3AD203B41FA5}">
                      <a16:colId xmlns:a16="http://schemas.microsoft.com/office/drawing/2014/main" val="20000"/>
                    </a:ext>
                  </a:extLst>
                </a:gridCol>
                <a:gridCol w="1323957">
                  <a:extLst>
                    <a:ext uri="{9D8B030D-6E8A-4147-A177-3AD203B41FA5}">
                      <a16:colId xmlns:a16="http://schemas.microsoft.com/office/drawing/2014/main" val="20001"/>
                    </a:ext>
                  </a:extLst>
                </a:gridCol>
                <a:gridCol w="1323957">
                  <a:extLst>
                    <a:ext uri="{9D8B030D-6E8A-4147-A177-3AD203B41FA5}">
                      <a16:colId xmlns:a16="http://schemas.microsoft.com/office/drawing/2014/main" val="20002"/>
                    </a:ext>
                  </a:extLst>
                </a:gridCol>
                <a:gridCol w="1323957">
                  <a:extLst>
                    <a:ext uri="{9D8B030D-6E8A-4147-A177-3AD203B41FA5}">
                      <a16:colId xmlns:a16="http://schemas.microsoft.com/office/drawing/2014/main" val="20003"/>
                    </a:ext>
                  </a:extLst>
                </a:gridCol>
                <a:gridCol w="1323957">
                  <a:extLst>
                    <a:ext uri="{9D8B030D-6E8A-4147-A177-3AD203B41FA5}">
                      <a16:colId xmlns:a16="http://schemas.microsoft.com/office/drawing/2014/main" val="20004"/>
                    </a:ext>
                  </a:extLst>
                </a:gridCol>
                <a:gridCol w="1323957">
                  <a:extLst>
                    <a:ext uri="{9D8B030D-6E8A-4147-A177-3AD203B41FA5}">
                      <a16:colId xmlns:a16="http://schemas.microsoft.com/office/drawing/2014/main" val="20005"/>
                    </a:ext>
                  </a:extLst>
                </a:gridCol>
                <a:gridCol w="1323957">
                  <a:extLst>
                    <a:ext uri="{9D8B030D-6E8A-4147-A177-3AD203B41FA5}">
                      <a16:colId xmlns:a16="http://schemas.microsoft.com/office/drawing/2014/main" val="2962237667"/>
                    </a:ext>
                  </a:extLst>
                </a:gridCol>
              </a:tblGrid>
              <a:tr h="532474">
                <a:tc>
                  <a:txBody>
                    <a:bodyPr/>
                    <a:lstStyle/>
                    <a:p>
                      <a:pPr algn="ctr" rtl="0"/>
                      <a:r>
                        <a:rPr lang="en-US" sz="1200" dirty="0"/>
                        <a:t>Comments </a:t>
                      </a:r>
                      <a:endParaRPr lang="he-IL" sz="1200" dirty="0"/>
                    </a:p>
                  </a:txBody>
                  <a:tcPr/>
                </a:tc>
                <a:tc>
                  <a:txBody>
                    <a:bodyPr/>
                    <a:lstStyle/>
                    <a:p>
                      <a:pPr algn="ctr" rtl="0"/>
                      <a:r>
                        <a:rPr lang="en-US" sz="1200" dirty="0"/>
                        <a:t>Actual</a:t>
                      </a:r>
                      <a:r>
                        <a:rPr lang="en-US" sz="1200" baseline="0" dirty="0"/>
                        <a:t> </a:t>
                      </a:r>
                      <a:r>
                        <a:rPr lang="en-US" sz="1200" dirty="0"/>
                        <a:t>Outcomes</a:t>
                      </a:r>
                      <a:endParaRPr lang="he-IL" sz="1200" dirty="0"/>
                    </a:p>
                  </a:txBody>
                  <a:tcPr/>
                </a:tc>
                <a:tc>
                  <a:txBody>
                    <a:bodyPr/>
                    <a:lstStyle/>
                    <a:p>
                      <a:pPr algn="ctr" rtl="0"/>
                      <a:r>
                        <a:rPr lang="en-US" sz="1200" dirty="0"/>
                        <a:t>What actually happened</a:t>
                      </a:r>
                      <a:endParaRPr lang="he-IL" sz="1200" dirty="0"/>
                    </a:p>
                  </a:txBody>
                  <a:tcPr/>
                </a:tc>
                <a:tc>
                  <a:txBody>
                    <a:bodyPr/>
                    <a:lstStyle/>
                    <a:p>
                      <a:pPr algn="ctr" rtl="0"/>
                      <a:r>
                        <a:rPr lang="en-US" sz="1200" dirty="0"/>
                        <a:t>Activities</a:t>
                      </a:r>
                      <a:r>
                        <a:rPr lang="en-US" sz="1200" baseline="0" dirty="0"/>
                        <a:t> according to o</a:t>
                      </a:r>
                      <a:r>
                        <a:rPr lang="en-US" sz="1200" dirty="0"/>
                        <a:t>riginal work plan</a:t>
                      </a:r>
                      <a:endParaRPr lang="he-IL" sz="1200" dirty="0"/>
                    </a:p>
                  </a:txBody>
                  <a:tcPr/>
                </a:tc>
                <a:tc>
                  <a:txBody>
                    <a:bodyPr/>
                    <a:lstStyle/>
                    <a:p>
                      <a:pPr algn="ctr" rtl="0"/>
                      <a:r>
                        <a:rPr lang="en-US" sz="1200" dirty="0"/>
                        <a:t>Team </a:t>
                      </a:r>
                      <a:endParaRPr lang="he-IL" sz="1200" dirty="0"/>
                    </a:p>
                  </a:txBody>
                  <a:tcPr/>
                </a:tc>
                <a:tc>
                  <a:txBody>
                    <a:bodyPr/>
                    <a:lstStyle/>
                    <a:p>
                      <a:pPr algn="ctr" rtl="0"/>
                      <a:r>
                        <a:rPr lang="en-US" sz="1200" dirty="0"/>
                        <a:t>WP</a:t>
                      </a:r>
                      <a:endParaRPr lang="he-IL" sz="1200" dirty="0"/>
                    </a:p>
                  </a:txBody>
                  <a:tcPr/>
                </a:tc>
                <a:tc>
                  <a:txBody>
                    <a:bodyPr/>
                    <a:lstStyle/>
                    <a:p>
                      <a:pPr algn="ctr" rtl="0"/>
                      <a:endParaRPr lang="he-IL" sz="800" dirty="0"/>
                    </a:p>
                  </a:txBody>
                  <a:tcPr/>
                </a:tc>
                <a:extLst>
                  <a:ext uri="{0D108BD9-81ED-4DB2-BD59-A6C34878D82A}">
                    <a16:rowId xmlns:a16="http://schemas.microsoft.com/office/drawing/2014/main" val="10000"/>
                  </a:ext>
                </a:extLst>
              </a:tr>
              <a:tr h="2425782">
                <a:tc>
                  <a:txBody>
                    <a:bodyPr/>
                    <a:lstStyle/>
                    <a:p>
                      <a:pPr marL="228600" indent="-228600" algn="l" rtl="0">
                        <a:buAutoNum type="arabicPeriod"/>
                      </a:pPr>
                      <a:r>
                        <a:rPr lang="en-GB" sz="1000" dirty="0"/>
                        <a:t>Totally accomplished</a:t>
                      </a:r>
                      <a:endParaRPr lang="he-IL" sz="1000" dirty="0"/>
                    </a:p>
                  </a:txBody>
                  <a:tcPr/>
                </a:tc>
                <a:tc>
                  <a:txBody>
                    <a:bodyPr/>
                    <a:lstStyle/>
                    <a:p>
                      <a:pPr algn="l" rtl="0"/>
                      <a:r>
                        <a:rPr lang="fr-FR" sz="1200" kern="1200" dirty="0">
                          <a:solidFill>
                            <a:schemeClr val="dk1"/>
                          </a:solidFill>
                          <a:effectLst/>
                          <a:latin typeface="+mn-lt"/>
                          <a:ea typeface="+mn-ea"/>
                          <a:cs typeface="+mn-cs"/>
                        </a:rPr>
                        <a:t>All </a:t>
                      </a:r>
                      <a:r>
                        <a:rPr lang="fr-FR" sz="1200" kern="1200" dirty="0" err="1">
                          <a:solidFill>
                            <a:schemeClr val="dk1"/>
                          </a:solidFill>
                          <a:effectLst/>
                          <a:latin typeface="+mn-lt"/>
                          <a:ea typeface="+mn-ea"/>
                          <a:cs typeface="+mn-cs"/>
                        </a:rPr>
                        <a:t>assessment</a:t>
                      </a:r>
                      <a:r>
                        <a:rPr lang="fr-FR" sz="1200" kern="1200" dirty="0">
                          <a:solidFill>
                            <a:schemeClr val="dk1"/>
                          </a:solidFill>
                          <a:effectLst/>
                          <a:latin typeface="+mn-lt"/>
                          <a:ea typeface="+mn-ea"/>
                          <a:cs typeface="+mn-cs"/>
                        </a:rPr>
                        <a:t> </a:t>
                      </a:r>
                      <a:r>
                        <a:rPr lang="fr-FR" sz="1200" kern="1200" dirty="0" err="1">
                          <a:solidFill>
                            <a:schemeClr val="dk1"/>
                          </a:solidFill>
                          <a:effectLst/>
                          <a:latin typeface="+mn-lt"/>
                          <a:ea typeface="+mn-ea"/>
                          <a:cs typeface="+mn-cs"/>
                        </a:rPr>
                        <a:t>tools</a:t>
                      </a:r>
                      <a:r>
                        <a:rPr lang="fr-FR" sz="1200" kern="1200" dirty="0">
                          <a:solidFill>
                            <a:schemeClr val="dk1"/>
                          </a:solidFill>
                          <a:effectLst/>
                          <a:latin typeface="+mn-lt"/>
                          <a:ea typeface="+mn-ea"/>
                          <a:cs typeface="+mn-cs"/>
                        </a:rPr>
                        <a:t> </a:t>
                      </a:r>
                      <a:r>
                        <a:rPr lang="fr-FR" sz="1200" kern="1200" dirty="0" err="1">
                          <a:solidFill>
                            <a:schemeClr val="dk1"/>
                          </a:solidFill>
                          <a:effectLst/>
                          <a:latin typeface="+mn-lt"/>
                          <a:ea typeface="+mn-ea"/>
                          <a:cs typeface="+mn-cs"/>
                        </a:rPr>
                        <a:t>were</a:t>
                      </a:r>
                      <a:r>
                        <a:rPr lang="fr-FR" sz="1200" kern="1200" dirty="0">
                          <a:solidFill>
                            <a:schemeClr val="dk1"/>
                          </a:solidFill>
                          <a:effectLst/>
                          <a:latin typeface="+mn-lt"/>
                          <a:ea typeface="+mn-ea"/>
                          <a:cs typeface="+mn-cs"/>
                        </a:rPr>
                        <a:t> </a:t>
                      </a:r>
                      <a:r>
                        <a:rPr lang="fr-FR" sz="1200" kern="1200" dirty="0" err="1">
                          <a:solidFill>
                            <a:schemeClr val="dk1"/>
                          </a:solidFill>
                          <a:effectLst/>
                          <a:latin typeface="+mn-lt"/>
                          <a:ea typeface="+mn-ea"/>
                          <a:cs typeface="+mn-cs"/>
                        </a:rPr>
                        <a:t>developed</a:t>
                      </a:r>
                      <a:r>
                        <a:rPr lang="fr-FR" sz="1200" kern="1200" dirty="0">
                          <a:solidFill>
                            <a:schemeClr val="dk1"/>
                          </a:solidFill>
                          <a:effectLst/>
                          <a:latin typeface="+mn-lt"/>
                          <a:ea typeface="+mn-ea"/>
                          <a:cs typeface="+mn-cs"/>
                        </a:rPr>
                        <a:t> and </a:t>
                      </a:r>
                      <a:r>
                        <a:rPr lang="fr-FR" sz="1200" kern="1200" dirty="0" err="1">
                          <a:solidFill>
                            <a:schemeClr val="dk1"/>
                          </a:solidFill>
                          <a:effectLst/>
                          <a:latin typeface="+mn-lt"/>
                          <a:ea typeface="+mn-ea"/>
                          <a:cs typeface="+mn-cs"/>
                        </a:rPr>
                        <a:t>uploaded</a:t>
                      </a:r>
                      <a:r>
                        <a:rPr lang="fr-FR" sz="1200" kern="1200" dirty="0">
                          <a:solidFill>
                            <a:schemeClr val="dk1"/>
                          </a:solidFill>
                          <a:effectLst/>
                          <a:latin typeface="+mn-lt"/>
                          <a:ea typeface="+mn-ea"/>
                          <a:cs typeface="+mn-cs"/>
                        </a:rPr>
                        <a:t> to the portal to </a:t>
                      </a:r>
                      <a:r>
                        <a:rPr lang="fr-FR" sz="1200" kern="1200" dirty="0" err="1">
                          <a:solidFill>
                            <a:schemeClr val="dk1"/>
                          </a:solidFill>
                          <a:effectLst/>
                          <a:latin typeface="+mn-lt"/>
                          <a:ea typeface="+mn-ea"/>
                          <a:cs typeface="+mn-cs"/>
                        </a:rPr>
                        <a:t>be</a:t>
                      </a:r>
                      <a:r>
                        <a:rPr lang="fr-FR" sz="1200" kern="1200" dirty="0">
                          <a:solidFill>
                            <a:schemeClr val="dk1"/>
                          </a:solidFill>
                          <a:effectLst/>
                          <a:latin typeface="+mn-lt"/>
                          <a:ea typeface="+mn-ea"/>
                          <a:cs typeface="+mn-cs"/>
                        </a:rPr>
                        <a:t> </a:t>
                      </a:r>
                      <a:r>
                        <a:rPr lang="fr-FR" sz="1200" kern="1200" dirty="0" err="1">
                          <a:solidFill>
                            <a:schemeClr val="dk1"/>
                          </a:solidFill>
                          <a:effectLst/>
                          <a:latin typeface="+mn-lt"/>
                          <a:ea typeface="+mn-ea"/>
                          <a:cs typeface="+mn-cs"/>
                        </a:rPr>
                        <a:t>used</a:t>
                      </a:r>
                      <a:r>
                        <a:rPr lang="fr-FR" sz="1200" kern="1200" dirty="0">
                          <a:solidFill>
                            <a:schemeClr val="dk1"/>
                          </a:solidFill>
                          <a:effectLst/>
                          <a:latin typeface="+mn-lt"/>
                          <a:ea typeface="+mn-ea"/>
                          <a:cs typeface="+mn-cs"/>
                        </a:rPr>
                        <a:t>.</a:t>
                      </a:r>
                      <a:endParaRPr lang="en-US" sz="1200" kern="1200" dirty="0">
                        <a:solidFill>
                          <a:schemeClr val="dk1"/>
                        </a:solidFill>
                        <a:effectLst/>
                        <a:latin typeface="+mn-lt"/>
                        <a:ea typeface="+mn-ea"/>
                        <a:cs typeface="+mn-cs"/>
                      </a:endParaRPr>
                    </a:p>
                    <a:p>
                      <a:pPr algn="l" rtl="0"/>
                      <a:r>
                        <a:rPr lang="fr-FR" sz="1200" u="sng" kern="1200" dirty="0">
                          <a:solidFill>
                            <a:schemeClr val="dk1"/>
                          </a:solidFill>
                          <a:effectLst/>
                          <a:latin typeface="+mn-lt"/>
                          <a:ea typeface="+mn-ea"/>
                          <a:cs typeface="+mn-cs"/>
                          <a:hlinkClick r:id="rId3"/>
                        </a:rPr>
                        <a:t>https://cure.erasmus-plus.org.il/course/view.php?id=63</a:t>
                      </a:r>
                      <a:r>
                        <a:rPr lang="fr-FR" sz="1200" kern="1200" dirty="0">
                          <a:solidFill>
                            <a:schemeClr val="dk1"/>
                          </a:solidFill>
                          <a:effectLst/>
                          <a:latin typeface="+mn-lt"/>
                          <a:ea typeface="+mn-ea"/>
                          <a:cs typeface="+mn-cs"/>
                        </a:rPr>
                        <a:t>  WP#3 unit.</a:t>
                      </a:r>
                      <a:endParaRPr lang="he-IL" sz="1000" dirty="0"/>
                    </a:p>
                  </a:txBody>
                  <a:tcPr/>
                </a:tc>
                <a:tc>
                  <a:txBody>
                    <a:bodyPr/>
                    <a:lstStyle/>
                    <a:p>
                      <a:pPr algn="l" rtl="0"/>
                      <a:r>
                        <a:rPr lang="en-GB" sz="1200" dirty="0"/>
                        <a:t>Tools were developed</a:t>
                      </a:r>
                    </a:p>
                    <a:p>
                      <a:pPr algn="l" rtl="0"/>
                      <a:r>
                        <a:rPr lang="fr-FR" sz="1200" kern="1200" dirty="0" err="1">
                          <a:solidFill>
                            <a:schemeClr val="dk1"/>
                          </a:solidFill>
                          <a:effectLst/>
                          <a:latin typeface="+mn-lt"/>
                          <a:ea typeface="+mn-ea"/>
                          <a:cs typeface="+mn-cs"/>
                        </a:rPr>
                        <a:t>Quality</a:t>
                      </a:r>
                      <a:r>
                        <a:rPr lang="fr-FR" sz="1200" kern="1200" dirty="0">
                          <a:solidFill>
                            <a:schemeClr val="dk1"/>
                          </a:solidFill>
                          <a:effectLst/>
                          <a:latin typeface="+mn-lt"/>
                          <a:ea typeface="+mn-ea"/>
                          <a:cs typeface="+mn-cs"/>
                        </a:rPr>
                        <a:t> Framework plan </a:t>
                      </a:r>
                      <a:r>
                        <a:rPr lang="fr-FR" sz="1200" kern="1200" dirty="0" err="1">
                          <a:solidFill>
                            <a:schemeClr val="dk1"/>
                          </a:solidFill>
                          <a:effectLst/>
                          <a:latin typeface="+mn-lt"/>
                          <a:ea typeface="+mn-ea"/>
                          <a:cs typeface="+mn-cs"/>
                        </a:rPr>
                        <a:t>completed</a:t>
                      </a:r>
                      <a:r>
                        <a:rPr lang="fr-FR" sz="1200" kern="1200" dirty="0">
                          <a:solidFill>
                            <a:schemeClr val="dk1"/>
                          </a:solidFill>
                          <a:effectLst/>
                          <a:latin typeface="+mn-lt"/>
                          <a:ea typeface="+mn-ea"/>
                          <a:cs typeface="+mn-cs"/>
                        </a:rPr>
                        <a:t> and </a:t>
                      </a:r>
                      <a:r>
                        <a:rPr lang="fr-FR" sz="1200" kern="1200" dirty="0" err="1">
                          <a:solidFill>
                            <a:schemeClr val="dk1"/>
                          </a:solidFill>
                          <a:effectLst/>
                          <a:latin typeface="+mn-lt"/>
                          <a:ea typeface="+mn-ea"/>
                          <a:cs typeface="+mn-cs"/>
                        </a:rPr>
                        <a:t>approved</a:t>
                      </a:r>
                      <a:r>
                        <a:rPr lang="fr-FR" sz="1200" kern="1200" dirty="0">
                          <a:solidFill>
                            <a:schemeClr val="dk1"/>
                          </a:solidFill>
                          <a:effectLst/>
                          <a:latin typeface="+mn-lt"/>
                          <a:ea typeface="+mn-ea"/>
                          <a:cs typeface="+mn-cs"/>
                        </a:rPr>
                        <a:t> by consortium. </a:t>
                      </a:r>
                      <a:endParaRPr lang="he-IL" sz="1200" dirty="0"/>
                    </a:p>
                  </a:txBody>
                  <a:tcPr/>
                </a:tc>
                <a:tc>
                  <a:txBody>
                    <a:bodyPr/>
                    <a:lstStyle/>
                    <a:p>
                      <a:pPr algn="l" rtl="0"/>
                      <a:r>
                        <a:rPr lang="en-GB" sz="1050" dirty="0"/>
                        <a:t>accomplished</a:t>
                      </a:r>
                      <a:endParaRPr lang="he-IL" sz="1050" dirty="0"/>
                    </a:p>
                  </a:txBody>
                  <a:tcPr/>
                </a:tc>
                <a:tc>
                  <a:txBody>
                    <a:bodyPr/>
                    <a:lstStyle/>
                    <a:p>
                      <a:pPr algn="l" rtl="0"/>
                      <a:r>
                        <a:rPr lang="en-GB" sz="1200" dirty="0"/>
                        <a:t>EU team</a:t>
                      </a:r>
                      <a:r>
                        <a:rPr lang="en-GB" sz="1200" baseline="0" dirty="0"/>
                        <a:t> + TSU + GACE</a:t>
                      </a:r>
                      <a:endParaRPr lang="he-IL" sz="1200" dirty="0"/>
                    </a:p>
                  </a:txBody>
                  <a:tcPr/>
                </a:tc>
                <a:tc>
                  <a:txBody>
                    <a:bodyPr/>
                    <a:lstStyle/>
                    <a:p>
                      <a:pPr algn="l" rtl="0">
                        <a:lnSpc>
                          <a:spcPct val="107000"/>
                        </a:lnSpc>
                        <a:spcAft>
                          <a:spcPts val="0"/>
                        </a:spcAft>
                      </a:pPr>
                      <a:r>
                        <a:rPr lang="fr-FR" sz="1400" dirty="0">
                          <a:effectLst/>
                          <a:latin typeface="Times New Roman" panose="02020603050405020304" pitchFamily="18" charset="0"/>
                          <a:ea typeface="Times New Roman" panose="02020603050405020304" pitchFamily="18" charset="0"/>
                          <a:cs typeface="Times New Roman" panose="02020603050405020304" pitchFamily="18" charset="0"/>
                        </a:rPr>
                        <a:t> 3.1</a:t>
                      </a:r>
                      <a:endParaRPr lang="en-US" sz="24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l" rtl="0">
                        <a:lnSpc>
                          <a:spcPct val="107000"/>
                        </a:lnSpc>
                        <a:spcAft>
                          <a:spcPts val="0"/>
                        </a:spcAft>
                      </a:pPr>
                      <a:r>
                        <a:rPr lang="fr-FR" sz="1400" dirty="0" err="1">
                          <a:effectLst/>
                          <a:latin typeface="Times New Roman" panose="02020603050405020304" pitchFamily="18" charset="0"/>
                          <a:ea typeface="Times New Roman" panose="02020603050405020304" pitchFamily="18" charset="0"/>
                          <a:cs typeface="Times New Roman" panose="02020603050405020304" pitchFamily="18" charset="0"/>
                        </a:rPr>
                        <a:t>Development</a:t>
                      </a:r>
                      <a:r>
                        <a:rPr lang="fr-FR" sz="1400" dirty="0">
                          <a:effectLst/>
                          <a:latin typeface="Times New Roman" panose="02020603050405020304" pitchFamily="18" charset="0"/>
                          <a:ea typeface="Times New Roman" panose="02020603050405020304" pitchFamily="18" charset="0"/>
                          <a:cs typeface="Times New Roman" panose="02020603050405020304" pitchFamily="18" charset="0"/>
                        </a:rPr>
                        <a:t> of </a:t>
                      </a:r>
                      <a:r>
                        <a:rPr lang="fr-FR" sz="1400" dirty="0" err="1">
                          <a:effectLst/>
                          <a:latin typeface="Times New Roman" panose="02020603050405020304" pitchFamily="18" charset="0"/>
                          <a:ea typeface="Times New Roman" panose="02020603050405020304" pitchFamily="18" charset="0"/>
                          <a:cs typeface="Times New Roman" panose="02020603050405020304" pitchFamily="18" charset="0"/>
                        </a:rPr>
                        <a:t>Assessment</a:t>
                      </a:r>
                      <a:r>
                        <a:rPr lang="fr-FR" sz="1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fr-FR" sz="1400" dirty="0" err="1">
                          <a:effectLst/>
                          <a:latin typeface="Times New Roman" panose="02020603050405020304" pitchFamily="18" charset="0"/>
                          <a:ea typeface="Times New Roman" panose="02020603050405020304" pitchFamily="18" charset="0"/>
                          <a:cs typeface="Times New Roman" panose="02020603050405020304" pitchFamily="18" charset="0"/>
                        </a:rPr>
                        <a:t>tools</a:t>
                      </a:r>
                      <a:endParaRPr lang="en-US" sz="24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0001"/>
                  </a:ext>
                </a:extLst>
              </a:tr>
              <a:tr h="1639042">
                <a:tc>
                  <a:txBody>
                    <a:bodyPr/>
                    <a:lstStyle/>
                    <a:p>
                      <a:pPr marL="0" indent="0" algn="l" rtl="0">
                        <a:buNone/>
                      </a:pPr>
                      <a:r>
                        <a:rPr lang="en-GB" sz="1100" dirty="0"/>
                        <a:t>In </a:t>
                      </a:r>
                      <a:r>
                        <a:rPr lang="en-GB" sz="1100" dirty="0" err="1"/>
                        <a:t>Additon</a:t>
                      </a:r>
                      <a:r>
                        <a:rPr lang="en-GB" sz="1100" dirty="0"/>
                        <a:t> to the CURE EU QA team we have an external auditor</a:t>
                      </a:r>
                      <a:r>
                        <a:rPr lang="en-GB" sz="1100" baseline="0" dirty="0"/>
                        <a:t> of the courses program as recommended by our officer.</a:t>
                      </a:r>
                      <a:endParaRPr lang="he-IL" sz="1100" dirty="0"/>
                    </a:p>
                  </a:txBody>
                  <a:tcPr/>
                </a:tc>
                <a:tc>
                  <a:txBody>
                    <a:bodyPr/>
                    <a:lstStyle/>
                    <a:p>
                      <a:pPr lvl="0" algn="l" rtl="0"/>
                      <a:r>
                        <a:rPr lang="en-GB" sz="1000" b="1" dirty="0"/>
                        <a:t>Protocol for summarizing</a:t>
                      </a:r>
                      <a:r>
                        <a:rPr lang="en-GB" sz="1000" b="1" baseline="0" dirty="0"/>
                        <a:t> questionnaires established.</a:t>
                      </a:r>
                    </a:p>
                    <a:p>
                      <a:pPr lvl="0" algn="l" rtl="0"/>
                      <a:r>
                        <a:rPr lang="en-GB" sz="1000" b="1" dirty="0"/>
                        <a:t>Portal organized for</a:t>
                      </a:r>
                      <a:r>
                        <a:rPr lang="en-GB" sz="1000" b="1" baseline="0" dirty="0"/>
                        <a:t> uploading of summary.</a:t>
                      </a:r>
                      <a:endParaRPr lang="he-IL" sz="1000" b="1"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he-IL" sz="10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In progress</a:t>
                      </a:r>
                      <a:endParaRPr lang="he-IL" sz="1200" dirty="0"/>
                    </a:p>
                    <a:p>
                      <a:pPr algn="l" rtl="0"/>
                      <a:endParaRPr lang="he-IL" sz="1000" dirty="0"/>
                    </a:p>
                  </a:txBody>
                  <a:tcPr/>
                </a:tc>
                <a:tc>
                  <a:txBody>
                    <a:bodyPr/>
                    <a:lstStyle/>
                    <a:p>
                      <a:pPr algn="l" rtl="0"/>
                      <a:r>
                        <a:rPr lang="en-GB" sz="1600" dirty="0"/>
                        <a:t>In progress</a:t>
                      </a:r>
                      <a:endParaRPr lang="he-IL" sz="1600" dirty="0"/>
                    </a:p>
                  </a:txBody>
                  <a:tcPr/>
                </a:tc>
                <a:tc>
                  <a:txBody>
                    <a:bodyPr/>
                    <a:lstStyle/>
                    <a:p>
                      <a:pPr algn="l" rtl="0"/>
                      <a:r>
                        <a:rPr lang="en-GB" sz="1600" dirty="0"/>
                        <a:t>EU team</a:t>
                      </a:r>
                      <a:endParaRPr lang="he-IL" sz="1600" dirty="0"/>
                    </a:p>
                  </a:txBody>
                  <a:tcPr/>
                </a:tc>
                <a:tc>
                  <a:txBody>
                    <a:bodyPr/>
                    <a:lstStyle/>
                    <a:p>
                      <a:pPr algn="l" rtl="0">
                        <a:lnSpc>
                          <a:spcPct val="107000"/>
                        </a:lnSpc>
                        <a:spcAft>
                          <a:spcPts val="0"/>
                        </a:spcAft>
                      </a:pPr>
                      <a:r>
                        <a:rPr lang="fr-FR" sz="1400">
                          <a:effectLst/>
                          <a:latin typeface="Times New Roman" panose="02020603050405020304" pitchFamily="18" charset="0"/>
                          <a:ea typeface="Times New Roman" panose="02020603050405020304" pitchFamily="18" charset="0"/>
                          <a:cs typeface="Times New Roman" panose="02020603050405020304" pitchFamily="18" charset="0"/>
                        </a:rPr>
                        <a:t> 3.2</a:t>
                      </a:r>
                      <a:endParaRPr lang="en-US" sz="24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l" rtl="0">
                        <a:lnSpc>
                          <a:spcPct val="107000"/>
                        </a:lnSpc>
                        <a:spcAft>
                          <a:spcPts val="0"/>
                        </a:spcAft>
                      </a:pPr>
                      <a:r>
                        <a:rPr lang="fr-FR" sz="1400" dirty="0" err="1">
                          <a:effectLst/>
                          <a:latin typeface="Times New Roman" panose="02020603050405020304" pitchFamily="18" charset="0"/>
                          <a:ea typeface="Times New Roman" panose="02020603050405020304" pitchFamily="18" charset="0"/>
                          <a:cs typeface="Times New Roman" panose="02020603050405020304" pitchFamily="18" charset="0"/>
                        </a:rPr>
                        <a:t>Assessing</a:t>
                      </a:r>
                      <a:r>
                        <a:rPr lang="fr-FR" sz="1400" dirty="0">
                          <a:effectLst/>
                          <a:latin typeface="Times New Roman" panose="02020603050405020304" pitchFamily="18" charset="0"/>
                          <a:ea typeface="Times New Roman" panose="02020603050405020304" pitchFamily="18" charset="0"/>
                          <a:cs typeface="Times New Roman" panose="02020603050405020304" pitchFamily="18" charset="0"/>
                        </a:rPr>
                        <a:t> Pilot Programs and </a:t>
                      </a:r>
                      <a:r>
                        <a:rPr lang="fr-FR" sz="1400" dirty="0" err="1">
                          <a:effectLst/>
                          <a:latin typeface="Times New Roman" panose="02020603050405020304" pitchFamily="18" charset="0"/>
                          <a:ea typeface="Times New Roman" panose="02020603050405020304" pitchFamily="18" charset="0"/>
                          <a:cs typeface="Times New Roman" panose="02020603050405020304" pitchFamily="18" charset="0"/>
                        </a:rPr>
                        <a:t>Writing</a:t>
                      </a:r>
                      <a:r>
                        <a:rPr lang="fr-FR" sz="1400" dirty="0">
                          <a:effectLst/>
                          <a:latin typeface="Times New Roman" panose="02020603050405020304" pitchFamily="18" charset="0"/>
                          <a:ea typeface="Times New Roman" panose="02020603050405020304" pitchFamily="18" charset="0"/>
                          <a:cs typeface="Times New Roman" panose="02020603050405020304" pitchFamily="18" charset="0"/>
                        </a:rPr>
                        <a:t> Reports</a:t>
                      </a:r>
                      <a:endParaRPr lang="en-US" sz="24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44066441"/>
                  </a:ext>
                </a:extLst>
              </a:tr>
              <a:tr h="1835727">
                <a:tc>
                  <a:txBody>
                    <a:bodyPr/>
                    <a:lstStyle/>
                    <a:p>
                      <a:pPr marL="228600" indent="-228600" algn="l" rtl="0">
                        <a:buAutoNum type="arabicPeriod"/>
                      </a:pPr>
                      <a:r>
                        <a:rPr lang="en-GB" sz="1400" dirty="0"/>
                        <a:t>We need to upload the schedules and guidelines to the portal.</a:t>
                      </a:r>
                      <a:endParaRPr lang="he-IL" sz="1400" dirty="0"/>
                    </a:p>
                  </a:txBody>
                  <a:tcPr/>
                </a:tc>
                <a:tc>
                  <a:txBody>
                    <a:bodyPr/>
                    <a:lstStyle/>
                    <a:p>
                      <a:pPr lvl="0" algn="l" rtl="0"/>
                      <a:r>
                        <a:rPr lang="en-GB" sz="1050" dirty="0"/>
                        <a:t>Schedules and </a:t>
                      </a:r>
                      <a:r>
                        <a:rPr lang="en-GB" sz="1050" dirty="0" err="1"/>
                        <a:t>guiidelines</a:t>
                      </a:r>
                      <a:r>
                        <a:rPr lang="en-GB" sz="1050" dirty="0"/>
                        <a:t> are complete</a:t>
                      </a:r>
                      <a:endParaRPr lang="he-IL" sz="1050" dirty="0"/>
                    </a:p>
                  </a:txBody>
                  <a:tcPr/>
                </a:tc>
                <a:tc>
                  <a:txBody>
                    <a:bodyPr/>
                    <a:lstStyle/>
                    <a:p>
                      <a:pPr algn="l" rtl="0"/>
                      <a:r>
                        <a:rPr lang="en-GB" sz="1400" dirty="0"/>
                        <a:t>Guidelines for the field monitoring</a:t>
                      </a:r>
                      <a:r>
                        <a:rPr lang="en-GB" sz="1400" baseline="0" dirty="0"/>
                        <a:t> developed and approved.</a:t>
                      </a:r>
                    </a:p>
                    <a:p>
                      <a:pPr algn="l" rtl="0"/>
                      <a:r>
                        <a:rPr lang="en-GB" sz="1400" dirty="0"/>
                        <a:t>Schedules established for field monitoring</a:t>
                      </a:r>
                      <a:endParaRPr lang="he-IL" sz="1400" dirty="0"/>
                    </a:p>
                  </a:txBody>
                  <a:tcPr/>
                </a:tc>
                <a:tc>
                  <a:txBody>
                    <a:bodyPr/>
                    <a:lstStyle/>
                    <a:p>
                      <a:pPr algn="l" rtl="0"/>
                      <a:r>
                        <a:rPr lang="en-GB" sz="1400" dirty="0"/>
                        <a:t>In Year 3 of the</a:t>
                      </a:r>
                      <a:r>
                        <a:rPr lang="en-GB" sz="1400" baseline="0" dirty="0"/>
                        <a:t> program</a:t>
                      </a:r>
                      <a:endParaRPr lang="he-IL"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EU team</a:t>
                      </a:r>
                      <a:endParaRPr lang="he-IL" sz="1600" dirty="0"/>
                    </a:p>
                    <a:p>
                      <a:pPr algn="l" rtl="0"/>
                      <a:endParaRPr lang="he-IL" sz="900" dirty="0"/>
                    </a:p>
                  </a:txBody>
                  <a:tcPr/>
                </a:tc>
                <a:tc>
                  <a:txBody>
                    <a:bodyPr/>
                    <a:lstStyle/>
                    <a:p>
                      <a:pPr algn="l" rtl="0">
                        <a:lnSpc>
                          <a:spcPct val="107000"/>
                        </a:lnSpc>
                        <a:spcAft>
                          <a:spcPts val="0"/>
                        </a:spcAft>
                      </a:pPr>
                      <a:r>
                        <a:rPr lang="fr-FR" sz="1600" dirty="0">
                          <a:effectLst/>
                          <a:latin typeface="Times New Roman" panose="02020603050405020304" pitchFamily="18" charset="0"/>
                          <a:ea typeface="Times New Roman" panose="02020603050405020304" pitchFamily="18" charset="0"/>
                          <a:cs typeface="Times New Roman" panose="02020603050405020304" pitchFamily="18" charset="0"/>
                        </a:rPr>
                        <a:t> 3.3</a:t>
                      </a:r>
                      <a:endParaRPr lang="en-US" sz="28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l" rtl="0">
                        <a:lnSpc>
                          <a:spcPct val="107000"/>
                        </a:lnSpc>
                        <a:spcAft>
                          <a:spcPts val="0"/>
                        </a:spcAft>
                      </a:pPr>
                      <a:r>
                        <a:rPr lang="fr-FR" sz="1600" dirty="0">
                          <a:effectLst/>
                          <a:latin typeface="Times New Roman" panose="02020603050405020304" pitchFamily="18" charset="0"/>
                          <a:ea typeface="Times New Roman" panose="02020603050405020304" pitchFamily="18" charset="0"/>
                          <a:cs typeface="Times New Roman" panose="02020603050405020304" pitchFamily="18" charset="0"/>
                        </a:rPr>
                        <a:t>Field Monitoring </a:t>
                      </a:r>
                      <a:r>
                        <a:rPr lang="fr-FR" sz="1600" dirty="0" err="1">
                          <a:effectLst/>
                          <a:latin typeface="Times New Roman" panose="02020603050405020304" pitchFamily="18" charset="0"/>
                          <a:ea typeface="Times New Roman" panose="02020603050405020304" pitchFamily="18" charset="0"/>
                          <a:cs typeface="Times New Roman" panose="02020603050405020304" pitchFamily="18" charset="0"/>
                        </a:rPr>
                        <a:t>visits</a:t>
                      </a:r>
                      <a:r>
                        <a:rPr lang="fr-FR" sz="1600" dirty="0">
                          <a:effectLst/>
                          <a:latin typeface="Times New Roman" panose="02020603050405020304" pitchFamily="18" charset="0"/>
                          <a:ea typeface="Times New Roman" panose="02020603050405020304" pitchFamily="18" charset="0"/>
                          <a:cs typeface="Times New Roman" panose="02020603050405020304" pitchFamily="18" charset="0"/>
                        </a:rPr>
                        <a:t> of EU </a:t>
                      </a:r>
                      <a:r>
                        <a:rPr lang="fr-FR" sz="1600" dirty="0" err="1">
                          <a:effectLst/>
                          <a:latin typeface="Times New Roman" panose="02020603050405020304" pitchFamily="18" charset="0"/>
                          <a:ea typeface="Times New Roman" panose="02020603050405020304" pitchFamily="18" charset="0"/>
                          <a:cs typeface="Times New Roman" panose="02020603050405020304" pitchFamily="18" charset="0"/>
                        </a:rPr>
                        <a:t>members</a:t>
                      </a:r>
                      <a:r>
                        <a:rPr lang="fr-FR" sz="1600" dirty="0">
                          <a:effectLst/>
                          <a:latin typeface="Times New Roman" panose="02020603050405020304" pitchFamily="18" charset="0"/>
                          <a:ea typeface="Times New Roman" panose="02020603050405020304" pitchFamily="18" charset="0"/>
                          <a:cs typeface="Times New Roman" panose="02020603050405020304" pitchFamily="18" charset="0"/>
                        </a:rPr>
                        <a:t> to IL and GEO</a:t>
                      </a:r>
                      <a:endParaRPr lang="en-US" sz="28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2977501936"/>
                  </a:ext>
                </a:extLst>
              </a:tr>
            </a:tbl>
          </a:graphicData>
        </a:graphic>
      </p:graphicFrame>
      <p:pic>
        <p:nvPicPr>
          <p:cNvPr id="7" name="Shape 90">
            <a:extLst>
              <a:ext uri="{FF2B5EF4-FFF2-40B4-BE49-F238E27FC236}">
                <a16:creationId xmlns:a16="http://schemas.microsoft.com/office/drawing/2014/main" id="{34DFD631-3CEF-4F75-817E-A3269F08497A}"/>
              </a:ext>
            </a:extLst>
          </p:cNvPr>
          <p:cNvPicPr preferRelativeResize="0"/>
          <p:nvPr/>
        </p:nvPicPr>
        <p:blipFill>
          <a:blip r:embed="rId4">
            <a:alphaModFix/>
          </a:blip>
          <a:stretch>
            <a:fillRect/>
          </a:stretch>
        </p:blipFill>
        <p:spPr>
          <a:xfrm>
            <a:off x="9144000" y="6482993"/>
            <a:ext cx="842481" cy="375007"/>
          </a:xfrm>
          <a:prstGeom prst="rect">
            <a:avLst/>
          </a:prstGeom>
          <a:noFill/>
          <a:ln>
            <a:noFill/>
          </a:ln>
        </p:spPr>
      </p:pic>
    </p:spTree>
    <p:extLst>
      <p:ext uri="{BB962C8B-B14F-4D97-AF65-F5344CB8AC3E}">
        <p14:creationId xmlns:p14="http://schemas.microsoft.com/office/powerpoint/2010/main" val="16124924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8604" y="-6001"/>
            <a:ext cx="10737351" cy="729466"/>
          </a:xfrm>
        </p:spPr>
        <p:txBody>
          <a:bodyPr>
            <a:normAutofit/>
          </a:bodyPr>
          <a:lstStyle/>
          <a:p>
            <a:pPr algn="ctr"/>
            <a:r>
              <a:rPr lang="en-US" sz="1600" dirty="0"/>
              <a:t>WP 4:  Dissemination and Exploitation</a:t>
            </a:r>
            <a:endParaRPr lang="he-IL" sz="2800" dirty="0">
              <a:solidFill>
                <a:schemeClr val="accent5"/>
              </a:solidFill>
              <a:latin typeface="+mn-lt"/>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p:txBody>
          <a:bodyPr>
            <a:normAutofit/>
          </a:bodyPr>
          <a:lstStyle/>
          <a:p>
            <a:pPr marL="285750" indent="-285750">
              <a:buFont typeface="Wingdings" panose="05000000000000000000" pitchFamily="2" charset="2"/>
              <a:buChar char="q"/>
            </a:pPr>
            <a:endParaRPr lang="en-US" dirty="0"/>
          </a:p>
          <a:p>
            <a:pPr marL="285750" indent="-285750">
              <a:buFont typeface="Wingdings" panose="05000000000000000000" pitchFamily="2" charset="2"/>
              <a:buChar char="q"/>
            </a:pPr>
            <a:endParaRPr lang="en-US" dirty="0"/>
          </a:p>
          <a:p>
            <a:pPr marL="285750" indent="-285750">
              <a:buFont typeface="Wingdings" panose="05000000000000000000" pitchFamily="2" charset="2"/>
              <a:buChar char="q"/>
            </a:pPr>
            <a:endParaRPr lang="he-IL" dirty="0"/>
          </a:p>
          <a:p>
            <a:pPr marL="0" indent="0">
              <a:buNone/>
            </a:pPr>
            <a:endParaRPr lang="en-US" dirty="0"/>
          </a:p>
        </p:txBody>
      </p:sp>
      <p:graphicFrame>
        <p:nvGraphicFramePr>
          <p:cNvPr id="6" name="טבלה 9"/>
          <p:cNvGraphicFramePr>
            <a:graphicFrameLocks noGrp="1"/>
          </p:cNvGraphicFramePr>
          <p:nvPr>
            <p:extLst>
              <p:ext uri="{D42A27DB-BD31-4B8C-83A1-F6EECF244321}">
                <p14:modId xmlns:p14="http://schemas.microsoft.com/office/powerpoint/2010/main" val="573658066"/>
              </p:ext>
            </p:extLst>
          </p:nvPr>
        </p:nvGraphicFramePr>
        <p:xfrm>
          <a:off x="410966" y="549746"/>
          <a:ext cx="11524180" cy="5617057"/>
        </p:xfrm>
        <a:graphic>
          <a:graphicData uri="http://schemas.openxmlformats.org/drawingml/2006/table">
            <a:tbl>
              <a:tblPr rtl="1" firstRow="1" bandRow="1">
                <a:tableStyleId>{5C22544A-7EE6-4342-B048-85BDC9FD1C3A}</a:tableStyleId>
              </a:tblPr>
              <a:tblGrid>
                <a:gridCol w="2942221">
                  <a:extLst>
                    <a:ext uri="{9D8B030D-6E8A-4147-A177-3AD203B41FA5}">
                      <a16:colId xmlns:a16="http://schemas.microsoft.com/office/drawing/2014/main" val="20000"/>
                    </a:ext>
                  </a:extLst>
                </a:gridCol>
                <a:gridCol w="3098983">
                  <a:extLst>
                    <a:ext uri="{9D8B030D-6E8A-4147-A177-3AD203B41FA5}">
                      <a16:colId xmlns:a16="http://schemas.microsoft.com/office/drawing/2014/main" val="20001"/>
                    </a:ext>
                  </a:extLst>
                </a:gridCol>
                <a:gridCol w="2301412">
                  <a:extLst>
                    <a:ext uri="{9D8B030D-6E8A-4147-A177-3AD203B41FA5}">
                      <a16:colId xmlns:a16="http://schemas.microsoft.com/office/drawing/2014/main" val="20002"/>
                    </a:ext>
                  </a:extLst>
                </a:gridCol>
                <a:gridCol w="1109609">
                  <a:extLst>
                    <a:ext uri="{9D8B030D-6E8A-4147-A177-3AD203B41FA5}">
                      <a16:colId xmlns:a16="http://schemas.microsoft.com/office/drawing/2014/main" val="20003"/>
                    </a:ext>
                  </a:extLst>
                </a:gridCol>
                <a:gridCol w="526900">
                  <a:extLst>
                    <a:ext uri="{9D8B030D-6E8A-4147-A177-3AD203B41FA5}">
                      <a16:colId xmlns:a16="http://schemas.microsoft.com/office/drawing/2014/main" val="20004"/>
                    </a:ext>
                  </a:extLst>
                </a:gridCol>
                <a:gridCol w="357809">
                  <a:extLst>
                    <a:ext uri="{9D8B030D-6E8A-4147-A177-3AD203B41FA5}">
                      <a16:colId xmlns:a16="http://schemas.microsoft.com/office/drawing/2014/main" val="20005"/>
                    </a:ext>
                  </a:extLst>
                </a:gridCol>
                <a:gridCol w="1187246">
                  <a:extLst>
                    <a:ext uri="{9D8B030D-6E8A-4147-A177-3AD203B41FA5}">
                      <a16:colId xmlns:a16="http://schemas.microsoft.com/office/drawing/2014/main" val="2962237667"/>
                    </a:ext>
                  </a:extLst>
                </a:gridCol>
              </a:tblGrid>
              <a:tr h="945876">
                <a:tc>
                  <a:txBody>
                    <a:bodyPr/>
                    <a:lstStyle/>
                    <a:p>
                      <a:pPr algn="ctr" rtl="0"/>
                      <a:r>
                        <a:rPr lang="en-US" sz="1200" dirty="0"/>
                        <a:t>Comments </a:t>
                      </a:r>
                      <a:endParaRPr lang="he-IL" sz="1200" dirty="0"/>
                    </a:p>
                  </a:txBody>
                  <a:tcPr/>
                </a:tc>
                <a:tc>
                  <a:txBody>
                    <a:bodyPr/>
                    <a:lstStyle/>
                    <a:p>
                      <a:pPr algn="ctr" rtl="0"/>
                      <a:r>
                        <a:rPr lang="en-US" sz="900" dirty="0">
                          <a:latin typeface="+mn-lt"/>
                        </a:rPr>
                        <a:t>Actual</a:t>
                      </a:r>
                      <a:r>
                        <a:rPr lang="en-US" sz="900" baseline="0" dirty="0">
                          <a:latin typeface="+mn-lt"/>
                        </a:rPr>
                        <a:t> </a:t>
                      </a:r>
                      <a:r>
                        <a:rPr lang="en-US" sz="900" dirty="0">
                          <a:latin typeface="+mn-lt"/>
                        </a:rPr>
                        <a:t>Outcomes</a:t>
                      </a:r>
                      <a:endParaRPr lang="he-IL" sz="900" dirty="0">
                        <a:latin typeface="+mn-lt"/>
                      </a:endParaRPr>
                    </a:p>
                  </a:txBody>
                  <a:tcPr/>
                </a:tc>
                <a:tc>
                  <a:txBody>
                    <a:bodyPr/>
                    <a:lstStyle/>
                    <a:p>
                      <a:pPr algn="ctr" rtl="0"/>
                      <a:r>
                        <a:rPr lang="en-US" sz="1200" dirty="0"/>
                        <a:t>What actually happened</a:t>
                      </a:r>
                      <a:endParaRPr lang="he-IL" sz="1200" dirty="0"/>
                    </a:p>
                  </a:txBody>
                  <a:tcPr/>
                </a:tc>
                <a:tc>
                  <a:txBody>
                    <a:bodyPr/>
                    <a:lstStyle/>
                    <a:p>
                      <a:pPr algn="ctr" rtl="0"/>
                      <a:r>
                        <a:rPr lang="en-US" sz="1200" dirty="0"/>
                        <a:t>Activities</a:t>
                      </a:r>
                      <a:r>
                        <a:rPr lang="en-US" sz="1200" baseline="0" dirty="0"/>
                        <a:t> according to o</a:t>
                      </a:r>
                      <a:r>
                        <a:rPr lang="en-US" sz="1200" dirty="0"/>
                        <a:t>riginal work plan</a:t>
                      </a:r>
                      <a:endParaRPr lang="he-IL" sz="1200" dirty="0"/>
                    </a:p>
                  </a:txBody>
                  <a:tcPr/>
                </a:tc>
                <a:tc>
                  <a:txBody>
                    <a:bodyPr/>
                    <a:lstStyle/>
                    <a:p>
                      <a:pPr algn="ctr" rtl="0"/>
                      <a:r>
                        <a:rPr lang="en-US" sz="1200" dirty="0"/>
                        <a:t>Team </a:t>
                      </a:r>
                      <a:endParaRPr lang="he-IL" sz="1200" dirty="0"/>
                    </a:p>
                  </a:txBody>
                  <a:tcPr/>
                </a:tc>
                <a:tc>
                  <a:txBody>
                    <a:bodyPr/>
                    <a:lstStyle/>
                    <a:p>
                      <a:pPr algn="ctr" rtl="0"/>
                      <a:r>
                        <a:rPr lang="en-US" sz="1200" dirty="0"/>
                        <a:t>WP</a:t>
                      </a:r>
                      <a:endParaRPr lang="he-IL" sz="1200" dirty="0"/>
                    </a:p>
                  </a:txBody>
                  <a:tcPr/>
                </a:tc>
                <a:tc>
                  <a:txBody>
                    <a:bodyPr/>
                    <a:lstStyle/>
                    <a:p>
                      <a:pPr algn="ctr" rtl="0"/>
                      <a:endParaRPr lang="he-IL" sz="800" dirty="0"/>
                    </a:p>
                  </a:txBody>
                  <a:tcPr/>
                </a:tc>
                <a:extLst>
                  <a:ext uri="{0D108BD9-81ED-4DB2-BD59-A6C34878D82A}">
                    <a16:rowId xmlns:a16="http://schemas.microsoft.com/office/drawing/2014/main" val="10000"/>
                  </a:ext>
                </a:extLst>
              </a:tr>
              <a:tr h="1613338">
                <a:tc>
                  <a:txBody>
                    <a:bodyPr/>
                    <a:lstStyle/>
                    <a:p>
                      <a:pPr marL="228600" indent="-228600" algn="l" rtl="0">
                        <a:buAutoNum type="arabicPeriod"/>
                      </a:pPr>
                      <a:r>
                        <a:rPr lang="en-US" sz="1200" dirty="0"/>
                        <a:t>All HEIs</a:t>
                      </a:r>
                      <a:r>
                        <a:rPr lang="en-US" sz="1200" baseline="0" dirty="0"/>
                        <a:t> are fully committed to program and ALL Key stakeholders at HEIs know about CURE</a:t>
                      </a:r>
                      <a:endParaRPr lang="he-IL" sz="1200" dirty="0"/>
                    </a:p>
                  </a:txBody>
                  <a:tcPr/>
                </a:tc>
                <a:tc>
                  <a:txBody>
                    <a:bodyPr/>
                    <a:lstStyle/>
                    <a:p>
                      <a:pPr algn="l" rtl="0"/>
                      <a:r>
                        <a:rPr lang="en-US" sz="900" dirty="0">
                          <a:latin typeface="+mn-lt"/>
                        </a:rPr>
                        <a:t>All HEIs have</a:t>
                      </a:r>
                      <a:r>
                        <a:rPr lang="en-US" sz="900" baseline="0" dirty="0">
                          <a:latin typeface="+mn-lt"/>
                        </a:rPr>
                        <a:t> publicized CURE through their website and internal workshops</a:t>
                      </a:r>
                    </a:p>
                    <a:p>
                      <a:pPr algn="l" rtl="0"/>
                      <a:r>
                        <a:rPr lang="fr-FR" sz="900" kern="1200" dirty="0" err="1">
                          <a:solidFill>
                            <a:schemeClr val="dk1"/>
                          </a:solidFill>
                          <a:effectLst/>
                          <a:latin typeface="+mn-lt"/>
                          <a:ea typeface="+mn-ea"/>
                          <a:cs typeface="+mn-cs"/>
                        </a:rPr>
                        <a:t>Examples</a:t>
                      </a:r>
                      <a:r>
                        <a:rPr lang="fr-FR" sz="900" kern="1200" dirty="0">
                          <a:solidFill>
                            <a:schemeClr val="dk1"/>
                          </a:solidFill>
                          <a:effectLst/>
                          <a:latin typeface="+mn-lt"/>
                          <a:ea typeface="+mn-ea"/>
                          <a:cs typeface="+mn-cs"/>
                        </a:rPr>
                        <a:t> of LINKS on </a:t>
                      </a:r>
                      <a:r>
                        <a:rPr lang="fr-FR" sz="900" kern="1200" dirty="0" err="1">
                          <a:solidFill>
                            <a:schemeClr val="dk1"/>
                          </a:solidFill>
                          <a:effectLst/>
                          <a:latin typeface="+mn-lt"/>
                          <a:ea typeface="+mn-ea"/>
                          <a:cs typeface="+mn-cs"/>
                        </a:rPr>
                        <a:t>Webpages</a:t>
                      </a:r>
                      <a:r>
                        <a:rPr lang="fr-FR" sz="900" kern="1200" dirty="0">
                          <a:solidFill>
                            <a:schemeClr val="dk1"/>
                          </a:solidFill>
                          <a:effectLst/>
                          <a:latin typeface="+mn-lt"/>
                          <a:ea typeface="+mn-ea"/>
                          <a:cs typeface="+mn-cs"/>
                        </a:rPr>
                        <a:t> at CURE </a:t>
                      </a:r>
                      <a:r>
                        <a:rPr lang="fr-FR" sz="900" kern="1200" dirty="0" err="1">
                          <a:solidFill>
                            <a:schemeClr val="dk1"/>
                          </a:solidFill>
                          <a:effectLst/>
                          <a:latin typeface="+mn-lt"/>
                          <a:ea typeface="+mn-ea"/>
                          <a:cs typeface="+mn-cs"/>
                        </a:rPr>
                        <a:t>HEIs</a:t>
                      </a:r>
                      <a:r>
                        <a:rPr lang="fr-FR" sz="900" kern="1200" dirty="0">
                          <a:solidFill>
                            <a:schemeClr val="dk1"/>
                          </a:solidFill>
                          <a:effectLst/>
                          <a:latin typeface="+mn-lt"/>
                          <a:ea typeface="+mn-ea"/>
                          <a:cs typeface="+mn-cs"/>
                        </a:rPr>
                        <a:t> :</a:t>
                      </a:r>
                      <a:endParaRPr lang="en-US" sz="900" kern="1200" dirty="0">
                        <a:solidFill>
                          <a:schemeClr val="dk1"/>
                        </a:solidFill>
                        <a:effectLst/>
                        <a:latin typeface="+mn-lt"/>
                        <a:ea typeface="+mn-ea"/>
                        <a:cs typeface="+mn-cs"/>
                      </a:endParaRPr>
                    </a:p>
                    <a:p>
                      <a:pPr algn="l" rtl="0"/>
                      <a:r>
                        <a:rPr lang="fr-FR" sz="900" u="sng" kern="1200" dirty="0">
                          <a:solidFill>
                            <a:schemeClr val="dk1"/>
                          </a:solidFill>
                          <a:effectLst/>
                          <a:latin typeface="+mn-lt"/>
                          <a:ea typeface="+mn-ea"/>
                          <a:cs typeface="+mn-cs"/>
                          <a:hlinkClick r:id="rId3"/>
                        </a:rPr>
                        <a:t>https://www.int.gordon.ac.il/capacity-building-ka2</a:t>
                      </a:r>
                      <a:r>
                        <a:rPr lang="fr-FR" sz="900" kern="1200" dirty="0">
                          <a:solidFill>
                            <a:schemeClr val="dk1"/>
                          </a:solidFill>
                          <a:effectLst/>
                          <a:latin typeface="+mn-lt"/>
                          <a:ea typeface="+mn-ea"/>
                          <a:cs typeface="+mn-cs"/>
                        </a:rPr>
                        <a:t> </a:t>
                      </a:r>
                      <a:endParaRPr lang="en-US" sz="900" kern="1200" dirty="0">
                        <a:solidFill>
                          <a:schemeClr val="dk1"/>
                        </a:solidFill>
                        <a:effectLst/>
                        <a:latin typeface="+mn-lt"/>
                        <a:ea typeface="+mn-ea"/>
                        <a:cs typeface="+mn-cs"/>
                      </a:endParaRPr>
                    </a:p>
                    <a:p>
                      <a:pPr algn="l" rtl="0"/>
                      <a:r>
                        <a:rPr lang="fr-FR" sz="900" u="sng" kern="1200" dirty="0">
                          <a:solidFill>
                            <a:schemeClr val="dk1"/>
                          </a:solidFill>
                          <a:effectLst/>
                          <a:latin typeface="+mn-lt"/>
                          <a:ea typeface="+mn-ea"/>
                          <a:cs typeface="+mn-cs"/>
                          <a:hlinkClick r:id="rId4"/>
                        </a:rPr>
                        <a:t>https://www.sapir.ac.il/en/content/4274</a:t>
                      </a:r>
                      <a:r>
                        <a:rPr lang="fr-FR" sz="900" kern="1200" dirty="0">
                          <a:solidFill>
                            <a:schemeClr val="dk1"/>
                          </a:solidFill>
                          <a:effectLst/>
                          <a:latin typeface="+mn-lt"/>
                          <a:ea typeface="+mn-ea"/>
                          <a:cs typeface="+mn-cs"/>
                        </a:rPr>
                        <a:t> </a:t>
                      </a:r>
                      <a:endParaRPr lang="en-US" sz="900" kern="1200" dirty="0">
                        <a:solidFill>
                          <a:schemeClr val="dk1"/>
                        </a:solidFill>
                        <a:effectLst/>
                        <a:latin typeface="+mn-lt"/>
                        <a:ea typeface="+mn-ea"/>
                        <a:cs typeface="+mn-cs"/>
                      </a:endParaRPr>
                    </a:p>
                    <a:p>
                      <a:pPr algn="l" rtl="0"/>
                      <a:r>
                        <a:rPr lang="fr-FR" sz="900" u="sng" kern="1200" dirty="0">
                          <a:solidFill>
                            <a:schemeClr val="dk1"/>
                          </a:solidFill>
                          <a:effectLst/>
                          <a:latin typeface="+mn-lt"/>
                          <a:ea typeface="+mn-ea"/>
                          <a:cs typeface="+mn-cs"/>
                          <a:hlinkClick r:id="rId5"/>
                        </a:rPr>
                        <a:t>http://www.dyellin.ac.il/about/overseasrelations/international-collaborations/cure</a:t>
                      </a:r>
                      <a:r>
                        <a:rPr lang="fr-FR" sz="900" kern="1200" dirty="0">
                          <a:solidFill>
                            <a:schemeClr val="dk1"/>
                          </a:solidFill>
                          <a:effectLst/>
                          <a:latin typeface="+mn-lt"/>
                          <a:ea typeface="+mn-ea"/>
                          <a:cs typeface="+mn-cs"/>
                        </a:rPr>
                        <a:t> </a:t>
                      </a:r>
                      <a:endParaRPr lang="en-US" sz="900" kern="1200" dirty="0">
                        <a:solidFill>
                          <a:schemeClr val="dk1"/>
                        </a:solidFill>
                        <a:effectLst/>
                        <a:latin typeface="+mn-lt"/>
                        <a:ea typeface="+mn-ea"/>
                        <a:cs typeface="+mn-cs"/>
                      </a:endParaRPr>
                    </a:p>
                    <a:p>
                      <a:pPr algn="l" rtl="0"/>
                      <a:r>
                        <a:rPr lang="fr-FR" sz="900" u="sng" kern="1200" dirty="0">
                          <a:solidFill>
                            <a:schemeClr val="dk1"/>
                          </a:solidFill>
                          <a:effectLst/>
                          <a:latin typeface="+mn-lt"/>
                          <a:ea typeface="+mn-ea"/>
                          <a:cs typeface="+mn-cs"/>
                          <a:hlinkClick r:id="rId6"/>
                        </a:rPr>
                        <a:t>https://ph-ooe.at/studium/international/projects/democracy-and-civic-education.html</a:t>
                      </a:r>
                      <a:r>
                        <a:rPr lang="fr-FR" sz="900" kern="1200" dirty="0">
                          <a:solidFill>
                            <a:schemeClr val="dk1"/>
                          </a:solidFill>
                          <a:effectLst/>
                          <a:latin typeface="+mn-lt"/>
                          <a:ea typeface="+mn-ea"/>
                          <a:cs typeface="+mn-cs"/>
                        </a:rPr>
                        <a:t> </a:t>
                      </a:r>
                      <a:endParaRPr lang="en-US" sz="900" kern="1200" dirty="0">
                        <a:solidFill>
                          <a:schemeClr val="dk1"/>
                        </a:solidFill>
                        <a:effectLst/>
                        <a:latin typeface="+mn-lt"/>
                        <a:ea typeface="+mn-ea"/>
                        <a:cs typeface="+mn-cs"/>
                      </a:endParaRPr>
                    </a:p>
                    <a:p>
                      <a:pPr algn="l" rtl="0"/>
                      <a:r>
                        <a:rPr lang="fr-FR" sz="900" u="sng" kern="1200" dirty="0">
                          <a:solidFill>
                            <a:schemeClr val="dk1"/>
                          </a:solidFill>
                          <a:effectLst/>
                          <a:latin typeface="+mn-lt"/>
                          <a:ea typeface="+mn-ea"/>
                          <a:cs typeface="+mn-cs"/>
                          <a:hlinkClick r:id="rId7"/>
                        </a:rPr>
                        <a:t>http://www.unik.edu.ge/</a:t>
                      </a:r>
                      <a:r>
                        <a:rPr lang="fr-FR" sz="900" kern="1200" dirty="0">
                          <a:solidFill>
                            <a:schemeClr val="dk1"/>
                          </a:solidFill>
                          <a:effectLst/>
                          <a:latin typeface="+mn-lt"/>
                          <a:ea typeface="+mn-ea"/>
                          <a:cs typeface="+mn-cs"/>
                        </a:rPr>
                        <a:t> </a:t>
                      </a:r>
                      <a:endParaRPr lang="en-US" sz="900" kern="1200" dirty="0">
                        <a:solidFill>
                          <a:schemeClr val="dk1"/>
                        </a:solidFill>
                        <a:effectLst/>
                        <a:latin typeface="+mn-lt"/>
                        <a:ea typeface="+mn-ea"/>
                        <a:cs typeface="+mn-cs"/>
                      </a:endParaRPr>
                    </a:p>
                    <a:p>
                      <a:pPr algn="l" rtl="0"/>
                      <a:endParaRPr lang="he-IL" sz="900" dirty="0">
                        <a:latin typeface="+mn-lt"/>
                      </a:endParaRPr>
                    </a:p>
                  </a:txBody>
                  <a:tcPr/>
                </a:tc>
                <a:tc>
                  <a:txBody>
                    <a:bodyPr/>
                    <a:lstStyle/>
                    <a:p>
                      <a:pPr algn="l" rtl="0"/>
                      <a:r>
                        <a:rPr lang="en-US" sz="1200" dirty="0"/>
                        <a:t>Fully Accomplished</a:t>
                      </a:r>
                      <a:endParaRPr lang="he-IL" sz="1200" dirty="0"/>
                    </a:p>
                  </a:txBody>
                  <a:tcPr/>
                </a:tc>
                <a:tc>
                  <a:txBody>
                    <a:bodyPr/>
                    <a:lstStyle/>
                    <a:p>
                      <a:pPr algn="l" rtl="0"/>
                      <a:r>
                        <a:rPr lang="en-US" sz="1050" dirty="0"/>
                        <a:t>Internal</a:t>
                      </a:r>
                      <a:r>
                        <a:rPr lang="en-US" sz="1050" baseline="0" dirty="0"/>
                        <a:t> meetings with Key stakeholders and dissemination within the institution</a:t>
                      </a:r>
                      <a:endParaRPr lang="he-IL" sz="1050" dirty="0"/>
                    </a:p>
                  </a:txBody>
                  <a:tcPr/>
                </a:tc>
                <a:tc>
                  <a:txBody>
                    <a:bodyPr/>
                    <a:lstStyle/>
                    <a:p>
                      <a:pPr algn="l" rtl="0"/>
                      <a:r>
                        <a:rPr lang="en-US" sz="1200" dirty="0"/>
                        <a:t>ALL</a:t>
                      </a:r>
                      <a:endParaRPr lang="he-IL" sz="1200" dirty="0"/>
                    </a:p>
                  </a:txBody>
                  <a:tcPr/>
                </a:tc>
                <a:tc>
                  <a:txBody>
                    <a:bodyPr/>
                    <a:lstStyle/>
                    <a:p>
                      <a:pPr>
                        <a:lnSpc>
                          <a:spcPct val="107000"/>
                        </a:lnSpc>
                        <a:spcAft>
                          <a:spcPts val="0"/>
                        </a:spcAft>
                      </a:pPr>
                      <a:r>
                        <a:rPr lang="en-GB" sz="1200" dirty="0">
                          <a:effectLst/>
                          <a:latin typeface="Times New Roman" panose="02020603050405020304" pitchFamily="18" charset="0"/>
                          <a:ea typeface="Times New Roman" panose="02020603050405020304" pitchFamily="18" charset="0"/>
                          <a:cs typeface="Arial" panose="020B0604020202020204" pitchFamily="34" charset="0"/>
                        </a:rPr>
                        <a:t>4.1</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l" rtl="0">
                        <a:lnSpc>
                          <a:spcPct val="107000"/>
                        </a:lnSpc>
                        <a:spcAft>
                          <a:spcPts val="0"/>
                        </a:spcAft>
                      </a:pPr>
                      <a:r>
                        <a:rPr lang="en-GB" sz="1600" dirty="0">
                          <a:effectLst/>
                          <a:latin typeface="Times New Roman" panose="02020603050405020304" pitchFamily="18" charset="0"/>
                          <a:ea typeface="Times New Roman" panose="02020603050405020304" pitchFamily="18" charset="0"/>
                          <a:cs typeface="Arial" panose="020B0604020202020204" pitchFamily="34" charset="0"/>
                        </a:rPr>
                        <a:t>Dissemination within HEIs</a:t>
                      </a: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0001"/>
                  </a:ext>
                </a:extLst>
              </a:tr>
              <a:tr h="525486">
                <a:tc>
                  <a:txBody>
                    <a:bodyPr/>
                    <a:lstStyle/>
                    <a:p>
                      <a:pPr marL="0" indent="0" algn="l" rtl="0">
                        <a:buNone/>
                      </a:pPr>
                      <a:endParaRPr lang="he-IL" sz="1200" dirty="0"/>
                    </a:p>
                  </a:txBody>
                  <a:tcPr/>
                </a:tc>
                <a:tc>
                  <a:txBody>
                    <a:bodyPr/>
                    <a:lstStyle/>
                    <a:p>
                      <a:pPr algn="l" rtl="0">
                        <a:lnSpc>
                          <a:spcPct val="107000"/>
                        </a:lnSpc>
                        <a:spcAft>
                          <a:spcPts val="0"/>
                        </a:spcAft>
                      </a:pP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0ngoing</a:t>
                      </a:r>
                    </a:p>
                    <a:p>
                      <a:pPr marL="0" marR="0" lvl="0" indent="0" algn="l" defTabSz="914400" rtl="0" eaLnBrk="1" fontAlgn="auto" latinLnBrk="0" hangingPunct="1">
                        <a:lnSpc>
                          <a:spcPct val="107000"/>
                        </a:lnSpc>
                        <a:spcBef>
                          <a:spcPts val="0"/>
                        </a:spcBef>
                        <a:spcAft>
                          <a:spcPts val="0"/>
                        </a:spcAft>
                        <a:buClrTx/>
                        <a:buSzTx/>
                        <a:buFontTx/>
                        <a:buNone/>
                        <a:tabLst/>
                        <a:defRPr/>
                      </a:pPr>
                      <a:r>
                        <a:rPr lang="fr-FR" sz="1200" u="sng" dirty="0">
                          <a:solidFill>
                            <a:srgbClr val="0563C1"/>
                          </a:solidFill>
                          <a:effectLst/>
                          <a:latin typeface="Times New Roman" panose="02020603050405020304" pitchFamily="18" charset="0"/>
                          <a:ea typeface="Times New Roman" panose="02020603050405020304" pitchFamily="18" charset="0"/>
                          <a:cs typeface="Times New Roman" panose="02020603050405020304" pitchFamily="18" charset="0"/>
                          <a:hlinkClick r:id="rId8"/>
                        </a:rPr>
                        <a:t>https://cure.erasmus-plus.org.il/</a:t>
                      </a: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2000" dirty="0">
                        <a:effectLst/>
                        <a:latin typeface="Times New Roman" panose="02020603050405020304" pitchFamily="18" charset="0"/>
                        <a:ea typeface="Times New Roman" panose="02020603050405020304" pitchFamily="18" charset="0"/>
                        <a:cs typeface="Arial" panose="020B0604020202020204" pitchFamily="34" charset="0"/>
                      </a:endParaRPr>
                    </a:p>
                    <a:p>
                      <a:pPr algn="l" rtl="0">
                        <a:lnSpc>
                          <a:spcPct val="107000"/>
                        </a:lnSpc>
                        <a:spcAft>
                          <a:spcPts val="0"/>
                        </a:spcAft>
                      </a:pPr>
                      <a:r>
                        <a:rPr lang="en-US" sz="1200" dirty="0">
                          <a:effectLst/>
                          <a:latin typeface="Times New Roman" panose="02020603050405020304" pitchFamily="18" charset="0"/>
                          <a:ea typeface="Times New Roman" panose="02020603050405020304" pitchFamily="18" charset="0"/>
                          <a:cs typeface="Arial" panose="020B0604020202020204" pitchFamily="34" charset="0"/>
                        </a:rPr>
                        <a:t> </a:t>
                      </a:r>
                    </a:p>
                    <a:p>
                      <a:pPr algn="l" rtl="0">
                        <a:lnSpc>
                          <a:spcPct val="107000"/>
                        </a:lnSpc>
                        <a:spcAft>
                          <a:spcPts val="0"/>
                        </a:spcAft>
                      </a:pPr>
                      <a:r>
                        <a:rPr lang="en-US" sz="1200" dirty="0">
                          <a:effectLst/>
                          <a:latin typeface="Times New Roman" panose="02020603050405020304" pitchFamily="18" charset="0"/>
                          <a:ea typeface="Times New Roman" panose="02020603050405020304" pitchFamily="18" charset="0"/>
                          <a:cs typeface="Arial" panose="020B0604020202020204" pitchFamily="34" charset="0"/>
                        </a:rPr>
                        <a:t>We have had over 30,000 page views from over 53 countries</a:t>
                      </a:r>
                      <a:r>
                        <a:rPr lang="en-US" sz="1200" baseline="0" dirty="0">
                          <a:effectLst/>
                          <a:latin typeface="Times New Roman" panose="02020603050405020304" pitchFamily="18" charset="0"/>
                          <a:ea typeface="Times New Roman" panose="02020603050405020304" pitchFamily="18" charset="0"/>
                          <a:cs typeface="Arial" panose="020B0604020202020204" pitchFamily="34" charset="0"/>
                        </a:rPr>
                        <a:t> (August 1, 2018 details)</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l" rtl="0">
                        <a:lnSpc>
                          <a:spcPct val="107000"/>
                        </a:lnSpc>
                        <a:spcAft>
                          <a:spcPts val="0"/>
                        </a:spcAft>
                      </a:pP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Virtual : </a:t>
                      </a: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managed</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in IL</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l" rtl="0">
                        <a:lnSpc>
                          <a:spcPct val="107000"/>
                        </a:lnSpc>
                        <a:spcAft>
                          <a:spcPts val="0"/>
                        </a:spcAft>
                      </a:pP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900" dirty="0">
                          <a:effectLst/>
                          <a:latin typeface="Times New Roman" panose="02020603050405020304" pitchFamily="18" charset="0"/>
                          <a:ea typeface="Times New Roman" panose="02020603050405020304" pitchFamily="18" charset="0"/>
                          <a:cs typeface="Times New Roman" panose="02020603050405020304" pitchFamily="18" charset="0"/>
                        </a:rPr>
                        <a:t>All</a:t>
                      </a:r>
                      <a:r>
                        <a:rPr lang="en-US" sz="900" baseline="0" dirty="0">
                          <a:effectLst/>
                          <a:latin typeface="Times New Roman" panose="02020603050405020304" pitchFamily="18" charset="0"/>
                          <a:ea typeface="Times New Roman" panose="02020603050405020304" pitchFamily="18" charset="0"/>
                          <a:cs typeface="Times New Roman" panose="02020603050405020304" pitchFamily="18" charset="0"/>
                        </a:rPr>
                        <a:t> going according to planned</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l" rtl="0">
                        <a:lnSpc>
                          <a:spcPct val="107000"/>
                        </a:lnSpc>
                        <a:spcAft>
                          <a:spcPts val="0"/>
                        </a:spcAft>
                      </a:pPr>
                      <a:r>
                        <a:rPr lang="en-US" sz="900" dirty="0">
                          <a:effectLst/>
                          <a:latin typeface="Times New Roman" panose="02020603050405020304" pitchFamily="18" charset="0"/>
                          <a:ea typeface="Times New Roman" panose="02020603050405020304" pitchFamily="18" charset="0"/>
                          <a:cs typeface="Times New Roman" panose="02020603050405020304" pitchFamily="18" charset="0"/>
                        </a:rPr>
                        <a:t> SAP</a:t>
                      </a:r>
                      <a:r>
                        <a:rPr lang="en-US" sz="900" baseline="0" dirty="0">
                          <a:effectLst/>
                          <a:latin typeface="Times New Roman" panose="02020603050405020304" pitchFamily="18" charset="0"/>
                          <a:ea typeface="Times New Roman" panose="02020603050405020304" pitchFamily="18" charset="0"/>
                          <a:cs typeface="Times New Roman" panose="02020603050405020304" pitchFamily="18" charset="0"/>
                        </a:rPr>
                        <a:t> managing with ALL consortium contact people </a:t>
                      </a:r>
                      <a:r>
                        <a:rPr lang="en-US" sz="900" baseline="0" dirty="0" err="1">
                          <a:effectLst/>
                          <a:latin typeface="Times New Roman" panose="02020603050405020304" pitchFamily="18" charset="0"/>
                          <a:ea typeface="Times New Roman" panose="02020603050405020304" pitchFamily="18" charset="0"/>
                          <a:cs typeface="Times New Roman" panose="02020603050405020304" pitchFamily="18" charset="0"/>
                        </a:rPr>
                        <a:t>participatings</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nSpc>
                          <a:spcPct val="107000"/>
                        </a:lnSpc>
                        <a:spcAft>
                          <a:spcPts val="0"/>
                        </a:spcAft>
                      </a:pPr>
                      <a:r>
                        <a:rPr lang="fr-FR" sz="1100">
                          <a:effectLst/>
                          <a:latin typeface="Times New Roman" panose="02020603050405020304" pitchFamily="18" charset="0"/>
                          <a:ea typeface="Times New Roman" panose="02020603050405020304" pitchFamily="18" charset="0"/>
                          <a:cs typeface="Times New Roman" panose="02020603050405020304" pitchFamily="18" charset="0"/>
                        </a:rPr>
                        <a:t> 4.2</a:t>
                      </a:r>
                      <a:endParaRPr lang="en-US" sz="18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l" rtl="0">
                        <a:lnSpc>
                          <a:spcPct val="107000"/>
                        </a:lnSpc>
                        <a:spcAft>
                          <a:spcPts val="0"/>
                        </a:spcAft>
                      </a:pPr>
                      <a:r>
                        <a:rPr lang="fr-FR" sz="1400" dirty="0" err="1">
                          <a:effectLst/>
                          <a:latin typeface="Times New Roman" panose="02020603050405020304" pitchFamily="18" charset="0"/>
                          <a:ea typeface="Times New Roman" panose="02020603050405020304" pitchFamily="18" charset="0"/>
                          <a:cs typeface="Times New Roman" panose="02020603050405020304" pitchFamily="18" charset="0"/>
                        </a:rPr>
                        <a:t>CURE’s</a:t>
                      </a:r>
                      <a:r>
                        <a:rPr lang="fr-FR" sz="1400" dirty="0">
                          <a:effectLst/>
                          <a:latin typeface="Times New Roman" panose="02020603050405020304" pitchFamily="18" charset="0"/>
                          <a:ea typeface="Times New Roman" panose="02020603050405020304" pitchFamily="18" charset="0"/>
                          <a:cs typeface="Times New Roman" panose="02020603050405020304" pitchFamily="18" charset="0"/>
                        </a:rPr>
                        <a:t> Online:  MOODLE Workstation, </a:t>
                      </a:r>
                      <a:r>
                        <a:rPr lang="fr-FR" sz="1400" dirty="0" err="1">
                          <a:effectLst/>
                          <a:latin typeface="Times New Roman" panose="02020603050405020304" pitchFamily="18" charset="0"/>
                          <a:ea typeface="Times New Roman" panose="02020603050405020304" pitchFamily="18" charset="0"/>
                          <a:cs typeface="Times New Roman" panose="02020603050405020304" pitchFamily="18" charset="0"/>
                        </a:rPr>
                        <a:t>Website</a:t>
                      </a:r>
                      <a:endParaRPr lang="en-US" sz="24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44066441"/>
                  </a:ext>
                </a:extLst>
              </a:tr>
              <a:tr h="971035">
                <a:tc>
                  <a:txBody>
                    <a:bodyPr/>
                    <a:lstStyle/>
                    <a:p>
                      <a:pPr marL="228600" indent="-228600" algn="l" rtl="0">
                        <a:buAutoNum type="arabicPeriod"/>
                      </a:pPr>
                      <a:endParaRPr lang="he-IL" sz="1050" dirty="0"/>
                    </a:p>
                  </a:txBody>
                  <a:tcPr/>
                </a:tc>
                <a:tc>
                  <a:txBody>
                    <a:bodyPr/>
                    <a:lstStyle/>
                    <a:p>
                      <a:pPr algn="l" rtl="0"/>
                      <a:r>
                        <a:rPr lang="fr-FR" sz="900" kern="1200" dirty="0" err="1">
                          <a:solidFill>
                            <a:schemeClr val="dk1"/>
                          </a:solidFill>
                          <a:effectLst/>
                          <a:latin typeface="+mn-lt"/>
                          <a:ea typeface="+mn-ea"/>
                          <a:cs typeface="+mn-cs"/>
                        </a:rPr>
                        <a:t>CURE's</a:t>
                      </a:r>
                      <a:r>
                        <a:rPr lang="fr-FR" sz="900" kern="1200" dirty="0">
                          <a:solidFill>
                            <a:schemeClr val="dk1"/>
                          </a:solidFill>
                          <a:effectLst/>
                          <a:latin typeface="+mn-lt"/>
                          <a:ea typeface="+mn-ea"/>
                          <a:cs typeface="+mn-cs"/>
                        </a:rPr>
                        <a:t> </a:t>
                      </a:r>
                      <a:r>
                        <a:rPr lang="fr-FR" sz="900" kern="1200" dirty="0" err="1">
                          <a:solidFill>
                            <a:schemeClr val="dk1"/>
                          </a:solidFill>
                          <a:effectLst/>
                          <a:latin typeface="+mn-lt"/>
                          <a:ea typeface="+mn-ea"/>
                          <a:cs typeface="+mn-cs"/>
                        </a:rPr>
                        <a:t>facebook</a:t>
                      </a:r>
                      <a:r>
                        <a:rPr lang="fr-FR" sz="900" kern="1200" dirty="0">
                          <a:solidFill>
                            <a:schemeClr val="dk1"/>
                          </a:solidFill>
                          <a:effectLst/>
                          <a:latin typeface="+mn-lt"/>
                          <a:ea typeface="+mn-ea"/>
                          <a:cs typeface="+mn-cs"/>
                        </a:rPr>
                        <a:t>:</a:t>
                      </a:r>
                      <a:endParaRPr lang="en-US" sz="900" kern="1200" dirty="0">
                        <a:solidFill>
                          <a:schemeClr val="dk1"/>
                        </a:solidFill>
                        <a:effectLst/>
                        <a:latin typeface="+mn-lt"/>
                        <a:ea typeface="+mn-ea"/>
                        <a:cs typeface="+mn-cs"/>
                      </a:endParaRPr>
                    </a:p>
                    <a:p>
                      <a:pPr algn="l" rtl="0"/>
                      <a:r>
                        <a:rPr lang="fr-FR" sz="900" u="sng" kern="1200" dirty="0">
                          <a:solidFill>
                            <a:schemeClr val="dk1"/>
                          </a:solidFill>
                          <a:effectLst/>
                          <a:latin typeface="+mn-lt"/>
                          <a:ea typeface="+mn-ea"/>
                          <a:cs typeface="+mn-cs"/>
                          <a:hlinkClick r:id="rId9"/>
                        </a:rPr>
                        <a:t>https://www.facebook.com/We-are-CURE-282491268849278/</a:t>
                      </a:r>
                      <a:endParaRPr lang="en-US" sz="900" kern="1200" dirty="0">
                        <a:solidFill>
                          <a:schemeClr val="dk1"/>
                        </a:solidFill>
                        <a:effectLst/>
                        <a:latin typeface="+mn-lt"/>
                        <a:ea typeface="+mn-ea"/>
                        <a:cs typeface="+mn-cs"/>
                      </a:endParaRPr>
                    </a:p>
                    <a:p>
                      <a:pPr algn="l" rtl="0"/>
                      <a:r>
                        <a:rPr lang="fr-FR" sz="900" u="sng" kern="1200" dirty="0">
                          <a:solidFill>
                            <a:schemeClr val="dk1"/>
                          </a:solidFill>
                          <a:effectLst/>
                          <a:latin typeface="+mn-lt"/>
                          <a:ea typeface="+mn-ea"/>
                          <a:cs typeface="+mn-cs"/>
                          <a:hlinkClick r:id="rId10"/>
                        </a:rPr>
                        <a:t>https://www.facebook.com/groups/1864512057094561/</a:t>
                      </a:r>
                      <a:endParaRPr lang="en-US" sz="900" kern="1200" dirty="0">
                        <a:solidFill>
                          <a:schemeClr val="dk1"/>
                        </a:solidFill>
                        <a:effectLst/>
                        <a:latin typeface="+mn-lt"/>
                        <a:ea typeface="+mn-ea"/>
                        <a:cs typeface="+mn-cs"/>
                      </a:endParaRPr>
                    </a:p>
                    <a:p>
                      <a:pPr algn="l" rtl="0"/>
                      <a:r>
                        <a:rPr lang="fr-FR" sz="900" kern="1200" dirty="0" err="1">
                          <a:solidFill>
                            <a:schemeClr val="dk1"/>
                          </a:solidFill>
                          <a:effectLst/>
                          <a:latin typeface="+mn-lt"/>
                          <a:ea typeface="+mn-ea"/>
                          <a:cs typeface="+mn-cs"/>
                        </a:rPr>
                        <a:t>CURE’s</a:t>
                      </a:r>
                      <a:r>
                        <a:rPr lang="fr-FR" sz="900" kern="1200" dirty="0">
                          <a:solidFill>
                            <a:schemeClr val="dk1"/>
                          </a:solidFill>
                          <a:effectLst/>
                          <a:latin typeface="+mn-lt"/>
                          <a:ea typeface="+mn-ea"/>
                          <a:cs typeface="+mn-cs"/>
                        </a:rPr>
                        <a:t> </a:t>
                      </a:r>
                      <a:r>
                        <a:rPr lang="fr-FR" sz="900" kern="1200" dirty="0" err="1">
                          <a:solidFill>
                            <a:schemeClr val="dk1"/>
                          </a:solidFill>
                          <a:effectLst/>
                          <a:latin typeface="+mn-lt"/>
                          <a:ea typeface="+mn-ea"/>
                          <a:cs typeface="+mn-cs"/>
                        </a:rPr>
                        <a:t>facebook</a:t>
                      </a:r>
                      <a:r>
                        <a:rPr lang="fr-FR" sz="900" kern="1200" dirty="0">
                          <a:solidFill>
                            <a:schemeClr val="dk1"/>
                          </a:solidFill>
                          <a:effectLst/>
                          <a:latin typeface="+mn-lt"/>
                          <a:ea typeface="+mn-ea"/>
                          <a:cs typeface="+mn-cs"/>
                        </a:rPr>
                        <a:t> page for </a:t>
                      </a:r>
                      <a:r>
                        <a:rPr lang="fr-FR" sz="900" kern="1200" dirty="0" err="1">
                          <a:solidFill>
                            <a:schemeClr val="dk1"/>
                          </a:solidFill>
                          <a:effectLst/>
                          <a:latin typeface="+mn-lt"/>
                          <a:ea typeface="+mn-ea"/>
                          <a:cs typeface="+mn-cs"/>
                        </a:rPr>
                        <a:t>Georgian</a:t>
                      </a:r>
                      <a:r>
                        <a:rPr lang="fr-FR" sz="900" kern="1200" dirty="0">
                          <a:solidFill>
                            <a:schemeClr val="dk1"/>
                          </a:solidFill>
                          <a:effectLst/>
                          <a:latin typeface="+mn-lt"/>
                          <a:ea typeface="+mn-ea"/>
                          <a:cs typeface="+mn-cs"/>
                        </a:rPr>
                        <a:t> team :</a:t>
                      </a:r>
                      <a:endParaRPr lang="en-US" sz="900" kern="1200" dirty="0">
                        <a:solidFill>
                          <a:schemeClr val="dk1"/>
                        </a:solidFill>
                        <a:effectLst/>
                        <a:latin typeface="+mn-lt"/>
                        <a:ea typeface="+mn-ea"/>
                        <a:cs typeface="+mn-cs"/>
                      </a:endParaRPr>
                    </a:p>
                    <a:p>
                      <a:pPr algn="l" rtl="0"/>
                      <a:r>
                        <a:rPr lang="fr-FR" sz="900" u="sng" kern="1200" dirty="0">
                          <a:solidFill>
                            <a:schemeClr val="dk1"/>
                          </a:solidFill>
                          <a:effectLst/>
                          <a:latin typeface="+mn-lt"/>
                          <a:ea typeface="+mn-ea"/>
                          <a:cs typeface="+mn-cs"/>
                          <a:hlinkClick r:id="rId11"/>
                        </a:rPr>
                        <a:t>https://www.facebook.com/groups/795414607265523/</a:t>
                      </a:r>
                      <a:r>
                        <a:rPr lang="fr-FR" sz="900" kern="1200" dirty="0">
                          <a:solidFill>
                            <a:schemeClr val="dk1"/>
                          </a:solidFill>
                          <a:effectLst/>
                          <a:latin typeface="+mn-lt"/>
                          <a:ea typeface="+mn-ea"/>
                          <a:cs typeface="+mn-cs"/>
                        </a:rPr>
                        <a:t>  </a:t>
                      </a:r>
                      <a:endParaRPr lang="en-US" sz="900" kern="1200" dirty="0">
                        <a:solidFill>
                          <a:schemeClr val="dk1"/>
                        </a:solidFill>
                        <a:effectLst/>
                        <a:latin typeface="+mn-lt"/>
                        <a:ea typeface="+mn-ea"/>
                        <a:cs typeface="+mn-cs"/>
                      </a:endParaRPr>
                    </a:p>
                    <a:p>
                      <a:pPr algn="l" rtl="0"/>
                      <a:r>
                        <a:rPr lang="fr-FR" sz="900" kern="1200" dirty="0">
                          <a:solidFill>
                            <a:schemeClr val="dk1"/>
                          </a:solidFill>
                          <a:effectLst/>
                          <a:latin typeface="+mn-lt"/>
                          <a:ea typeface="+mn-ea"/>
                          <a:cs typeface="+mn-cs"/>
                        </a:rPr>
                        <a:t> </a:t>
                      </a:r>
                      <a:endParaRPr lang="en-US" sz="900" kern="1200" dirty="0">
                        <a:solidFill>
                          <a:schemeClr val="dk1"/>
                        </a:solidFill>
                        <a:effectLst/>
                        <a:latin typeface="+mn-lt"/>
                        <a:ea typeface="+mn-ea"/>
                        <a:cs typeface="+mn-cs"/>
                      </a:endParaRPr>
                    </a:p>
                    <a:p>
                      <a:pPr algn="l" rtl="0"/>
                      <a:r>
                        <a:rPr lang="fr-FR" sz="900" kern="1200" dirty="0" err="1">
                          <a:solidFill>
                            <a:schemeClr val="dk1"/>
                          </a:solidFill>
                          <a:effectLst/>
                          <a:latin typeface="+mn-lt"/>
                          <a:ea typeface="+mn-ea"/>
                          <a:cs typeface="+mn-cs"/>
                        </a:rPr>
                        <a:t>Example</a:t>
                      </a:r>
                      <a:r>
                        <a:rPr lang="fr-FR" sz="900" kern="1200" dirty="0">
                          <a:solidFill>
                            <a:schemeClr val="dk1"/>
                          </a:solidFill>
                          <a:effectLst/>
                          <a:latin typeface="+mn-lt"/>
                          <a:ea typeface="+mn-ea"/>
                          <a:cs typeface="+mn-cs"/>
                        </a:rPr>
                        <a:t> of a </a:t>
                      </a:r>
                      <a:r>
                        <a:rPr lang="fr-FR" sz="900" kern="1200" dirty="0" err="1">
                          <a:solidFill>
                            <a:schemeClr val="dk1"/>
                          </a:solidFill>
                          <a:effectLst/>
                          <a:latin typeface="+mn-lt"/>
                          <a:ea typeface="+mn-ea"/>
                          <a:cs typeface="+mn-cs"/>
                        </a:rPr>
                        <a:t>CURE's</a:t>
                      </a:r>
                      <a:r>
                        <a:rPr lang="fr-FR" sz="900" kern="1200" dirty="0">
                          <a:solidFill>
                            <a:schemeClr val="dk1"/>
                          </a:solidFill>
                          <a:effectLst/>
                          <a:latin typeface="+mn-lt"/>
                          <a:ea typeface="+mn-ea"/>
                          <a:cs typeface="+mn-cs"/>
                        </a:rPr>
                        <a:t> YouTube </a:t>
                      </a:r>
                      <a:r>
                        <a:rPr lang="fr-FR" sz="900" kern="1200" dirty="0" err="1">
                          <a:solidFill>
                            <a:schemeClr val="dk1"/>
                          </a:solidFill>
                          <a:effectLst/>
                          <a:latin typeface="+mn-lt"/>
                          <a:ea typeface="+mn-ea"/>
                          <a:cs typeface="+mn-cs"/>
                        </a:rPr>
                        <a:t>video</a:t>
                      </a:r>
                      <a:r>
                        <a:rPr lang="fr-FR" sz="900" kern="1200" dirty="0">
                          <a:solidFill>
                            <a:schemeClr val="dk1"/>
                          </a:solidFill>
                          <a:effectLst/>
                          <a:latin typeface="+mn-lt"/>
                          <a:ea typeface="+mn-ea"/>
                          <a:cs typeface="+mn-cs"/>
                        </a:rPr>
                        <a:t> clip: </a:t>
                      </a:r>
                      <a:endParaRPr lang="en-US" sz="900" kern="1200" dirty="0">
                        <a:solidFill>
                          <a:schemeClr val="dk1"/>
                        </a:solidFill>
                        <a:effectLst/>
                        <a:latin typeface="+mn-lt"/>
                        <a:ea typeface="+mn-ea"/>
                        <a:cs typeface="+mn-cs"/>
                      </a:endParaRPr>
                    </a:p>
                    <a:p>
                      <a:pPr algn="l" rtl="0"/>
                      <a:r>
                        <a:rPr lang="fr-FR" sz="900" u="sng" kern="1200" dirty="0">
                          <a:solidFill>
                            <a:schemeClr val="dk1"/>
                          </a:solidFill>
                          <a:effectLst/>
                          <a:latin typeface="+mn-lt"/>
                          <a:ea typeface="+mn-ea"/>
                          <a:cs typeface="+mn-cs"/>
                          <a:hlinkClick r:id="rId12"/>
                        </a:rPr>
                        <a:t>https://www.youtube.com/watch?v=wQRZsfQ2tDU&amp;index=12&amp;list=PLLOd54ID2dZOkW_cfRCVBpiw0YfEkTVL7</a:t>
                      </a:r>
                      <a:r>
                        <a:rPr lang="fr-FR" sz="900" kern="1200" dirty="0">
                          <a:solidFill>
                            <a:schemeClr val="dk1"/>
                          </a:solidFill>
                          <a:effectLst/>
                          <a:latin typeface="+mn-lt"/>
                          <a:ea typeface="+mn-ea"/>
                          <a:cs typeface="+mn-cs"/>
                        </a:rPr>
                        <a:t> </a:t>
                      </a:r>
                      <a:endParaRPr lang="en-US" sz="900" kern="1200" dirty="0">
                        <a:solidFill>
                          <a:schemeClr val="dk1"/>
                        </a:solidFill>
                        <a:effectLst/>
                        <a:latin typeface="+mn-lt"/>
                        <a:ea typeface="+mn-ea"/>
                        <a:cs typeface="+mn-cs"/>
                      </a:endParaRPr>
                    </a:p>
                    <a:p>
                      <a:pPr algn="l" rtl="0"/>
                      <a:r>
                        <a:rPr lang="fr-FR" sz="900" kern="1200" dirty="0">
                          <a:solidFill>
                            <a:schemeClr val="dk1"/>
                          </a:solidFill>
                          <a:effectLst/>
                          <a:latin typeface="+mn-lt"/>
                          <a:ea typeface="+mn-ea"/>
                          <a:cs typeface="+mn-cs"/>
                        </a:rPr>
                        <a:t> </a:t>
                      </a:r>
                      <a:endParaRPr lang="en-US" sz="900" kern="1200" dirty="0">
                        <a:solidFill>
                          <a:schemeClr val="dk1"/>
                        </a:solidFill>
                        <a:effectLst/>
                        <a:latin typeface="+mn-lt"/>
                        <a:ea typeface="+mn-ea"/>
                        <a:cs typeface="+mn-cs"/>
                      </a:endParaRPr>
                    </a:p>
                    <a:p>
                      <a:pPr lvl="0" algn="l" rtl="0"/>
                      <a:endParaRPr lang="he-IL" sz="900" dirty="0">
                        <a:latin typeface="+mn-lt"/>
                      </a:endParaRPr>
                    </a:p>
                  </a:txBody>
                  <a:tcPr/>
                </a:tc>
                <a:tc>
                  <a:txBody>
                    <a:bodyPr/>
                    <a:lstStyle/>
                    <a:p>
                      <a:pPr algn="l" rtl="0"/>
                      <a:r>
                        <a:rPr lang="en-US" sz="1050" dirty="0"/>
                        <a:t>Ongoing an</a:t>
                      </a:r>
                      <a:r>
                        <a:rPr lang="en-US" sz="1050" baseline="0" dirty="0"/>
                        <a:t> accomplished. </a:t>
                      </a:r>
                      <a:endParaRPr lang="he-IL" sz="105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effectLst/>
                          <a:latin typeface="Times New Roman" panose="02020603050405020304" pitchFamily="18" charset="0"/>
                          <a:ea typeface="Times New Roman" panose="02020603050405020304" pitchFamily="18" charset="0"/>
                          <a:cs typeface="Times New Roman" panose="02020603050405020304" pitchFamily="18" charset="0"/>
                        </a:rPr>
                        <a:t>All</a:t>
                      </a:r>
                      <a:r>
                        <a:rPr lang="en-US" sz="1050" baseline="0" dirty="0">
                          <a:effectLst/>
                          <a:latin typeface="Times New Roman" panose="02020603050405020304" pitchFamily="18" charset="0"/>
                          <a:ea typeface="Times New Roman" panose="02020603050405020304" pitchFamily="18" charset="0"/>
                          <a:cs typeface="Times New Roman" panose="02020603050405020304" pitchFamily="18" charset="0"/>
                        </a:rPr>
                        <a:t> going according to planned</a:t>
                      </a: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a:p>
                      <a:pPr algn="l" rtl="0"/>
                      <a:endParaRPr lang="he-IL" sz="1050" dirty="0"/>
                    </a:p>
                  </a:txBody>
                  <a:tcPr/>
                </a:tc>
                <a:tc>
                  <a:txBody>
                    <a:bodyPr/>
                    <a:lstStyle/>
                    <a:p>
                      <a:pPr algn="l" rtl="0"/>
                      <a:r>
                        <a:rPr lang="en-US" sz="1050" dirty="0"/>
                        <a:t>ALL members</a:t>
                      </a:r>
                      <a:endParaRPr lang="he-IL" sz="1050" dirty="0"/>
                    </a:p>
                  </a:txBody>
                  <a:tcPr/>
                </a:tc>
                <a:tc>
                  <a:txBody>
                    <a:bodyPr/>
                    <a:lstStyle/>
                    <a:p>
                      <a:pPr>
                        <a:lnSpc>
                          <a:spcPct val="107000"/>
                        </a:lnSpc>
                        <a:spcAft>
                          <a:spcPts val="0"/>
                        </a:spcAft>
                      </a:pPr>
                      <a:r>
                        <a:rPr lang="fr-FR" sz="1100">
                          <a:effectLst/>
                          <a:latin typeface="Times New Roman" panose="02020603050405020304" pitchFamily="18" charset="0"/>
                          <a:ea typeface="Times New Roman" panose="02020603050405020304" pitchFamily="18" charset="0"/>
                          <a:cs typeface="Times New Roman" panose="02020603050405020304" pitchFamily="18" charset="0"/>
                        </a:rPr>
                        <a:t> 4.3</a:t>
                      </a:r>
                      <a:endParaRPr lang="en-US" sz="18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l" rtl="0">
                        <a:lnSpc>
                          <a:spcPct val="107000"/>
                        </a:lnSpc>
                        <a:spcAft>
                          <a:spcPts val="0"/>
                        </a:spcAft>
                      </a:pPr>
                      <a:r>
                        <a:rPr lang="fr-FR" sz="1400" dirty="0">
                          <a:effectLst/>
                          <a:latin typeface="Times New Roman" panose="02020603050405020304" pitchFamily="18" charset="0"/>
                          <a:ea typeface="Times New Roman" panose="02020603050405020304" pitchFamily="18" charset="0"/>
                          <a:cs typeface="Times New Roman" panose="02020603050405020304" pitchFamily="18" charset="0"/>
                        </a:rPr>
                        <a:t>Online Social-Professional Networking </a:t>
                      </a:r>
                      <a:r>
                        <a:rPr lang="fr-FR" sz="1400" dirty="0" err="1">
                          <a:effectLst/>
                          <a:latin typeface="Times New Roman" panose="02020603050405020304" pitchFamily="18" charset="0"/>
                          <a:ea typeface="Times New Roman" panose="02020603050405020304" pitchFamily="18" charset="0"/>
                          <a:cs typeface="Times New Roman" panose="02020603050405020304" pitchFamily="18" charset="0"/>
                        </a:rPr>
                        <a:t>Platforms</a:t>
                      </a:r>
                      <a:endParaRPr lang="en-US" sz="24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2977501936"/>
                  </a:ext>
                </a:extLst>
              </a:tr>
            </a:tbl>
          </a:graphicData>
        </a:graphic>
      </p:graphicFrame>
    </p:spTree>
    <p:extLst>
      <p:ext uri="{BB962C8B-B14F-4D97-AF65-F5344CB8AC3E}">
        <p14:creationId xmlns:p14="http://schemas.microsoft.com/office/powerpoint/2010/main" val="22939915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8604" y="-6001"/>
            <a:ext cx="10737351" cy="729466"/>
          </a:xfrm>
        </p:spPr>
        <p:txBody>
          <a:bodyPr>
            <a:normAutofit/>
          </a:bodyPr>
          <a:lstStyle/>
          <a:p>
            <a:pPr algn="ctr"/>
            <a:r>
              <a:rPr lang="en-US" sz="1600" dirty="0"/>
              <a:t>WP 4: Dissemination and Exploitation continued</a:t>
            </a:r>
            <a:endParaRPr lang="he-IL" sz="2800" dirty="0">
              <a:solidFill>
                <a:schemeClr val="accent5"/>
              </a:solidFill>
              <a:latin typeface="+mn-lt"/>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p:txBody>
          <a:bodyPr>
            <a:normAutofit/>
          </a:bodyPr>
          <a:lstStyle/>
          <a:p>
            <a:pPr marL="285750" indent="-285750">
              <a:buFont typeface="Wingdings" panose="05000000000000000000" pitchFamily="2" charset="2"/>
              <a:buChar char="q"/>
            </a:pPr>
            <a:endParaRPr lang="en-US" dirty="0"/>
          </a:p>
          <a:p>
            <a:pPr marL="285750" indent="-285750">
              <a:buFont typeface="Wingdings" panose="05000000000000000000" pitchFamily="2" charset="2"/>
              <a:buChar char="q"/>
            </a:pPr>
            <a:endParaRPr lang="en-US" dirty="0"/>
          </a:p>
          <a:p>
            <a:pPr marL="285750" indent="-285750">
              <a:buFont typeface="Wingdings" panose="05000000000000000000" pitchFamily="2" charset="2"/>
              <a:buChar char="q"/>
            </a:pPr>
            <a:endParaRPr lang="he-IL" dirty="0"/>
          </a:p>
          <a:p>
            <a:pPr marL="0" indent="0">
              <a:buNone/>
            </a:pPr>
            <a:endParaRPr lang="en-US" dirty="0"/>
          </a:p>
        </p:txBody>
      </p:sp>
      <p:graphicFrame>
        <p:nvGraphicFramePr>
          <p:cNvPr id="6" name="טבלה 9"/>
          <p:cNvGraphicFramePr>
            <a:graphicFrameLocks noGrp="1"/>
          </p:cNvGraphicFramePr>
          <p:nvPr>
            <p:extLst>
              <p:ext uri="{D42A27DB-BD31-4B8C-83A1-F6EECF244321}">
                <p14:modId xmlns:p14="http://schemas.microsoft.com/office/powerpoint/2010/main" val="1850609064"/>
              </p:ext>
            </p:extLst>
          </p:nvPr>
        </p:nvGraphicFramePr>
        <p:xfrm>
          <a:off x="410966" y="549746"/>
          <a:ext cx="11524180" cy="5490691"/>
        </p:xfrm>
        <a:graphic>
          <a:graphicData uri="http://schemas.openxmlformats.org/drawingml/2006/table">
            <a:tbl>
              <a:tblPr rtl="1" firstRow="1" bandRow="1">
                <a:tableStyleId>{5C22544A-7EE6-4342-B048-85BDC9FD1C3A}</a:tableStyleId>
              </a:tblPr>
              <a:tblGrid>
                <a:gridCol w="2942221">
                  <a:extLst>
                    <a:ext uri="{9D8B030D-6E8A-4147-A177-3AD203B41FA5}">
                      <a16:colId xmlns:a16="http://schemas.microsoft.com/office/drawing/2014/main" val="20000"/>
                    </a:ext>
                  </a:extLst>
                </a:gridCol>
                <a:gridCol w="3098983">
                  <a:extLst>
                    <a:ext uri="{9D8B030D-6E8A-4147-A177-3AD203B41FA5}">
                      <a16:colId xmlns:a16="http://schemas.microsoft.com/office/drawing/2014/main" val="20001"/>
                    </a:ext>
                  </a:extLst>
                </a:gridCol>
                <a:gridCol w="2301412">
                  <a:extLst>
                    <a:ext uri="{9D8B030D-6E8A-4147-A177-3AD203B41FA5}">
                      <a16:colId xmlns:a16="http://schemas.microsoft.com/office/drawing/2014/main" val="20002"/>
                    </a:ext>
                  </a:extLst>
                </a:gridCol>
                <a:gridCol w="1109609">
                  <a:extLst>
                    <a:ext uri="{9D8B030D-6E8A-4147-A177-3AD203B41FA5}">
                      <a16:colId xmlns:a16="http://schemas.microsoft.com/office/drawing/2014/main" val="20003"/>
                    </a:ext>
                  </a:extLst>
                </a:gridCol>
                <a:gridCol w="526900">
                  <a:extLst>
                    <a:ext uri="{9D8B030D-6E8A-4147-A177-3AD203B41FA5}">
                      <a16:colId xmlns:a16="http://schemas.microsoft.com/office/drawing/2014/main" val="20004"/>
                    </a:ext>
                  </a:extLst>
                </a:gridCol>
                <a:gridCol w="357809">
                  <a:extLst>
                    <a:ext uri="{9D8B030D-6E8A-4147-A177-3AD203B41FA5}">
                      <a16:colId xmlns:a16="http://schemas.microsoft.com/office/drawing/2014/main" val="20005"/>
                    </a:ext>
                  </a:extLst>
                </a:gridCol>
                <a:gridCol w="1187246">
                  <a:extLst>
                    <a:ext uri="{9D8B030D-6E8A-4147-A177-3AD203B41FA5}">
                      <a16:colId xmlns:a16="http://schemas.microsoft.com/office/drawing/2014/main" val="2962237667"/>
                    </a:ext>
                  </a:extLst>
                </a:gridCol>
              </a:tblGrid>
              <a:tr h="945876">
                <a:tc>
                  <a:txBody>
                    <a:bodyPr/>
                    <a:lstStyle/>
                    <a:p>
                      <a:pPr algn="ctr" rtl="0"/>
                      <a:r>
                        <a:rPr lang="en-US" sz="1200" dirty="0"/>
                        <a:t>Comments </a:t>
                      </a:r>
                      <a:endParaRPr lang="he-IL" sz="1200" dirty="0"/>
                    </a:p>
                  </a:txBody>
                  <a:tcPr/>
                </a:tc>
                <a:tc>
                  <a:txBody>
                    <a:bodyPr/>
                    <a:lstStyle/>
                    <a:p>
                      <a:pPr algn="ctr" rtl="0"/>
                      <a:r>
                        <a:rPr lang="en-US" sz="1200" dirty="0"/>
                        <a:t>Actual</a:t>
                      </a:r>
                      <a:r>
                        <a:rPr lang="en-US" sz="1200" baseline="0" dirty="0"/>
                        <a:t> </a:t>
                      </a:r>
                      <a:r>
                        <a:rPr lang="en-US" sz="1200" dirty="0"/>
                        <a:t>Outcomes</a:t>
                      </a:r>
                      <a:endParaRPr lang="he-IL" sz="1200" dirty="0"/>
                    </a:p>
                  </a:txBody>
                  <a:tcPr/>
                </a:tc>
                <a:tc>
                  <a:txBody>
                    <a:bodyPr/>
                    <a:lstStyle/>
                    <a:p>
                      <a:pPr algn="ctr" rtl="0"/>
                      <a:r>
                        <a:rPr lang="en-US" sz="1200" dirty="0"/>
                        <a:t>What actually happened</a:t>
                      </a:r>
                      <a:endParaRPr lang="he-IL" sz="1200" dirty="0"/>
                    </a:p>
                  </a:txBody>
                  <a:tcPr/>
                </a:tc>
                <a:tc>
                  <a:txBody>
                    <a:bodyPr/>
                    <a:lstStyle/>
                    <a:p>
                      <a:pPr algn="ctr" rtl="0"/>
                      <a:r>
                        <a:rPr lang="en-US" sz="1200" dirty="0"/>
                        <a:t>Activities</a:t>
                      </a:r>
                      <a:r>
                        <a:rPr lang="en-US" sz="1200" baseline="0" dirty="0"/>
                        <a:t> according to o</a:t>
                      </a:r>
                      <a:r>
                        <a:rPr lang="en-US" sz="1200" dirty="0"/>
                        <a:t>riginal work plan</a:t>
                      </a:r>
                      <a:endParaRPr lang="he-IL" sz="1200" dirty="0"/>
                    </a:p>
                  </a:txBody>
                  <a:tcPr/>
                </a:tc>
                <a:tc>
                  <a:txBody>
                    <a:bodyPr/>
                    <a:lstStyle/>
                    <a:p>
                      <a:pPr algn="ctr" rtl="0"/>
                      <a:r>
                        <a:rPr lang="en-US" sz="1200" dirty="0"/>
                        <a:t>Team </a:t>
                      </a:r>
                      <a:endParaRPr lang="he-IL" sz="1200" dirty="0"/>
                    </a:p>
                  </a:txBody>
                  <a:tcPr/>
                </a:tc>
                <a:tc>
                  <a:txBody>
                    <a:bodyPr/>
                    <a:lstStyle/>
                    <a:p>
                      <a:pPr algn="ctr" rtl="0"/>
                      <a:r>
                        <a:rPr lang="en-US" sz="1200" dirty="0"/>
                        <a:t>WP</a:t>
                      </a:r>
                      <a:endParaRPr lang="he-IL" sz="1200" dirty="0"/>
                    </a:p>
                  </a:txBody>
                  <a:tcPr/>
                </a:tc>
                <a:tc>
                  <a:txBody>
                    <a:bodyPr/>
                    <a:lstStyle/>
                    <a:p>
                      <a:pPr algn="ctr" rtl="0"/>
                      <a:endParaRPr lang="he-IL" sz="800" dirty="0"/>
                    </a:p>
                  </a:txBody>
                  <a:tcPr/>
                </a:tc>
                <a:extLst>
                  <a:ext uri="{0D108BD9-81ED-4DB2-BD59-A6C34878D82A}">
                    <a16:rowId xmlns:a16="http://schemas.microsoft.com/office/drawing/2014/main" val="10000"/>
                  </a:ext>
                </a:extLst>
              </a:tr>
              <a:tr h="525486">
                <a:tc>
                  <a:txBody>
                    <a:bodyPr/>
                    <a:lstStyle/>
                    <a:p>
                      <a:pPr marL="228600" indent="-228600" algn="l" rtl="0">
                        <a:buAutoNum type="arabicPeriod"/>
                      </a:pPr>
                      <a:r>
                        <a:rPr lang="en-US" sz="1200" dirty="0"/>
                        <a:t>We will be asking for an extension</a:t>
                      </a:r>
                      <a:r>
                        <a:rPr lang="en-US" sz="1200" baseline="0" dirty="0"/>
                        <a:t> of one full semester so that we can totally achieve the objectives of SMS programs and assess the impact of this program.</a:t>
                      </a:r>
                      <a:endParaRPr lang="he-IL" sz="1200" dirty="0"/>
                    </a:p>
                  </a:txBody>
                  <a:tcPr/>
                </a:tc>
                <a:tc>
                  <a:txBody>
                    <a:bodyPr/>
                    <a:lstStyle/>
                    <a:p>
                      <a:pPr algn="l" rtl="0"/>
                      <a:r>
                        <a:rPr lang="en-US" sz="900" dirty="0">
                          <a:latin typeface="+mn-lt"/>
                        </a:rPr>
                        <a:t>75 faculty members have been trained over the year at our 5 EU HEIs.  </a:t>
                      </a:r>
                    </a:p>
                    <a:p>
                      <a:pPr algn="l" rtl="0"/>
                      <a:r>
                        <a:rPr lang="en-US" sz="900" dirty="0">
                          <a:latin typeface="+mn-lt"/>
                        </a:rPr>
                        <a:t>Internal</a:t>
                      </a:r>
                      <a:r>
                        <a:rPr lang="en-US" sz="900" baseline="0" dirty="0">
                          <a:latin typeface="+mn-lt"/>
                        </a:rPr>
                        <a:t> faculty training have been running mentoring sessions or workshops sharing knowledge and tools of EU training.</a:t>
                      </a:r>
                    </a:p>
                    <a:p>
                      <a:pPr algn="l" rtl="0"/>
                      <a:r>
                        <a:rPr lang="en-US" sz="900" baseline="0" dirty="0">
                          <a:latin typeface="+mn-lt"/>
                        </a:rPr>
                        <a:t>FOR DETAILS please go to SMS page:</a:t>
                      </a:r>
                    </a:p>
                    <a:p>
                      <a:pPr algn="l" rtl="0"/>
                      <a:r>
                        <a:rPr lang="en-US" sz="900" dirty="0">
                          <a:latin typeface="+mn-lt"/>
                          <a:hlinkClick r:id="rId3"/>
                        </a:rPr>
                        <a:t>https://cure.erasmus-plus.org.il/course/view.php?id=62</a:t>
                      </a:r>
                      <a:r>
                        <a:rPr lang="en-US" sz="900" dirty="0">
                          <a:latin typeface="+mn-lt"/>
                        </a:rPr>
                        <a:t> </a:t>
                      </a:r>
                      <a:endParaRPr lang="he-IL" sz="900" dirty="0">
                        <a:latin typeface="+mn-lt"/>
                      </a:endParaRPr>
                    </a:p>
                  </a:txBody>
                  <a:tcPr/>
                </a:tc>
                <a:tc>
                  <a:txBody>
                    <a:bodyPr/>
                    <a:lstStyle/>
                    <a:p>
                      <a:pPr algn="l" rtl="0"/>
                      <a:r>
                        <a:rPr lang="en-US" sz="1200" dirty="0"/>
                        <a:t>Competed first year of</a:t>
                      </a:r>
                      <a:r>
                        <a:rPr lang="en-US" sz="1200" baseline="0" dirty="0"/>
                        <a:t> training at each EU HEI.   </a:t>
                      </a:r>
                      <a:endParaRPr lang="he-IL" sz="1200" dirty="0"/>
                    </a:p>
                  </a:txBody>
                  <a:tcPr/>
                </a:tc>
                <a:tc>
                  <a:txBody>
                    <a:bodyPr/>
                    <a:lstStyle/>
                    <a:p>
                      <a:pPr algn="l" rtl="0"/>
                      <a:r>
                        <a:rPr lang="en-US" sz="1200" dirty="0"/>
                        <a:t>DELAYED ONE YEAR</a:t>
                      </a:r>
                      <a:r>
                        <a:rPr lang="en-US" sz="1200" baseline="0" dirty="0"/>
                        <a:t> DUE TO THE FACT THAT FORMS WERE NOT READY</a:t>
                      </a:r>
                      <a:endParaRPr lang="he-IL" sz="1200" dirty="0"/>
                    </a:p>
                  </a:txBody>
                  <a:tcPr/>
                </a:tc>
                <a:tc>
                  <a:txBody>
                    <a:bodyPr/>
                    <a:lstStyle/>
                    <a:p>
                      <a:pPr algn="l" rtl="0"/>
                      <a:r>
                        <a:rPr lang="en-US" sz="1200" dirty="0"/>
                        <a:t>ALL members</a:t>
                      </a:r>
                      <a:endParaRPr lang="he-IL" sz="1200" dirty="0"/>
                    </a:p>
                  </a:txBody>
                  <a:tcPr/>
                </a:tc>
                <a:tc>
                  <a:txBody>
                    <a:bodyPr/>
                    <a:lstStyle/>
                    <a:p>
                      <a:pPr algn="ctr">
                        <a:lnSpc>
                          <a:spcPct val="107000"/>
                        </a:lnSpc>
                        <a:spcAft>
                          <a:spcPts val="0"/>
                        </a:spcAft>
                      </a:pPr>
                      <a:r>
                        <a:rPr lang="fr-FR" sz="900">
                          <a:effectLst/>
                          <a:latin typeface="Times New Roman" panose="02020603050405020304" pitchFamily="18" charset="0"/>
                          <a:ea typeface="Times New Roman" panose="02020603050405020304" pitchFamily="18" charset="0"/>
                          <a:cs typeface="Times New Roman" panose="02020603050405020304" pitchFamily="18" charset="0"/>
                        </a:rPr>
                        <a:t> 4.4</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p>
                      <a:pPr algn="ctr">
                        <a:lnSpc>
                          <a:spcPct val="107000"/>
                        </a:lnSpc>
                        <a:spcAft>
                          <a:spcPts val="0"/>
                        </a:spcAft>
                      </a:pPr>
                      <a:r>
                        <a:rPr lang="fr-FR" sz="9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l" rtl="0">
                        <a:lnSpc>
                          <a:spcPct val="107000"/>
                        </a:lnSpc>
                        <a:spcAft>
                          <a:spcPts val="0"/>
                        </a:spcAft>
                      </a:pP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Faculty</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Training workshops and </a:t>
                      </a: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Mentoring</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p>
                      <a:pPr algn="l" rtl="0">
                        <a:lnSpc>
                          <a:spcPct val="107000"/>
                        </a:lnSpc>
                        <a:spcAft>
                          <a:spcPts val="0"/>
                        </a:spcAft>
                      </a:pP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Includes</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SMS program</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p>
                      <a:pPr>
                        <a:lnSpc>
                          <a:spcPct val="107000"/>
                        </a:lnSpc>
                        <a:spcAft>
                          <a:spcPts val="0"/>
                        </a:spcAft>
                      </a:pP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p>
                      <a:pPr>
                        <a:lnSpc>
                          <a:spcPct val="107000"/>
                        </a:lnSpc>
                        <a:spcAft>
                          <a:spcPts val="0"/>
                        </a:spcAft>
                      </a:pP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17867284"/>
                  </a:ext>
                </a:extLst>
              </a:tr>
              <a:tr h="525486">
                <a:tc>
                  <a:txBody>
                    <a:bodyPr/>
                    <a:lstStyle/>
                    <a:p>
                      <a:pPr marL="228600" indent="-228600" algn="l" rtl="0">
                        <a:buAutoNum type="arabicPeriod"/>
                      </a:pPr>
                      <a:endParaRPr lang="he-IL" sz="1200" dirty="0"/>
                    </a:p>
                  </a:txBody>
                  <a:tcPr/>
                </a:tc>
                <a:tc>
                  <a:txBody>
                    <a:bodyPr/>
                    <a:lstStyle/>
                    <a:p>
                      <a:pPr algn="l" rtl="0"/>
                      <a:r>
                        <a:rPr lang="en-US" sz="900" dirty="0">
                          <a:latin typeface="+mn-lt"/>
                        </a:rPr>
                        <a:t>In-Service teachers</a:t>
                      </a:r>
                      <a:r>
                        <a:rPr lang="en-US" sz="900" baseline="0" dirty="0">
                          <a:latin typeface="+mn-lt"/>
                        </a:rPr>
                        <a:t> have been receiving tools:</a:t>
                      </a:r>
                    </a:p>
                    <a:p>
                      <a:pPr algn="l" rtl="0"/>
                      <a:r>
                        <a:rPr lang="ka-GE" sz="1000" u="sng" kern="1200" dirty="0">
                          <a:solidFill>
                            <a:schemeClr val="dk1"/>
                          </a:solidFill>
                          <a:effectLst/>
                          <a:latin typeface="+mn-lt"/>
                          <a:ea typeface="+mn-ea"/>
                          <a:cs typeface="+mn-cs"/>
                          <a:hlinkClick r:id="rId4"/>
                        </a:rPr>
                        <a:t>https://bsu.edu.ge/sub-41/page/6109/index.html</a:t>
                      </a:r>
                      <a:endParaRPr lang="en-US" sz="1000" kern="1200" dirty="0">
                        <a:solidFill>
                          <a:schemeClr val="dk1"/>
                        </a:solidFill>
                        <a:effectLst/>
                        <a:latin typeface="+mn-lt"/>
                        <a:ea typeface="+mn-ea"/>
                        <a:cs typeface="+mn-cs"/>
                      </a:endParaRPr>
                    </a:p>
                    <a:p>
                      <a:pPr algn="l" rtl="0"/>
                      <a:r>
                        <a:rPr lang="fr-FR" sz="1000" kern="1200" dirty="0">
                          <a:solidFill>
                            <a:schemeClr val="dk1"/>
                          </a:solidFill>
                          <a:effectLst/>
                          <a:latin typeface="+mn-lt"/>
                          <a:ea typeface="+mn-ea"/>
                          <a:cs typeface="+mn-cs"/>
                        </a:rPr>
                        <a:t>Education for </a:t>
                      </a:r>
                      <a:r>
                        <a:rPr lang="en-US" sz="1000" kern="1200" dirty="0">
                          <a:solidFill>
                            <a:schemeClr val="dk1"/>
                          </a:solidFill>
                          <a:effectLst/>
                          <a:latin typeface="+mn-lt"/>
                          <a:ea typeface="+mn-ea"/>
                          <a:cs typeface="+mn-cs"/>
                        </a:rPr>
                        <a:t>democratic citizenship</a:t>
                      </a:r>
                      <a:r>
                        <a:rPr lang="fr-FR" sz="1000" kern="1200" dirty="0">
                          <a:solidFill>
                            <a:schemeClr val="dk1"/>
                          </a:solidFill>
                          <a:effectLst/>
                          <a:latin typeface="+mn-lt"/>
                          <a:ea typeface="+mn-ea"/>
                          <a:cs typeface="+mn-cs"/>
                        </a:rPr>
                        <a:t> ad </a:t>
                      </a:r>
                      <a:r>
                        <a:rPr lang="en-US" sz="1000" kern="1200" dirty="0">
                          <a:solidFill>
                            <a:schemeClr val="dk1"/>
                          </a:solidFill>
                          <a:effectLst/>
                          <a:latin typeface="+mn-lt"/>
                          <a:ea typeface="+mn-ea"/>
                          <a:cs typeface="+mn-cs"/>
                        </a:rPr>
                        <a:t>Human Rights</a:t>
                      </a:r>
                      <a:r>
                        <a:rPr lang="fr-FR" sz="1000" kern="1200" dirty="0">
                          <a:solidFill>
                            <a:schemeClr val="dk1"/>
                          </a:solidFill>
                          <a:effectLst/>
                          <a:latin typeface="+mn-lt"/>
                          <a:ea typeface="+mn-ea"/>
                          <a:cs typeface="+mn-cs"/>
                        </a:rPr>
                        <a:t>. </a:t>
                      </a:r>
                      <a:endParaRPr lang="en-US" sz="1000" kern="1200" dirty="0">
                        <a:solidFill>
                          <a:schemeClr val="dk1"/>
                        </a:solidFill>
                        <a:effectLst/>
                        <a:latin typeface="+mn-lt"/>
                        <a:ea typeface="+mn-ea"/>
                        <a:cs typeface="+mn-cs"/>
                      </a:endParaRPr>
                    </a:p>
                    <a:p>
                      <a:pPr algn="l" rtl="0"/>
                      <a:r>
                        <a:rPr lang="fr-FR" sz="1000" kern="1200" dirty="0">
                          <a:solidFill>
                            <a:schemeClr val="dk1"/>
                          </a:solidFill>
                          <a:effectLst/>
                          <a:latin typeface="+mn-lt"/>
                          <a:ea typeface="+mn-ea"/>
                          <a:cs typeface="+mn-cs"/>
                        </a:rPr>
                        <a:t> </a:t>
                      </a:r>
                      <a:endParaRPr lang="en-US" sz="1000" kern="1200" dirty="0">
                        <a:solidFill>
                          <a:schemeClr val="dk1"/>
                        </a:solidFill>
                        <a:effectLst/>
                        <a:latin typeface="+mn-lt"/>
                        <a:ea typeface="+mn-ea"/>
                        <a:cs typeface="+mn-cs"/>
                      </a:endParaRPr>
                    </a:p>
                    <a:p>
                      <a:pPr algn="l" rtl="0"/>
                      <a:r>
                        <a:rPr lang="fr-FR" sz="1000" u="sng" kern="1200" dirty="0">
                          <a:solidFill>
                            <a:schemeClr val="dk1"/>
                          </a:solidFill>
                          <a:effectLst/>
                          <a:latin typeface="+mn-lt"/>
                          <a:ea typeface="+mn-ea"/>
                          <a:cs typeface="+mn-cs"/>
                          <a:hlinkClick r:id="rId5"/>
                        </a:rPr>
                        <a:t>https://bsu.edu.ge/sub-41/page/6110/index.html</a:t>
                      </a:r>
                      <a:endParaRPr lang="en-US" sz="1000" kern="1200" dirty="0">
                        <a:solidFill>
                          <a:schemeClr val="dk1"/>
                        </a:solidFill>
                        <a:effectLst/>
                        <a:latin typeface="+mn-lt"/>
                        <a:ea typeface="+mn-ea"/>
                        <a:cs typeface="+mn-cs"/>
                      </a:endParaRPr>
                    </a:p>
                    <a:p>
                      <a:pPr algn="l" rtl="0"/>
                      <a:r>
                        <a:rPr lang="fr-FR" sz="1000" kern="1200" dirty="0">
                          <a:solidFill>
                            <a:schemeClr val="dk1"/>
                          </a:solidFill>
                          <a:effectLst/>
                          <a:latin typeface="+mn-lt"/>
                          <a:ea typeface="+mn-ea"/>
                          <a:cs typeface="+mn-cs"/>
                        </a:rPr>
                        <a:t>Education in </a:t>
                      </a:r>
                      <a:r>
                        <a:rPr lang="en-US" sz="1000" kern="1200" dirty="0">
                          <a:solidFill>
                            <a:schemeClr val="dk1"/>
                          </a:solidFill>
                          <a:effectLst/>
                          <a:latin typeface="+mn-lt"/>
                          <a:ea typeface="+mn-ea"/>
                          <a:cs typeface="+mn-cs"/>
                        </a:rPr>
                        <a:t>Multicultural environment </a:t>
                      </a:r>
                    </a:p>
                    <a:p>
                      <a:pPr algn="l" rtl="0"/>
                      <a:r>
                        <a:rPr lang="ka-GE" sz="1000" kern="1200" dirty="0">
                          <a:solidFill>
                            <a:schemeClr val="dk1"/>
                          </a:solidFill>
                          <a:effectLst/>
                          <a:latin typeface="+mn-lt"/>
                          <a:ea typeface="+mn-ea"/>
                          <a:cs typeface="+mn-cs"/>
                        </a:rPr>
                        <a:t> </a:t>
                      </a:r>
                      <a:endParaRPr lang="en-US" sz="1000" kern="1200" dirty="0">
                        <a:solidFill>
                          <a:schemeClr val="dk1"/>
                        </a:solidFill>
                        <a:effectLst/>
                        <a:latin typeface="+mn-lt"/>
                        <a:ea typeface="+mn-ea"/>
                        <a:cs typeface="+mn-cs"/>
                      </a:endParaRPr>
                    </a:p>
                    <a:p>
                      <a:pPr algn="l" rtl="0"/>
                      <a:r>
                        <a:rPr lang="ka-GE" sz="1000" u="sng" kern="1200" dirty="0">
                          <a:solidFill>
                            <a:schemeClr val="dk1"/>
                          </a:solidFill>
                          <a:effectLst/>
                          <a:latin typeface="+mn-lt"/>
                          <a:ea typeface="+mn-ea"/>
                          <a:cs typeface="+mn-cs"/>
                          <a:hlinkClick r:id="rId6"/>
                        </a:rPr>
                        <a:t>https://bsu.edu.ge/sub-41/page/6108/index.html</a:t>
                      </a:r>
                      <a:endParaRPr lang="en-US" sz="1000" kern="1200" dirty="0">
                        <a:solidFill>
                          <a:schemeClr val="dk1"/>
                        </a:solidFill>
                        <a:effectLst/>
                        <a:latin typeface="+mn-lt"/>
                        <a:ea typeface="+mn-ea"/>
                        <a:cs typeface="+mn-cs"/>
                      </a:endParaRPr>
                    </a:p>
                    <a:p>
                      <a:pPr algn="l" rtl="0"/>
                      <a:r>
                        <a:rPr lang="en-US" sz="1000" kern="1200" dirty="0">
                          <a:solidFill>
                            <a:schemeClr val="dk1"/>
                          </a:solidFill>
                          <a:effectLst/>
                          <a:latin typeface="+mn-lt"/>
                          <a:ea typeface="+mn-ea"/>
                          <a:cs typeface="+mn-cs"/>
                        </a:rPr>
                        <a:t>Democracy</a:t>
                      </a:r>
                      <a:r>
                        <a:rPr lang="fr-FR" sz="1000" kern="1200" dirty="0">
                          <a:solidFill>
                            <a:schemeClr val="dk1"/>
                          </a:solidFill>
                          <a:effectLst/>
                          <a:latin typeface="+mn-lt"/>
                          <a:ea typeface="+mn-ea"/>
                          <a:cs typeface="+mn-cs"/>
                        </a:rPr>
                        <a:t> and </a:t>
                      </a:r>
                      <a:r>
                        <a:rPr lang="en-US" sz="1000" kern="1200" dirty="0">
                          <a:solidFill>
                            <a:schemeClr val="dk1"/>
                          </a:solidFill>
                          <a:effectLst/>
                          <a:latin typeface="+mn-lt"/>
                          <a:ea typeface="+mn-ea"/>
                          <a:cs typeface="+mn-cs"/>
                        </a:rPr>
                        <a:t>Human Rights</a:t>
                      </a:r>
                      <a:endParaRPr lang="he-IL" sz="300" dirty="0">
                        <a:latin typeface="+mn-lt"/>
                      </a:endParaRPr>
                    </a:p>
                  </a:txBody>
                  <a:tcPr/>
                </a:tc>
                <a:tc>
                  <a:txBody>
                    <a:bodyPr/>
                    <a:lstStyle/>
                    <a:p>
                      <a:pPr algn="l" rtl="0"/>
                      <a:r>
                        <a:rPr lang="en-US" sz="1200" dirty="0"/>
                        <a:t>Each HEI in</a:t>
                      </a:r>
                      <a:r>
                        <a:rPr lang="en-US" sz="1200" baseline="0" dirty="0"/>
                        <a:t> IL and GEO has been implementing this program</a:t>
                      </a:r>
                      <a:endParaRPr lang="he-IL" sz="1200" dirty="0"/>
                    </a:p>
                  </a:txBody>
                  <a:tcPr/>
                </a:tc>
                <a:tc>
                  <a:txBody>
                    <a:bodyPr/>
                    <a:lstStyle/>
                    <a:p>
                      <a:pPr algn="l" rtl="0"/>
                      <a:r>
                        <a:rPr lang="en-US" sz="1200" dirty="0"/>
                        <a:t>Teacher-training has begun in Year 2 of program</a:t>
                      </a:r>
                      <a:endParaRPr lang="he-IL" sz="1200" dirty="0"/>
                    </a:p>
                  </a:txBody>
                  <a:tcPr/>
                </a:tc>
                <a:tc>
                  <a:txBody>
                    <a:bodyPr/>
                    <a:lstStyle/>
                    <a:p>
                      <a:pPr algn="l" rtl="0"/>
                      <a:r>
                        <a:rPr lang="en-US" sz="1200" dirty="0"/>
                        <a:t>IL/GEO HEIs</a:t>
                      </a:r>
                      <a:endParaRPr lang="he-IL" sz="1200" dirty="0"/>
                    </a:p>
                  </a:txBody>
                  <a:tcPr/>
                </a:tc>
                <a:tc>
                  <a:txBody>
                    <a:bodyPr/>
                    <a:lstStyle/>
                    <a:p>
                      <a:pPr algn="l" rtl="0">
                        <a:lnSpc>
                          <a:spcPct val="107000"/>
                        </a:lnSpc>
                        <a:spcAft>
                          <a:spcPts val="0"/>
                        </a:spcAft>
                      </a:pPr>
                      <a:r>
                        <a:rPr lang="en-US" sz="900">
                          <a:effectLst/>
                          <a:latin typeface="Times New Roman" panose="02020603050405020304" pitchFamily="18" charset="0"/>
                          <a:ea typeface="Times New Roman" panose="02020603050405020304" pitchFamily="18" charset="0"/>
                          <a:cs typeface="Times New Roman" panose="02020603050405020304" pitchFamily="18" charset="0"/>
                        </a:rPr>
                        <a:t> 4.5</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l" rtl="0">
                        <a:lnSpc>
                          <a:spcPct val="107000"/>
                        </a:lnSpc>
                        <a:spcAft>
                          <a:spcPts val="0"/>
                        </a:spcAft>
                      </a:pP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Profession </a:t>
                      </a: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Continued</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Education Courses for </a:t>
                      </a: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teachers</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1793235872"/>
                  </a:ext>
                </a:extLst>
              </a:tr>
              <a:tr h="525486">
                <a:tc>
                  <a:txBody>
                    <a:bodyPr/>
                    <a:lstStyle/>
                    <a:p>
                      <a:pPr marL="0" indent="0" algn="l" rtl="0">
                        <a:buNone/>
                      </a:pPr>
                      <a:r>
                        <a:rPr lang="en-US" sz="1200" dirty="0"/>
                        <a:t>CURE’s major international</a:t>
                      </a:r>
                      <a:r>
                        <a:rPr lang="en-US" sz="1200" baseline="0" dirty="0"/>
                        <a:t> conference will be within </a:t>
                      </a:r>
                      <a:r>
                        <a:rPr lang="en-US" sz="1050" u="sng" kern="1200" dirty="0">
                          <a:solidFill>
                            <a:schemeClr val="dk1"/>
                          </a:solidFill>
                          <a:effectLst/>
                          <a:latin typeface="+mn-lt"/>
                          <a:ea typeface="+mn-ea"/>
                          <a:cs typeface="+mn-cs"/>
                          <a:hlinkClick r:id="rId7"/>
                        </a:rPr>
                        <a:t>http://conf2019.macam.ac.il/</a:t>
                      </a:r>
                      <a:r>
                        <a:rPr lang="en-US" sz="1050" u="sng" kern="1200" dirty="0">
                          <a:solidFill>
                            <a:schemeClr val="dk1"/>
                          </a:solidFill>
                          <a:effectLst/>
                          <a:latin typeface="+mn-lt"/>
                          <a:ea typeface="+mn-ea"/>
                          <a:cs typeface="+mn-cs"/>
                        </a:rPr>
                        <a:t> </a:t>
                      </a:r>
                    </a:p>
                    <a:p>
                      <a:pPr marL="0" indent="0" algn="l" rtl="0">
                        <a:buNone/>
                      </a:pPr>
                      <a:r>
                        <a:rPr lang="en-US" sz="1050" u="none" kern="1200" dirty="0">
                          <a:solidFill>
                            <a:schemeClr val="dk1"/>
                          </a:solidFill>
                          <a:effectLst/>
                          <a:latin typeface="+mn-lt"/>
                          <a:ea typeface="+mn-ea"/>
                          <a:cs typeface="+mn-cs"/>
                        </a:rPr>
                        <a:t>Authorization</a:t>
                      </a:r>
                      <a:r>
                        <a:rPr lang="en-US" sz="1050" u="none" kern="1200" baseline="0" dirty="0">
                          <a:solidFill>
                            <a:schemeClr val="dk1"/>
                          </a:solidFill>
                          <a:effectLst/>
                          <a:latin typeface="+mn-lt"/>
                          <a:ea typeface="+mn-ea"/>
                          <a:cs typeface="+mn-cs"/>
                        </a:rPr>
                        <a:t> of PO </a:t>
                      </a:r>
                      <a:r>
                        <a:rPr lang="en-US" sz="1050" u="none" kern="1200" baseline="0" dirty="0" err="1">
                          <a:solidFill>
                            <a:schemeClr val="dk1"/>
                          </a:solidFill>
                          <a:effectLst/>
                          <a:latin typeface="+mn-lt"/>
                          <a:ea typeface="+mn-ea"/>
                          <a:cs typeface="+mn-cs"/>
                        </a:rPr>
                        <a:t>Roisn</a:t>
                      </a:r>
                      <a:r>
                        <a:rPr lang="en-US" sz="1050" u="none" kern="1200" baseline="0" dirty="0">
                          <a:solidFill>
                            <a:schemeClr val="dk1"/>
                          </a:solidFill>
                          <a:effectLst/>
                          <a:latin typeface="+mn-lt"/>
                          <a:ea typeface="+mn-ea"/>
                          <a:cs typeface="+mn-cs"/>
                        </a:rPr>
                        <a:t> McCabe to participate fully in this 3 day conference, adding these days to our planned 5</a:t>
                      </a:r>
                      <a:r>
                        <a:rPr lang="en-US" sz="1050" u="none" kern="1200" baseline="30000" dirty="0">
                          <a:solidFill>
                            <a:schemeClr val="dk1"/>
                          </a:solidFill>
                          <a:effectLst/>
                          <a:latin typeface="+mn-lt"/>
                          <a:ea typeface="+mn-ea"/>
                          <a:cs typeface="+mn-cs"/>
                        </a:rPr>
                        <a:t>th</a:t>
                      </a:r>
                      <a:r>
                        <a:rPr lang="en-US" sz="1050" u="none" kern="1200" baseline="0" dirty="0">
                          <a:solidFill>
                            <a:schemeClr val="dk1"/>
                          </a:solidFill>
                          <a:effectLst/>
                          <a:latin typeface="+mn-lt"/>
                          <a:ea typeface="+mn-ea"/>
                          <a:cs typeface="+mn-cs"/>
                        </a:rPr>
                        <a:t> consortium meeting.</a:t>
                      </a:r>
                      <a:endParaRPr lang="he-IL" sz="800" u="none" dirty="0"/>
                    </a:p>
                  </a:txBody>
                  <a:tcPr/>
                </a:tc>
                <a:tc>
                  <a:txBody>
                    <a:bodyPr/>
                    <a:lstStyle/>
                    <a:p>
                      <a:pPr algn="l" rtl="0"/>
                      <a:r>
                        <a:rPr lang="en-US" sz="1200" dirty="0"/>
                        <a:t>CURE is being known</a:t>
                      </a:r>
                      <a:r>
                        <a:rPr lang="en-US" sz="1200" baseline="0" dirty="0"/>
                        <a:t> throughout IL and GEO as well as in EU countries.</a:t>
                      </a:r>
                    </a:p>
                    <a:p>
                      <a:pPr algn="l" rtl="0"/>
                      <a:r>
                        <a:rPr lang="en-US" sz="1200" baseline="0" dirty="0"/>
                        <a:t>Using Ministry of Ed. + </a:t>
                      </a:r>
                      <a:r>
                        <a:rPr lang="en-US" sz="1200" baseline="0" dirty="0" err="1"/>
                        <a:t>Mofet’s</a:t>
                      </a:r>
                      <a:r>
                        <a:rPr lang="en-US" sz="1200" baseline="0" dirty="0"/>
                        <a:t> June 2019 conference for major dissemination event</a:t>
                      </a:r>
                      <a:endParaRPr lang="he-IL" sz="1200" dirty="0"/>
                    </a:p>
                  </a:txBody>
                  <a:tcPr/>
                </a:tc>
                <a:tc>
                  <a:txBody>
                    <a:bodyPr/>
                    <a:lstStyle/>
                    <a:p>
                      <a:pPr algn="l" rtl="0"/>
                      <a:r>
                        <a:rPr lang="en-US" sz="1200" dirty="0"/>
                        <a:t>Participating</a:t>
                      </a:r>
                      <a:r>
                        <a:rPr lang="en-US" sz="1200" baseline="0" dirty="0"/>
                        <a:t> in numerous national and international conferences</a:t>
                      </a:r>
                      <a:endParaRPr lang="he-IL" sz="1200" dirty="0"/>
                    </a:p>
                  </a:txBody>
                  <a:tcPr/>
                </a:tc>
                <a:tc>
                  <a:txBody>
                    <a:bodyPr/>
                    <a:lstStyle/>
                    <a:p>
                      <a:pPr algn="l" rtl="0"/>
                      <a:r>
                        <a:rPr lang="en-US" sz="1050" dirty="0"/>
                        <a:t>ongoing</a:t>
                      </a:r>
                      <a:endParaRPr lang="he-IL" sz="1050" dirty="0"/>
                    </a:p>
                  </a:txBody>
                  <a:tcPr/>
                </a:tc>
                <a:tc>
                  <a:txBody>
                    <a:bodyPr/>
                    <a:lstStyle/>
                    <a:p>
                      <a:pPr algn="l" rtl="0"/>
                      <a:r>
                        <a:rPr lang="en-US" sz="1050" dirty="0"/>
                        <a:t>All</a:t>
                      </a:r>
                      <a:r>
                        <a:rPr lang="en-US" sz="1050" baseline="0" dirty="0"/>
                        <a:t> consortium</a:t>
                      </a:r>
                      <a:endParaRPr lang="en-US" sz="1050" dirty="0"/>
                    </a:p>
                  </a:txBody>
                  <a:tcPr/>
                </a:tc>
                <a:tc>
                  <a:txBody>
                    <a:bodyPr/>
                    <a:lstStyle/>
                    <a:p>
                      <a:pPr algn="l" rtl="0">
                        <a:lnSpc>
                          <a:spcPct val="107000"/>
                        </a:lnSpc>
                        <a:spcAft>
                          <a:spcPts val="0"/>
                        </a:spcAft>
                      </a:pPr>
                      <a:r>
                        <a:rPr lang="fr-FR" sz="900">
                          <a:effectLst/>
                          <a:latin typeface="Times New Roman" panose="02020603050405020304" pitchFamily="18" charset="0"/>
                          <a:ea typeface="Times New Roman" panose="02020603050405020304" pitchFamily="18" charset="0"/>
                          <a:cs typeface="Times New Roman" panose="02020603050405020304" pitchFamily="18" charset="0"/>
                        </a:rPr>
                        <a:t>4.6</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p>
                      <a:pPr algn="l" rtl="0">
                        <a:lnSpc>
                          <a:spcPct val="107000"/>
                        </a:lnSpc>
                        <a:spcAft>
                          <a:spcPts val="0"/>
                        </a:spcAft>
                      </a:pPr>
                      <a:r>
                        <a:rPr lang="fr-FR" sz="9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p>
                      <a:pPr algn="l" rtl="0">
                        <a:lnSpc>
                          <a:spcPct val="107000"/>
                        </a:lnSpc>
                        <a:spcAft>
                          <a:spcPts val="0"/>
                        </a:spcAft>
                      </a:pPr>
                      <a:r>
                        <a:rPr lang="fr-FR" sz="9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algn="l" rtl="0">
                        <a:lnSpc>
                          <a:spcPct val="107000"/>
                        </a:lnSpc>
                        <a:spcAft>
                          <a:spcPts val="0"/>
                        </a:spcAft>
                      </a:pP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Participating</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in National and International </a:t>
                      </a: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Conferences</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p>
                      <a:pPr algn="l" rtl="0">
                        <a:lnSpc>
                          <a:spcPct val="107000"/>
                        </a:lnSpc>
                        <a:spcAft>
                          <a:spcPts val="0"/>
                        </a:spcAft>
                      </a:pP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p>
                      <a:pPr algn="l" rtl="0">
                        <a:lnSpc>
                          <a:spcPct val="107000"/>
                        </a:lnSpc>
                        <a:spcAft>
                          <a:spcPts val="0"/>
                        </a:spcAft>
                      </a:pP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44066441"/>
                  </a:ext>
                </a:extLst>
              </a:tr>
              <a:tr h="971035">
                <a:tc>
                  <a:txBody>
                    <a:bodyPr/>
                    <a:lstStyle/>
                    <a:p>
                      <a:pPr marL="228600" indent="-228600" algn="l" rtl="0">
                        <a:buAutoNum type="arabicPeriod"/>
                      </a:pPr>
                      <a:r>
                        <a:rPr lang="en-US" sz="1050" dirty="0"/>
                        <a:t>Georgians have expanded</a:t>
                      </a:r>
                      <a:r>
                        <a:rPr lang="en-US" sz="1050" baseline="0" dirty="0"/>
                        <a:t> the kits into readers accompanying 3 courses.</a:t>
                      </a:r>
                      <a:endParaRPr lang="he-IL" sz="1050" dirty="0"/>
                    </a:p>
                  </a:txBody>
                  <a:tcPr/>
                </a:tc>
                <a:tc>
                  <a:txBody>
                    <a:bodyPr/>
                    <a:lstStyle/>
                    <a:p>
                      <a:pPr lvl="0" algn="l" rtl="0"/>
                      <a:r>
                        <a:rPr lang="en-US" sz="1100" dirty="0"/>
                        <a:t>Please refer to</a:t>
                      </a:r>
                      <a:r>
                        <a:rPr lang="en-US" sz="1100" baseline="0" dirty="0"/>
                        <a:t> course section of our portal</a:t>
                      </a:r>
                      <a:endParaRPr lang="he-IL" sz="1100" dirty="0"/>
                    </a:p>
                  </a:txBody>
                  <a:tcPr/>
                </a:tc>
                <a:tc>
                  <a:txBody>
                    <a:bodyPr/>
                    <a:lstStyle/>
                    <a:p>
                      <a:pPr algn="l" rtl="0"/>
                      <a:r>
                        <a:rPr lang="en-US" sz="1050" dirty="0"/>
                        <a:t>KITs-Readers</a:t>
                      </a:r>
                      <a:r>
                        <a:rPr lang="en-US" sz="1050" baseline="0" dirty="0"/>
                        <a:t> to accompany 3 courses complete in Georgian  </a:t>
                      </a:r>
                    </a:p>
                    <a:p>
                      <a:pPr algn="l" rtl="0"/>
                      <a:r>
                        <a:rPr lang="en-US" sz="1050" baseline="0" dirty="0"/>
                        <a:t>Kits in English available for 2 universal courses.</a:t>
                      </a:r>
                      <a:endParaRPr lang="he-IL" sz="1050" dirty="0"/>
                    </a:p>
                  </a:txBody>
                  <a:tcPr/>
                </a:tc>
                <a:tc>
                  <a:txBody>
                    <a:bodyPr/>
                    <a:lstStyle/>
                    <a:p>
                      <a:pPr algn="l" rtl="0"/>
                      <a:r>
                        <a:rPr lang="en-US" sz="1050" dirty="0"/>
                        <a:t>Ongoing and accomplished</a:t>
                      </a:r>
                      <a:endParaRPr lang="he-IL" sz="1050" dirty="0"/>
                    </a:p>
                  </a:txBody>
                  <a:tcPr/>
                </a:tc>
                <a:tc>
                  <a:txBody>
                    <a:bodyPr/>
                    <a:lstStyle/>
                    <a:p>
                      <a:pPr algn="l" rtl="0"/>
                      <a:r>
                        <a:rPr lang="en-US" sz="1050" dirty="0"/>
                        <a:t>ALL members</a:t>
                      </a:r>
                      <a:endParaRPr lang="he-IL" sz="1050" dirty="0"/>
                    </a:p>
                  </a:txBody>
                  <a:tcPr/>
                </a:tc>
                <a:tc>
                  <a:txBody>
                    <a:bodyPr/>
                    <a:lstStyle/>
                    <a:p>
                      <a:pPr algn="ctr" rtl="0">
                        <a:lnSpc>
                          <a:spcPct val="107000"/>
                        </a:lnSpc>
                        <a:spcAft>
                          <a:spcPts val="0"/>
                        </a:spcAft>
                      </a:pPr>
                      <a:r>
                        <a:rPr lang="fr-FR" sz="900">
                          <a:effectLst/>
                          <a:latin typeface="Times New Roman" panose="02020603050405020304" pitchFamily="18" charset="0"/>
                          <a:ea typeface="Times New Roman" panose="02020603050405020304" pitchFamily="18" charset="0"/>
                          <a:cs typeface="Times New Roman" panose="02020603050405020304" pitchFamily="18" charset="0"/>
                        </a:rPr>
                        <a:t>4.7</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ctr" rtl="0">
                        <a:lnSpc>
                          <a:spcPct val="107000"/>
                        </a:lnSpc>
                        <a:spcAft>
                          <a:spcPts val="0"/>
                        </a:spcAft>
                      </a:pP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Publications </a:t>
                      </a: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including</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Publishing</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Handbooks</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977501936"/>
                  </a:ext>
                </a:extLst>
              </a:tr>
            </a:tbl>
          </a:graphicData>
        </a:graphic>
      </p:graphicFrame>
      <p:pic>
        <p:nvPicPr>
          <p:cNvPr id="7" name="Shape 90">
            <a:extLst>
              <a:ext uri="{FF2B5EF4-FFF2-40B4-BE49-F238E27FC236}">
                <a16:creationId xmlns:a16="http://schemas.microsoft.com/office/drawing/2014/main" id="{34DFD631-3CEF-4F75-817E-A3269F08497A}"/>
              </a:ext>
            </a:extLst>
          </p:cNvPr>
          <p:cNvPicPr preferRelativeResize="0"/>
          <p:nvPr/>
        </p:nvPicPr>
        <p:blipFill>
          <a:blip r:embed="rId8">
            <a:alphaModFix/>
          </a:blip>
          <a:stretch>
            <a:fillRect/>
          </a:stretch>
        </p:blipFill>
        <p:spPr>
          <a:xfrm>
            <a:off x="9144000" y="6482993"/>
            <a:ext cx="842481" cy="375007"/>
          </a:xfrm>
          <a:prstGeom prst="rect">
            <a:avLst/>
          </a:prstGeom>
          <a:noFill/>
          <a:ln>
            <a:noFill/>
          </a:ln>
        </p:spPr>
      </p:pic>
    </p:spTree>
    <p:extLst>
      <p:ext uri="{BB962C8B-B14F-4D97-AF65-F5344CB8AC3E}">
        <p14:creationId xmlns:p14="http://schemas.microsoft.com/office/powerpoint/2010/main" val="27740862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8604" y="-6001"/>
            <a:ext cx="10737351" cy="729466"/>
          </a:xfrm>
        </p:spPr>
        <p:txBody>
          <a:bodyPr>
            <a:normAutofit/>
          </a:bodyPr>
          <a:lstStyle/>
          <a:p>
            <a:pPr algn="ctr"/>
            <a:r>
              <a:rPr lang="en-US" sz="1600" dirty="0"/>
              <a:t>WP 5: Management</a:t>
            </a:r>
            <a:endParaRPr lang="he-IL" sz="2800" dirty="0">
              <a:solidFill>
                <a:schemeClr val="accent5"/>
              </a:solidFill>
              <a:latin typeface="+mn-lt"/>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p:txBody>
          <a:bodyPr>
            <a:normAutofit/>
          </a:bodyPr>
          <a:lstStyle/>
          <a:p>
            <a:pPr marL="285750" indent="-285750">
              <a:buFont typeface="Wingdings" panose="05000000000000000000" pitchFamily="2" charset="2"/>
              <a:buChar char="q"/>
            </a:pPr>
            <a:endParaRPr lang="en-US" dirty="0"/>
          </a:p>
          <a:p>
            <a:pPr marL="285750" indent="-285750">
              <a:buFont typeface="Wingdings" panose="05000000000000000000" pitchFamily="2" charset="2"/>
              <a:buChar char="q"/>
            </a:pPr>
            <a:endParaRPr lang="en-US" dirty="0"/>
          </a:p>
          <a:p>
            <a:pPr marL="285750" indent="-285750">
              <a:buFont typeface="Wingdings" panose="05000000000000000000" pitchFamily="2" charset="2"/>
              <a:buChar char="q"/>
            </a:pPr>
            <a:endParaRPr lang="he-IL" dirty="0"/>
          </a:p>
          <a:p>
            <a:pPr marL="0" indent="0">
              <a:buNone/>
            </a:pPr>
            <a:endParaRPr lang="en-US" dirty="0"/>
          </a:p>
        </p:txBody>
      </p:sp>
      <p:graphicFrame>
        <p:nvGraphicFramePr>
          <p:cNvPr id="6" name="טבלה 9"/>
          <p:cNvGraphicFramePr>
            <a:graphicFrameLocks noGrp="1"/>
          </p:cNvGraphicFramePr>
          <p:nvPr>
            <p:extLst>
              <p:ext uri="{D42A27DB-BD31-4B8C-83A1-F6EECF244321}">
                <p14:modId xmlns:p14="http://schemas.microsoft.com/office/powerpoint/2010/main" val="987630281"/>
              </p:ext>
            </p:extLst>
          </p:nvPr>
        </p:nvGraphicFramePr>
        <p:xfrm>
          <a:off x="410966" y="549746"/>
          <a:ext cx="11524180" cy="5287048"/>
        </p:xfrm>
        <a:graphic>
          <a:graphicData uri="http://schemas.openxmlformats.org/drawingml/2006/table">
            <a:tbl>
              <a:tblPr rtl="1" firstRow="1" bandRow="1">
                <a:tableStyleId>{5C22544A-7EE6-4342-B048-85BDC9FD1C3A}</a:tableStyleId>
              </a:tblPr>
              <a:tblGrid>
                <a:gridCol w="2942221">
                  <a:extLst>
                    <a:ext uri="{9D8B030D-6E8A-4147-A177-3AD203B41FA5}">
                      <a16:colId xmlns:a16="http://schemas.microsoft.com/office/drawing/2014/main" val="20000"/>
                    </a:ext>
                  </a:extLst>
                </a:gridCol>
                <a:gridCol w="3098983">
                  <a:extLst>
                    <a:ext uri="{9D8B030D-6E8A-4147-A177-3AD203B41FA5}">
                      <a16:colId xmlns:a16="http://schemas.microsoft.com/office/drawing/2014/main" val="20001"/>
                    </a:ext>
                  </a:extLst>
                </a:gridCol>
                <a:gridCol w="2301412">
                  <a:extLst>
                    <a:ext uri="{9D8B030D-6E8A-4147-A177-3AD203B41FA5}">
                      <a16:colId xmlns:a16="http://schemas.microsoft.com/office/drawing/2014/main" val="20002"/>
                    </a:ext>
                  </a:extLst>
                </a:gridCol>
                <a:gridCol w="1109609">
                  <a:extLst>
                    <a:ext uri="{9D8B030D-6E8A-4147-A177-3AD203B41FA5}">
                      <a16:colId xmlns:a16="http://schemas.microsoft.com/office/drawing/2014/main" val="20003"/>
                    </a:ext>
                  </a:extLst>
                </a:gridCol>
                <a:gridCol w="526900">
                  <a:extLst>
                    <a:ext uri="{9D8B030D-6E8A-4147-A177-3AD203B41FA5}">
                      <a16:colId xmlns:a16="http://schemas.microsoft.com/office/drawing/2014/main" val="20004"/>
                    </a:ext>
                  </a:extLst>
                </a:gridCol>
                <a:gridCol w="357809">
                  <a:extLst>
                    <a:ext uri="{9D8B030D-6E8A-4147-A177-3AD203B41FA5}">
                      <a16:colId xmlns:a16="http://schemas.microsoft.com/office/drawing/2014/main" val="20005"/>
                    </a:ext>
                  </a:extLst>
                </a:gridCol>
                <a:gridCol w="1187246">
                  <a:extLst>
                    <a:ext uri="{9D8B030D-6E8A-4147-A177-3AD203B41FA5}">
                      <a16:colId xmlns:a16="http://schemas.microsoft.com/office/drawing/2014/main" val="2962237667"/>
                    </a:ext>
                  </a:extLst>
                </a:gridCol>
              </a:tblGrid>
              <a:tr h="945876">
                <a:tc>
                  <a:txBody>
                    <a:bodyPr/>
                    <a:lstStyle/>
                    <a:p>
                      <a:pPr algn="ctr" rtl="0"/>
                      <a:r>
                        <a:rPr lang="en-US" sz="1200" dirty="0"/>
                        <a:t>Comments </a:t>
                      </a:r>
                      <a:endParaRPr lang="he-IL" sz="1200" dirty="0"/>
                    </a:p>
                  </a:txBody>
                  <a:tcPr/>
                </a:tc>
                <a:tc>
                  <a:txBody>
                    <a:bodyPr/>
                    <a:lstStyle/>
                    <a:p>
                      <a:pPr algn="ctr" rtl="0"/>
                      <a:r>
                        <a:rPr lang="en-US" sz="1200" dirty="0"/>
                        <a:t>Actual</a:t>
                      </a:r>
                      <a:r>
                        <a:rPr lang="en-US" sz="1200" baseline="0" dirty="0"/>
                        <a:t> </a:t>
                      </a:r>
                      <a:r>
                        <a:rPr lang="en-US" sz="1200" dirty="0"/>
                        <a:t>Outcomes</a:t>
                      </a:r>
                      <a:endParaRPr lang="he-IL" sz="1200" dirty="0"/>
                    </a:p>
                  </a:txBody>
                  <a:tcPr/>
                </a:tc>
                <a:tc>
                  <a:txBody>
                    <a:bodyPr/>
                    <a:lstStyle/>
                    <a:p>
                      <a:pPr algn="ctr" rtl="0"/>
                      <a:r>
                        <a:rPr lang="en-US" sz="1200" dirty="0"/>
                        <a:t>What actually happened</a:t>
                      </a:r>
                      <a:endParaRPr lang="he-IL" sz="1200" dirty="0"/>
                    </a:p>
                  </a:txBody>
                  <a:tcPr/>
                </a:tc>
                <a:tc>
                  <a:txBody>
                    <a:bodyPr/>
                    <a:lstStyle/>
                    <a:p>
                      <a:pPr algn="ctr" rtl="0"/>
                      <a:r>
                        <a:rPr lang="en-US" sz="1200" dirty="0"/>
                        <a:t>Activities</a:t>
                      </a:r>
                      <a:r>
                        <a:rPr lang="en-US" sz="1200" baseline="0" dirty="0"/>
                        <a:t> according to o</a:t>
                      </a:r>
                      <a:r>
                        <a:rPr lang="en-US" sz="1200" dirty="0"/>
                        <a:t>riginal work plan</a:t>
                      </a:r>
                      <a:endParaRPr lang="he-IL" sz="1200" dirty="0"/>
                    </a:p>
                  </a:txBody>
                  <a:tcPr/>
                </a:tc>
                <a:tc>
                  <a:txBody>
                    <a:bodyPr/>
                    <a:lstStyle/>
                    <a:p>
                      <a:pPr algn="ctr" rtl="0"/>
                      <a:r>
                        <a:rPr lang="en-US" sz="1200" dirty="0"/>
                        <a:t>Team </a:t>
                      </a:r>
                      <a:endParaRPr lang="he-IL" sz="1200" dirty="0"/>
                    </a:p>
                  </a:txBody>
                  <a:tcPr/>
                </a:tc>
                <a:tc>
                  <a:txBody>
                    <a:bodyPr/>
                    <a:lstStyle/>
                    <a:p>
                      <a:pPr algn="ctr" rtl="0"/>
                      <a:r>
                        <a:rPr lang="en-US" sz="1200" dirty="0"/>
                        <a:t>WP</a:t>
                      </a:r>
                      <a:endParaRPr lang="he-IL" sz="1200" dirty="0"/>
                    </a:p>
                  </a:txBody>
                  <a:tcPr/>
                </a:tc>
                <a:tc>
                  <a:txBody>
                    <a:bodyPr/>
                    <a:lstStyle/>
                    <a:p>
                      <a:pPr algn="ctr" rtl="0"/>
                      <a:endParaRPr lang="he-IL" sz="800" dirty="0"/>
                    </a:p>
                  </a:txBody>
                  <a:tcPr/>
                </a:tc>
                <a:extLst>
                  <a:ext uri="{0D108BD9-81ED-4DB2-BD59-A6C34878D82A}">
                    <a16:rowId xmlns:a16="http://schemas.microsoft.com/office/drawing/2014/main" val="10000"/>
                  </a:ext>
                </a:extLst>
              </a:tr>
              <a:tr h="540996">
                <a:tc>
                  <a:txBody>
                    <a:bodyPr/>
                    <a:lstStyle/>
                    <a:p>
                      <a:pPr marL="228600" indent="-228600" algn="l" rtl="0">
                        <a:buAutoNum type="arabicPeriod"/>
                      </a:pPr>
                      <a:endParaRPr lang="he-IL" sz="1200" dirty="0"/>
                    </a:p>
                  </a:txBody>
                  <a:tcPr/>
                </a:tc>
                <a:tc>
                  <a:txBody>
                    <a:bodyPr/>
                    <a:lstStyle/>
                    <a:p>
                      <a:pPr algn="l" rtl="0">
                        <a:lnSpc>
                          <a:spcPct val="107000"/>
                        </a:lnSpc>
                        <a:spcAft>
                          <a:spcPts val="0"/>
                        </a:spcAft>
                      </a:pPr>
                      <a:r>
                        <a:rPr lang="fr-FR" sz="900">
                          <a:effectLst/>
                          <a:latin typeface="Times New Roman" panose="02020603050405020304" pitchFamily="18" charset="0"/>
                          <a:ea typeface="Times New Roman" panose="02020603050405020304" pitchFamily="18" charset="0"/>
                          <a:cs typeface="Times New Roman" panose="02020603050405020304" pitchFamily="18" charset="0"/>
                        </a:rPr>
                        <a:t>First Kick-off meeting established Steering Committee and the committee met.  </a:t>
                      </a:r>
                      <a:r>
                        <a:rPr lang="fr-FR" sz="900">
                          <a:effectLst/>
                          <a:latin typeface="Times New Roman" panose="02020603050405020304" pitchFamily="18" charset="0"/>
                          <a:ea typeface="Times New Roman" panose="02020603050405020304" pitchFamily="18" charset="0"/>
                          <a:cs typeface="Arial" panose="020B0604020202020204" pitchFamily="34" charset="0"/>
                        </a:rPr>
                        <a:t>They reviewed the application and the role of the steering committee.  They felt that the roles as defined as adequate and that they would meet periodically or when an issue arose that required their intervention.</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p>
                      <a:pPr algn="l" rtl="0">
                        <a:lnSpc>
                          <a:spcPct val="107000"/>
                        </a:lnSpc>
                        <a:spcAft>
                          <a:spcPts val="0"/>
                        </a:spcAft>
                      </a:pPr>
                      <a:r>
                        <a:rPr lang="fr-FR" sz="9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l" rtl="0">
                        <a:lnSpc>
                          <a:spcPct val="107000"/>
                        </a:lnSpc>
                        <a:spcAft>
                          <a:spcPts val="0"/>
                        </a:spcAft>
                      </a:pPr>
                      <a:r>
                        <a:rPr lang="fr-FR" sz="900" u="sng" dirty="0">
                          <a:solidFill>
                            <a:srgbClr val="0563C1"/>
                          </a:solidFill>
                          <a:effectLst/>
                          <a:latin typeface="Times New Roman" panose="02020603050405020304" pitchFamily="18" charset="0"/>
                          <a:ea typeface="Times New Roman" panose="02020603050405020304" pitchFamily="18" charset="0"/>
                          <a:cs typeface="Times New Roman" panose="02020603050405020304" pitchFamily="18" charset="0"/>
                          <a:hlinkClick r:id="rId3"/>
                        </a:rPr>
                        <a:t>https://cure.erasmus-plus.org.il/mod/folder/view.php?id=2220</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summary</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of meeting and </a:t>
                      </a: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decisions</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made.</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l" rtl="0"/>
                      <a:r>
                        <a:rPr lang="en-US" sz="1200" dirty="0"/>
                        <a:t>YES</a:t>
                      </a:r>
                      <a:endParaRPr lang="he-IL" sz="1200" dirty="0"/>
                    </a:p>
                  </a:txBody>
                  <a:tcPr/>
                </a:tc>
                <a:tc>
                  <a:txBody>
                    <a:bodyPr/>
                    <a:lstStyle/>
                    <a:p>
                      <a:pPr algn="l" rtl="0"/>
                      <a:r>
                        <a:rPr lang="en-US" sz="1200" dirty="0"/>
                        <a:t>Everyone</a:t>
                      </a:r>
                      <a:endParaRPr lang="he-IL" sz="1200" dirty="0"/>
                    </a:p>
                  </a:txBody>
                  <a:tcPr/>
                </a:tc>
                <a:tc>
                  <a:txBody>
                    <a:bodyPr/>
                    <a:lstStyle/>
                    <a:p>
                      <a:pPr>
                        <a:lnSpc>
                          <a:spcPct val="107000"/>
                        </a:lnSpc>
                        <a:spcAft>
                          <a:spcPts val="0"/>
                        </a:spcAft>
                      </a:pPr>
                      <a:r>
                        <a:rPr lang="fr-FR" sz="900">
                          <a:effectLst/>
                          <a:latin typeface="Times New Roman" panose="02020603050405020304" pitchFamily="18" charset="0"/>
                          <a:ea typeface="Times New Roman" panose="02020603050405020304" pitchFamily="18" charset="0"/>
                          <a:cs typeface="Times New Roman" panose="02020603050405020304" pitchFamily="18" charset="0"/>
                        </a:rPr>
                        <a:t> 5.1</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l" rtl="0">
                        <a:lnSpc>
                          <a:spcPct val="107000"/>
                        </a:lnSpc>
                        <a:spcAft>
                          <a:spcPts val="0"/>
                        </a:spcAft>
                      </a:pPr>
                      <a:r>
                        <a:rPr lang="fr-FR" sz="900">
                          <a:effectLst/>
                          <a:latin typeface="Times New Roman" panose="02020603050405020304" pitchFamily="18" charset="0"/>
                          <a:ea typeface="Times New Roman" panose="02020603050405020304" pitchFamily="18" charset="0"/>
                          <a:cs typeface="Times New Roman" panose="02020603050405020304" pitchFamily="18" charset="0"/>
                        </a:rPr>
                        <a:t>Control and Monitoring: Setting up a Steering Committee</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17867284"/>
                  </a:ext>
                </a:extLst>
              </a:tr>
              <a:tr h="525486">
                <a:tc>
                  <a:txBody>
                    <a:bodyPr/>
                    <a:lstStyle/>
                    <a:p>
                      <a:pPr marL="228600" indent="-228600" algn="l" rtl="0">
                        <a:buAutoNum type="arabicPeriod"/>
                      </a:pPr>
                      <a:endParaRPr lang="he-IL" sz="1200" dirty="0"/>
                    </a:p>
                  </a:txBody>
                  <a:tcPr/>
                </a:tc>
                <a:tc>
                  <a:txBody>
                    <a:bodyPr/>
                    <a:lstStyle/>
                    <a:p>
                      <a:pPr algn="l" rtl="0">
                        <a:lnSpc>
                          <a:spcPct val="107000"/>
                        </a:lnSpc>
                        <a:spcAft>
                          <a:spcPts val="0"/>
                        </a:spcAft>
                      </a:pPr>
                      <a:r>
                        <a:rPr lang="fr-FR" sz="900">
                          <a:effectLst/>
                          <a:latin typeface="Times New Roman" panose="02020603050405020304" pitchFamily="18" charset="0"/>
                          <a:ea typeface="Times New Roman" panose="02020603050405020304" pitchFamily="18" charset="0"/>
                          <a:cs typeface="Times New Roman" panose="02020603050405020304" pitchFamily="18" charset="0"/>
                        </a:rPr>
                        <a:t>Communication has been reinforced through periodic SKYPE, national, international and specific meetings with all partners, phone conference calls, CURE’s website announcements and working areas.    </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p>
                      <a:pPr algn="l" rtl="0">
                        <a:lnSpc>
                          <a:spcPct val="107000"/>
                        </a:lnSpc>
                        <a:spcAft>
                          <a:spcPts val="0"/>
                        </a:spcAft>
                      </a:pPr>
                      <a:r>
                        <a:rPr lang="fr-FR" sz="9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p>
                      <a:pPr algn="l" rtl="0">
                        <a:lnSpc>
                          <a:spcPct val="107000"/>
                        </a:lnSpc>
                        <a:spcAft>
                          <a:spcPts val="0"/>
                        </a:spcAft>
                      </a:pPr>
                      <a:r>
                        <a:rPr lang="fr-FR" sz="9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l" rtl="0">
                        <a:lnSpc>
                          <a:spcPct val="107000"/>
                        </a:lnSpc>
                        <a:spcAft>
                          <a:spcPts val="0"/>
                        </a:spcAft>
                      </a:pPr>
                      <a:r>
                        <a:rPr lang="fr-FR" sz="900">
                          <a:effectLst/>
                          <a:latin typeface="Times New Roman" panose="02020603050405020304" pitchFamily="18" charset="0"/>
                          <a:ea typeface="Times New Roman" panose="02020603050405020304" pitchFamily="18" charset="0"/>
                          <a:cs typeface="Times New Roman" panose="02020603050405020304" pitchFamily="18" charset="0"/>
                        </a:rPr>
                        <a:t>Summary of meetings with outcomes:   </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p>
                      <a:pPr algn="l" rtl="0">
                        <a:lnSpc>
                          <a:spcPct val="107000"/>
                        </a:lnSpc>
                        <a:spcAft>
                          <a:spcPts val="0"/>
                        </a:spcAft>
                      </a:pPr>
                      <a:r>
                        <a:rPr lang="fr-FR" sz="900" u="sng">
                          <a:solidFill>
                            <a:srgbClr val="0563C1"/>
                          </a:solidFill>
                          <a:effectLst/>
                          <a:latin typeface="Times New Roman" panose="02020603050405020304" pitchFamily="18" charset="0"/>
                          <a:ea typeface="Times New Roman" panose="02020603050405020304" pitchFamily="18" charset="0"/>
                          <a:cs typeface="Arial" panose="020B0604020202020204" pitchFamily="34" charset="0"/>
                          <a:hlinkClick r:id="rId4"/>
                        </a:rPr>
                        <a:t>https://cure.erasmus-plus.org.il/course/view.php?id=63</a:t>
                      </a:r>
                      <a:r>
                        <a:rPr lang="fr-FR" sz="900">
                          <a:effectLst/>
                          <a:latin typeface="Times New Roman" panose="02020603050405020304" pitchFamily="18" charset="0"/>
                          <a:ea typeface="Times New Roman" panose="02020603050405020304" pitchFamily="18" charset="0"/>
                          <a:cs typeface="Arial" panose="020B0604020202020204" pitchFamily="34" charset="0"/>
                        </a:rPr>
                        <a:t> </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l" rtl="0"/>
                      <a:r>
                        <a:rPr lang="en-US" sz="1200" dirty="0"/>
                        <a:t>YES</a:t>
                      </a:r>
                      <a:endParaRPr lang="he-IL"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Everyone</a:t>
                      </a:r>
                      <a:endParaRPr lang="he-IL" sz="1200" dirty="0"/>
                    </a:p>
                    <a:p>
                      <a:pPr algn="l" rtl="0"/>
                      <a:endParaRPr lang="he-IL" sz="1200" dirty="0"/>
                    </a:p>
                  </a:txBody>
                  <a:tcPr/>
                </a:tc>
                <a:tc>
                  <a:txBody>
                    <a:bodyPr/>
                    <a:lstStyle/>
                    <a:p>
                      <a:pPr>
                        <a:lnSpc>
                          <a:spcPct val="107000"/>
                        </a:lnSpc>
                        <a:spcAft>
                          <a:spcPts val="0"/>
                        </a:spcAft>
                      </a:pPr>
                      <a:r>
                        <a:rPr lang="fr-FR" sz="900">
                          <a:effectLst/>
                          <a:latin typeface="Times New Roman" panose="02020603050405020304" pitchFamily="18" charset="0"/>
                          <a:ea typeface="Times New Roman" panose="02020603050405020304" pitchFamily="18" charset="0"/>
                          <a:cs typeface="Times New Roman" panose="02020603050405020304" pitchFamily="18" charset="0"/>
                        </a:rPr>
                        <a:t>5.2</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l" rtl="0">
                        <a:lnSpc>
                          <a:spcPct val="107000"/>
                        </a:lnSpc>
                        <a:spcAft>
                          <a:spcPts val="0"/>
                        </a:spcAft>
                      </a:pPr>
                      <a:r>
                        <a:rPr lang="fr-FR" sz="900">
                          <a:effectLst/>
                          <a:latin typeface="Times New Roman" panose="02020603050405020304" pitchFamily="18" charset="0"/>
                          <a:ea typeface="Times New Roman" panose="02020603050405020304" pitchFamily="18" charset="0"/>
                          <a:cs typeface="Times New Roman" panose="02020603050405020304" pitchFamily="18" charset="0"/>
                        </a:rPr>
                        <a:t>Quality Communication</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793235872"/>
                  </a:ext>
                </a:extLst>
              </a:tr>
              <a:tr h="525486">
                <a:tc>
                  <a:txBody>
                    <a:bodyPr/>
                    <a:lstStyle/>
                    <a:p>
                      <a:pPr marL="0" indent="0" algn="l" rtl="0">
                        <a:buNone/>
                      </a:pPr>
                      <a:endParaRPr lang="he-IL" sz="800" u="none" dirty="0"/>
                    </a:p>
                  </a:txBody>
                  <a:tcPr/>
                </a:tc>
                <a:tc>
                  <a:txBody>
                    <a:bodyPr/>
                    <a:lstStyle/>
                    <a:p>
                      <a:pPr algn="l" rtl="0">
                        <a:lnSpc>
                          <a:spcPct val="107000"/>
                        </a:lnSpc>
                        <a:spcAft>
                          <a:spcPts val="0"/>
                        </a:spcAft>
                      </a:pP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Coordinator</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maintains</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constant communication </a:t>
                      </a: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with</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all </a:t>
                      </a: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members</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of the consortium and </a:t>
                      </a: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is</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assisted</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by ISU + TSU and EU </a:t>
                      </a: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members</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(for QA of </a:t>
                      </a: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academic</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program, CSCI and </a:t>
                      </a: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student</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activities</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p>
                      <a:pPr algn="l" rtl="0">
                        <a:lnSpc>
                          <a:spcPct val="107000"/>
                        </a:lnSpc>
                        <a:spcAft>
                          <a:spcPts val="0"/>
                        </a:spcAft>
                      </a:pP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Periodic</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Field monitoring </a:t>
                      </a: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visits</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to GE and IL </a:t>
                      </a: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HEIs</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supports management </a:t>
                      </a: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process</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July 2017 FM trip to GE : 4 </a:t>
                      </a: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HEIs</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were</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visited</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and meetings </a:t>
                      </a: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with</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Key </a:t>
                      </a: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Stakeholders</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CURE’s</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faculty</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and </a:t>
                      </a: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students</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fr-FR" sz="900" dirty="0">
                          <a:solidFill>
                            <a:srgbClr val="555555"/>
                          </a:solidFill>
                          <a:effectLst/>
                          <a:latin typeface="Times New Roman" panose="02020603050405020304" pitchFamily="18" charset="0"/>
                          <a:ea typeface="Times New Roman" panose="02020603050405020304" pitchFamily="18" charset="0"/>
                          <a:cs typeface="Times New Roman" panose="02020603050405020304" pitchFamily="18" charset="0"/>
                        </a:rPr>
                        <a:t>all </a:t>
                      </a:r>
                      <a:r>
                        <a:rPr lang="fr-FR" sz="900" dirty="0" err="1">
                          <a:solidFill>
                            <a:srgbClr val="555555"/>
                          </a:solidFill>
                          <a:effectLst/>
                          <a:latin typeface="Times New Roman" panose="02020603050405020304" pitchFamily="18" charset="0"/>
                          <a:ea typeface="Times New Roman" panose="02020603050405020304" pitchFamily="18" charset="0"/>
                          <a:cs typeface="Times New Roman" panose="02020603050405020304" pitchFamily="18" charset="0"/>
                        </a:rPr>
                        <a:t>HEIs</a:t>
                      </a:r>
                      <a:r>
                        <a:rPr lang="fr-FR" sz="900" dirty="0">
                          <a:solidFill>
                            <a:srgbClr val="555555"/>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fr-FR" sz="900" dirty="0" err="1">
                          <a:solidFill>
                            <a:srgbClr val="555555"/>
                          </a:solidFill>
                          <a:effectLst/>
                          <a:latin typeface="Times New Roman" panose="02020603050405020304" pitchFamily="18" charset="0"/>
                          <a:ea typeface="Times New Roman" panose="02020603050405020304" pitchFamily="18" charset="0"/>
                          <a:cs typeface="Times New Roman" panose="02020603050405020304" pitchFamily="18" charset="0"/>
                        </a:rPr>
                        <a:t>emphasized</a:t>
                      </a:r>
                      <a:r>
                        <a:rPr lang="fr-FR" sz="900" dirty="0">
                          <a:solidFill>
                            <a:srgbClr val="555555"/>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fr-FR" sz="900" dirty="0" err="1">
                          <a:solidFill>
                            <a:srgbClr val="555555"/>
                          </a:solidFill>
                          <a:effectLst/>
                          <a:latin typeface="Times New Roman" panose="02020603050405020304" pitchFamily="18" charset="0"/>
                          <a:ea typeface="Times New Roman" panose="02020603050405020304" pitchFamily="18" charset="0"/>
                          <a:cs typeface="Times New Roman" panose="02020603050405020304" pitchFamily="18" charset="0"/>
                        </a:rPr>
                        <a:t>their</a:t>
                      </a:r>
                      <a:r>
                        <a:rPr lang="fr-FR" sz="900" dirty="0">
                          <a:solidFill>
                            <a:srgbClr val="555555"/>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fr-FR" sz="900" dirty="0" err="1">
                          <a:solidFill>
                            <a:srgbClr val="555555"/>
                          </a:solidFill>
                          <a:effectLst/>
                          <a:latin typeface="Times New Roman" panose="02020603050405020304" pitchFamily="18" charset="0"/>
                          <a:ea typeface="Times New Roman" panose="02020603050405020304" pitchFamily="18" charset="0"/>
                          <a:cs typeface="Times New Roman" panose="02020603050405020304" pitchFamily="18" charset="0"/>
                        </a:rPr>
                        <a:t>commitment</a:t>
                      </a:r>
                      <a:r>
                        <a:rPr lang="fr-FR" sz="900" dirty="0">
                          <a:solidFill>
                            <a:srgbClr val="555555"/>
                          </a:solidFill>
                          <a:effectLst/>
                          <a:latin typeface="Times New Roman" panose="02020603050405020304" pitchFamily="18" charset="0"/>
                          <a:ea typeface="Times New Roman" panose="02020603050405020304" pitchFamily="18" charset="0"/>
                          <a:cs typeface="Times New Roman" panose="02020603050405020304" pitchFamily="18" charset="0"/>
                        </a:rPr>
                        <a:t> to the </a:t>
                      </a:r>
                      <a:r>
                        <a:rPr lang="fr-FR" sz="900" dirty="0" err="1">
                          <a:solidFill>
                            <a:srgbClr val="555555"/>
                          </a:solidFill>
                          <a:effectLst/>
                          <a:latin typeface="Times New Roman" panose="02020603050405020304" pitchFamily="18" charset="0"/>
                          <a:ea typeface="Times New Roman" panose="02020603050405020304" pitchFamily="18" charset="0"/>
                          <a:cs typeface="Times New Roman" panose="02020603050405020304" pitchFamily="18" charset="0"/>
                        </a:rPr>
                        <a:t>project</a:t>
                      </a:r>
                      <a:r>
                        <a:rPr lang="fr-FR" sz="900" dirty="0">
                          <a:solidFill>
                            <a:srgbClr val="555555"/>
                          </a:solidFill>
                          <a:effectLst/>
                          <a:latin typeface="Times New Roman" panose="02020603050405020304" pitchFamily="18" charset="0"/>
                          <a:ea typeface="Times New Roman" panose="02020603050405020304" pitchFamily="18" charset="0"/>
                          <a:cs typeface="Times New Roman" panose="02020603050405020304" pitchFamily="18" charset="0"/>
                        </a:rPr>
                        <a:t> objectives, goals and programs</a:t>
                      </a:r>
                      <a:r>
                        <a:rPr lang="fr-FR" sz="1050" dirty="0">
                          <a:solidFill>
                            <a:srgbClr val="555555"/>
                          </a:solidFill>
                          <a:effectLst/>
                          <a:latin typeface="Arial" panose="020B0604020202020204" pitchFamily="34" charset="0"/>
                          <a:ea typeface="Times New Roman" panose="02020603050405020304" pitchFamily="18" charset="0"/>
                          <a:cs typeface="Arial" panose="020B0604020202020204" pitchFamily="34" charset="0"/>
                        </a:rPr>
                        <a:t>.</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Each</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HEI has a contact </a:t>
                      </a: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member</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who</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is</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responsible</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for </a:t>
                      </a: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project</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implementation</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and </a:t>
                      </a: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reporting</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to </a:t>
                      </a: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Coordinator</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l" rtl="0">
                        <a:lnSpc>
                          <a:spcPct val="107000"/>
                        </a:lnSpc>
                        <a:spcAft>
                          <a:spcPts val="0"/>
                        </a:spcAft>
                      </a:pPr>
                      <a:r>
                        <a:rPr lang="fr-FR" sz="900">
                          <a:effectLst/>
                          <a:latin typeface="Times New Roman" panose="02020603050405020304" pitchFamily="18" charset="0"/>
                          <a:ea typeface="Times New Roman" panose="02020603050405020304" pitchFamily="18" charset="0"/>
                          <a:cs typeface="Times New Roman" panose="02020603050405020304" pitchFamily="18" charset="0"/>
                        </a:rPr>
                        <a:t>Different aspects of program are implementing according to work plan,  Number of key stakeholders met, agenda and summaries of meetings, expressed commitment of partners to implement program.  Example of outcomes of July field monitoring :</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p>
                      <a:pPr algn="l" rtl="0">
                        <a:lnSpc>
                          <a:spcPct val="107000"/>
                        </a:lnSpc>
                        <a:spcAft>
                          <a:spcPts val="0"/>
                        </a:spcAft>
                      </a:pPr>
                      <a:r>
                        <a:rPr lang="fr-FR" sz="900" u="sng">
                          <a:solidFill>
                            <a:srgbClr val="0563C1"/>
                          </a:solidFill>
                          <a:effectLst/>
                          <a:latin typeface="Times New Roman" panose="02020603050405020304" pitchFamily="18" charset="0"/>
                          <a:ea typeface="Times New Roman" panose="02020603050405020304" pitchFamily="18" charset="0"/>
                          <a:cs typeface="Times New Roman" panose="02020603050405020304" pitchFamily="18" charset="0"/>
                          <a:hlinkClick r:id="rId5"/>
                        </a:rPr>
                        <a:t>https://cure.erasmus-plus.org.il/mod/folder/view.php?id=2244</a:t>
                      </a:r>
                      <a:r>
                        <a:rPr lang="fr-FR" sz="9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l" rtl="0"/>
                      <a:r>
                        <a:rPr lang="en-US" sz="1050" dirty="0"/>
                        <a:t>YES</a:t>
                      </a:r>
                      <a:endParaRPr lang="he-IL" sz="105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t>Everyone</a:t>
                      </a:r>
                      <a:endParaRPr lang="he-IL" sz="1050" dirty="0"/>
                    </a:p>
                    <a:p>
                      <a:pPr algn="l" rtl="0"/>
                      <a:endParaRPr lang="en-US" sz="1050" dirty="0"/>
                    </a:p>
                  </a:txBody>
                  <a:tcPr/>
                </a:tc>
                <a:tc>
                  <a:txBody>
                    <a:bodyPr/>
                    <a:lstStyle/>
                    <a:p>
                      <a:pPr>
                        <a:lnSpc>
                          <a:spcPct val="107000"/>
                        </a:lnSpc>
                        <a:spcAft>
                          <a:spcPts val="0"/>
                        </a:spcAft>
                      </a:pPr>
                      <a:r>
                        <a:rPr lang="fr-FR" sz="900">
                          <a:effectLst/>
                          <a:latin typeface="Times New Roman" panose="02020603050405020304" pitchFamily="18" charset="0"/>
                          <a:ea typeface="Times New Roman" panose="02020603050405020304" pitchFamily="18" charset="0"/>
                          <a:cs typeface="Times New Roman" panose="02020603050405020304" pitchFamily="18" charset="0"/>
                        </a:rPr>
                        <a:t> 5.3</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l" rtl="0">
                        <a:lnSpc>
                          <a:spcPct val="107000"/>
                        </a:lnSpc>
                        <a:spcAft>
                          <a:spcPts val="0"/>
                        </a:spcAft>
                      </a:pPr>
                      <a:r>
                        <a:rPr lang="fr-FR" sz="900">
                          <a:effectLst/>
                          <a:latin typeface="Times New Roman" panose="02020603050405020304" pitchFamily="18" charset="0"/>
                          <a:ea typeface="Times New Roman" panose="02020603050405020304" pitchFamily="18" charset="0"/>
                          <a:cs typeface="Times New Roman" panose="02020603050405020304" pitchFamily="18" charset="0"/>
                        </a:rPr>
                        <a:t>Management of Program </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44066441"/>
                  </a:ext>
                </a:extLst>
              </a:tr>
              <a:tr h="971035">
                <a:tc>
                  <a:txBody>
                    <a:bodyPr/>
                    <a:lstStyle/>
                    <a:p>
                      <a:pPr marL="228600" indent="-228600" algn="l" rtl="0">
                        <a:buAutoNum type="arabicPeriod"/>
                      </a:pPr>
                      <a:endParaRPr lang="he-IL" sz="1050" dirty="0"/>
                    </a:p>
                  </a:txBody>
                  <a:tcPr/>
                </a:tc>
                <a:tc>
                  <a:txBody>
                    <a:bodyPr/>
                    <a:lstStyle/>
                    <a:p>
                      <a:pPr algn="l" rtl="0">
                        <a:lnSpc>
                          <a:spcPct val="107000"/>
                        </a:lnSpc>
                        <a:spcAft>
                          <a:spcPts val="0"/>
                        </a:spcAft>
                      </a:pPr>
                      <a:r>
                        <a:rPr lang="fr-FR" sz="900">
                          <a:effectLst/>
                          <a:latin typeface="Times New Roman" panose="02020603050405020304" pitchFamily="18" charset="0"/>
                          <a:ea typeface="Times New Roman" panose="02020603050405020304" pitchFamily="18" charset="0"/>
                          <a:cs typeface="Times New Roman" panose="02020603050405020304" pitchFamily="18" charset="0"/>
                        </a:rPr>
                        <a:t>GACE (assisted by ISU in GE) overseeing financial management : periodic reporting and uploading of documents in portal, workshops and individual mentoring sessions at national and international meetings.</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l" rtl="0">
                        <a:lnSpc>
                          <a:spcPct val="107000"/>
                        </a:lnSpc>
                        <a:spcAft>
                          <a:spcPts val="0"/>
                        </a:spcAft>
                      </a:pP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Number</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of reports and documents </a:t>
                      </a: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uploaded</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to portal and </a:t>
                      </a: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financial</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reports of </a:t>
                      </a: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each</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HEI + </a:t>
                      </a: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Summary</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excel</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financial</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annex</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fr-FR" sz="900" dirty="0" err="1">
                          <a:effectLst/>
                          <a:latin typeface="Times New Roman" panose="02020603050405020304" pitchFamily="18" charset="0"/>
                          <a:ea typeface="Times New Roman" panose="02020603050405020304" pitchFamily="18" charset="0"/>
                          <a:cs typeface="Times New Roman" panose="02020603050405020304" pitchFamily="18" charset="0"/>
                        </a:rPr>
                        <a:t>form</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p>
                      <a:pPr algn="l" rtl="0">
                        <a:lnSpc>
                          <a:spcPct val="107000"/>
                        </a:lnSpc>
                        <a:spcAft>
                          <a:spcPts val="0"/>
                        </a:spcAft>
                      </a:pPr>
                      <a:r>
                        <a:rPr lang="fr-FR" sz="900" u="sng" dirty="0">
                          <a:solidFill>
                            <a:srgbClr val="0563C1"/>
                          </a:solidFill>
                          <a:effectLst/>
                          <a:latin typeface="Times New Roman" panose="02020603050405020304" pitchFamily="18" charset="0"/>
                          <a:ea typeface="Times New Roman" panose="02020603050405020304" pitchFamily="18" charset="0"/>
                          <a:cs typeface="Times New Roman" panose="02020603050405020304" pitchFamily="18" charset="0"/>
                          <a:hlinkClick r:id="rId6"/>
                        </a:rPr>
                        <a:t>https://cure.erasmus-plus.org.il/course/index.php?categoryid=13</a:t>
                      </a: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l" rtl="0"/>
                      <a:r>
                        <a:rPr lang="en-US" sz="1050" dirty="0"/>
                        <a:t>YES</a:t>
                      </a:r>
                      <a:endParaRPr lang="he-IL" sz="105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t>Everyone</a:t>
                      </a:r>
                      <a:endParaRPr lang="he-IL" sz="1050" dirty="0"/>
                    </a:p>
                    <a:p>
                      <a:pPr algn="l" rtl="0"/>
                      <a:endParaRPr lang="he-IL" sz="1050" dirty="0"/>
                    </a:p>
                  </a:txBody>
                  <a:tcPr/>
                </a:tc>
                <a:tc>
                  <a:txBody>
                    <a:bodyPr/>
                    <a:lstStyle/>
                    <a:p>
                      <a:pPr>
                        <a:lnSpc>
                          <a:spcPct val="107000"/>
                        </a:lnSpc>
                        <a:spcAft>
                          <a:spcPts val="0"/>
                        </a:spcAft>
                      </a:pPr>
                      <a:r>
                        <a:rPr lang="fr-FR" sz="900">
                          <a:effectLst/>
                          <a:latin typeface="Times New Roman" panose="02020603050405020304" pitchFamily="18" charset="0"/>
                          <a:ea typeface="Times New Roman" panose="02020603050405020304" pitchFamily="18" charset="0"/>
                          <a:cs typeface="Times New Roman" panose="02020603050405020304" pitchFamily="18" charset="0"/>
                        </a:rPr>
                        <a:t> 5.4</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gn="l" rtl="0">
                        <a:lnSpc>
                          <a:spcPct val="107000"/>
                        </a:lnSpc>
                        <a:spcAft>
                          <a:spcPts val="0"/>
                        </a:spcAft>
                      </a:pPr>
                      <a:r>
                        <a:rPr lang="fr-FR" sz="900" dirty="0">
                          <a:effectLst/>
                          <a:latin typeface="Times New Roman" panose="02020603050405020304" pitchFamily="18" charset="0"/>
                          <a:ea typeface="Times New Roman" panose="02020603050405020304" pitchFamily="18" charset="0"/>
                          <a:cs typeface="Times New Roman" panose="02020603050405020304" pitchFamily="18" charset="0"/>
                        </a:rPr>
                        <a:t>Financial Management</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2977501936"/>
                  </a:ext>
                </a:extLst>
              </a:tr>
            </a:tbl>
          </a:graphicData>
        </a:graphic>
      </p:graphicFrame>
      <p:pic>
        <p:nvPicPr>
          <p:cNvPr id="7" name="Shape 90">
            <a:extLst>
              <a:ext uri="{FF2B5EF4-FFF2-40B4-BE49-F238E27FC236}">
                <a16:creationId xmlns:a16="http://schemas.microsoft.com/office/drawing/2014/main" id="{34DFD631-3CEF-4F75-817E-A3269F08497A}"/>
              </a:ext>
            </a:extLst>
          </p:cNvPr>
          <p:cNvPicPr preferRelativeResize="0"/>
          <p:nvPr/>
        </p:nvPicPr>
        <p:blipFill>
          <a:blip r:embed="rId7">
            <a:alphaModFix/>
          </a:blip>
          <a:stretch>
            <a:fillRect/>
          </a:stretch>
        </p:blipFill>
        <p:spPr>
          <a:xfrm>
            <a:off x="9144000" y="6482993"/>
            <a:ext cx="842481" cy="375007"/>
          </a:xfrm>
          <a:prstGeom prst="rect">
            <a:avLst/>
          </a:prstGeom>
          <a:noFill/>
          <a:ln>
            <a:noFill/>
          </a:ln>
        </p:spPr>
      </p:pic>
    </p:spTree>
    <p:extLst>
      <p:ext uri="{BB962C8B-B14F-4D97-AF65-F5344CB8AC3E}">
        <p14:creationId xmlns:p14="http://schemas.microsoft.com/office/powerpoint/2010/main" val="34802601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solidFill>
                  <a:schemeClr val="accent5"/>
                </a:solidFill>
                <a:latin typeface="+mn-lt"/>
                <a:ea typeface="Tahoma" panose="020B0604030504040204" pitchFamily="34" charset="0"/>
                <a:cs typeface="Tahoma" panose="020B0604030504040204" pitchFamily="34" charset="0"/>
              </a:rPr>
              <a:t>How did we prepare?</a:t>
            </a:r>
            <a:endParaRPr lang="he-IL" sz="3600" dirty="0">
              <a:solidFill>
                <a:schemeClr val="accent5"/>
              </a:solidFill>
              <a:latin typeface="+mn-lt"/>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p:txBody>
          <a:bodyPr>
            <a:normAutofit lnSpcReduction="10000"/>
          </a:bodyPr>
          <a:lstStyle/>
          <a:p>
            <a:pPr>
              <a:buFont typeface="Wingdings" panose="05000000000000000000" pitchFamily="2" charset="2"/>
              <a:buChar char="ü"/>
            </a:pPr>
            <a:r>
              <a:rPr lang="en-US" sz="2000" b="1" i="1" dirty="0">
                <a:solidFill>
                  <a:schemeClr val="tx1">
                    <a:lumMod val="50000"/>
                    <a:lumOff val="50000"/>
                  </a:schemeClr>
                </a:solidFill>
              </a:rPr>
              <a:t>Describe the preparation stage of your project:  </a:t>
            </a:r>
            <a:r>
              <a:rPr lang="en-US" sz="1800" dirty="0">
                <a:solidFill>
                  <a:schemeClr val="tx1">
                    <a:lumMod val="50000"/>
                    <a:lumOff val="50000"/>
                  </a:schemeClr>
                </a:solidFill>
              </a:rPr>
              <a:t>Skype and national meetings to prepare for the first kickoff meeting which began the process of sharing good practices, setting up working teams and in sharing knowledge and establishing collaborative ties. </a:t>
            </a:r>
          </a:p>
          <a:p>
            <a:pPr>
              <a:buFont typeface="Wingdings" panose="05000000000000000000" pitchFamily="2" charset="2"/>
              <a:buChar char="ü"/>
            </a:pPr>
            <a:r>
              <a:rPr lang="en-US" sz="2000" b="1" i="1" dirty="0">
                <a:solidFill>
                  <a:schemeClr val="tx1">
                    <a:lumMod val="50000"/>
                    <a:lumOff val="50000"/>
                  </a:schemeClr>
                </a:solidFill>
              </a:rPr>
              <a:t>What were the outcomes/outputs from this stage? </a:t>
            </a:r>
            <a:r>
              <a:rPr lang="en-US" sz="1800" dirty="0">
                <a:solidFill>
                  <a:schemeClr val="tx1">
                    <a:lumMod val="50000"/>
                    <a:lumOff val="50000"/>
                  </a:schemeClr>
                </a:solidFill>
              </a:rPr>
              <a:t>And what have you learned?  Completely accomplished LFM aims.  Refer to </a:t>
            </a:r>
            <a:r>
              <a:rPr lang="en-US" sz="1800" dirty="0">
                <a:solidFill>
                  <a:schemeClr val="tx1">
                    <a:lumMod val="50000"/>
                    <a:lumOff val="50000"/>
                  </a:schemeClr>
                </a:solidFill>
                <a:hlinkClick r:id="rId3"/>
              </a:rPr>
              <a:t>https://cure.erasmus-plus.org.il/course/view.php?id=7</a:t>
            </a:r>
            <a:r>
              <a:rPr lang="en-US" sz="1800" dirty="0">
                <a:solidFill>
                  <a:schemeClr val="tx1">
                    <a:lumMod val="50000"/>
                    <a:lumOff val="50000"/>
                  </a:schemeClr>
                </a:solidFill>
              </a:rPr>
              <a:t>  </a:t>
            </a:r>
          </a:p>
          <a:p>
            <a:pPr>
              <a:buFont typeface="Wingdings" panose="05000000000000000000" pitchFamily="2" charset="2"/>
              <a:buChar char="ü"/>
            </a:pPr>
            <a:r>
              <a:rPr lang="en-US" sz="2000" b="1" i="1" dirty="0">
                <a:solidFill>
                  <a:schemeClr val="tx1">
                    <a:lumMod val="50000"/>
                    <a:lumOff val="50000"/>
                  </a:schemeClr>
                </a:solidFill>
              </a:rPr>
              <a:t>Any changes to your work plan as a result?   </a:t>
            </a:r>
            <a:r>
              <a:rPr lang="en-US" sz="1800" dirty="0">
                <a:solidFill>
                  <a:schemeClr val="tx1">
                    <a:lumMod val="50000"/>
                    <a:lumOff val="50000"/>
                  </a:schemeClr>
                </a:solidFill>
              </a:rPr>
              <a:t>Key Stakeholders participated in this meeting and there was a change was in mobility plan—switching consortium meeting #2 from David </a:t>
            </a:r>
            <a:r>
              <a:rPr lang="en-US" sz="1800" dirty="0" err="1">
                <a:solidFill>
                  <a:schemeClr val="tx1">
                    <a:lumMod val="50000"/>
                    <a:lumOff val="50000"/>
                  </a:schemeClr>
                </a:solidFill>
              </a:rPr>
              <a:t>Yellin</a:t>
            </a:r>
            <a:r>
              <a:rPr lang="en-US" sz="1800" dirty="0">
                <a:solidFill>
                  <a:schemeClr val="tx1">
                    <a:lumMod val="50000"/>
                    <a:lumOff val="50000"/>
                  </a:schemeClr>
                </a:solidFill>
              </a:rPr>
              <a:t> to Gordon College and Consortium meeting #3 from Linz to Canterbury.  ALL CHANGES AUTHORIZED.</a:t>
            </a:r>
            <a:r>
              <a:rPr lang="en-US" sz="2000" b="1" i="1" dirty="0">
                <a:solidFill>
                  <a:schemeClr val="tx1">
                    <a:lumMod val="50000"/>
                    <a:lumOff val="50000"/>
                  </a:schemeClr>
                </a:solidFill>
              </a:rPr>
              <a:t> </a:t>
            </a:r>
          </a:p>
          <a:p>
            <a:pPr>
              <a:buFont typeface="Wingdings" panose="05000000000000000000" pitchFamily="2" charset="2"/>
              <a:buChar char="ü"/>
            </a:pPr>
            <a:r>
              <a:rPr lang="en-US" sz="2000" i="1" dirty="0">
                <a:solidFill>
                  <a:schemeClr val="tx1">
                    <a:lumMod val="50000"/>
                    <a:lumOff val="50000"/>
                  </a:schemeClr>
                </a:solidFill>
              </a:rPr>
              <a:t>Anything wasn’t achieved as planned? Why?  </a:t>
            </a:r>
            <a:r>
              <a:rPr lang="en-US" sz="1800" dirty="0">
                <a:solidFill>
                  <a:schemeClr val="tx1">
                    <a:lumMod val="50000"/>
                    <a:lumOff val="50000"/>
                  </a:schemeClr>
                </a:solidFill>
              </a:rPr>
              <a:t>Everything was accomplished.</a:t>
            </a:r>
            <a:endParaRPr lang="en-US" sz="2000" i="1" dirty="0">
              <a:solidFill>
                <a:schemeClr val="tx1">
                  <a:lumMod val="50000"/>
                  <a:lumOff val="50000"/>
                </a:schemeClr>
              </a:solidFill>
            </a:endParaRPr>
          </a:p>
          <a:p>
            <a:pPr>
              <a:buFont typeface="Wingdings" panose="05000000000000000000" pitchFamily="2" charset="2"/>
              <a:buChar char="ü"/>
            </a:pPr>
            <a:r>
              <a:rPr lang="en-US" sz="2000" i="1" dirty="0">
                <a:solidFill>
                  <a:schemeClr val="tx1">
                    <a:lumMod val="50000"/>
                    <a:lumOff val="50000"/>
                  </a:schemeClr>
                </a:solidFill>
              </a:rPr>
              <a:t>How did this stage assist with your impact assessment?   </a:t>
            </a:r>
            <a:r>
              <a:rPr lang="en-US" sz="1800" dirty="0">
                <a:solidFill>
                  <a:schemeClr val="tx1">
                    <a:lumMod val="50000"/>
                    <a:lumOff val="50000"/>
                  </a:schemeClr>
                </a:solidFill>
              </a:rPr>
              <a:t>It was very important as in order to have an impact—we need to have partners “buying into the project”. This was fully achieved through the participation of key stakeholders and in the formation of integrated working teams and good team leaders.</a:t>
            </a:r>
            <a:endParaRPr lang="he-IL" sz="2000" i="1" dirty="0">
              <a:solidFill>
                <a:schemeClr val="tx1">
                  <a:lumMod val="50000"/>
                  <a:lumOff val="50000"/>
                </a:schemeClr>
              </a:solidFill>
            </a:endParaRPr>
          </a:p>
        </p:txBody>
      </p:sp>
      <p:sp>
        <p:nvSpPr>
          <p:cNvPr id="4" name="Subtitle 3"/>
          <p:cNvSpPr>
            <a:spLocks noGrp="1"/>
          </p:cNvSpPr>
          <p:nvPr>
            <p:ph type="subTitle" idx="13"/>
          </p:nvPr>
        </p:nvSpPr>
        <p:spPr>
          <a:xfrm>
            <a:off x="9131300" y="390698"/>
            <a:ext cx="2832100" cy="5786265"/>
          </a:xfrm>
        </p:spPr>
        <p:txBody>
          <a:bodyPr>
            <a:normAutofit/>
          </a:bodyPr>
          <a:lstStyle/>
          <a:p>
            <a:pPr algn="l" rtl="0"/>
            <a:r>
              <a:rPr lang="en-GB" sz="1400" dirty="0"/>
              <a:t>FROM LFM:</a:t>
            </a:r>
          </a:p>
          <a:p>
            <a:pPr algn="l" rtl="0"/>
            <a:r>
              <a:rPr lang="en-GB" sz="1400" b="1" dirty="0"/>
              <a:t>Outputs (tangible) and Outcomes (intangible):</a:t>
            </a:r>
            <a:endParaRPr lang="en-US" sz="1400" dirty="0"/>
          </a:p>
          <a:p>
            <a:pPr algn="l" rtl="0"/>
            <a:r>
              <a:rPr lang="en-GB" sz="1400" dirty="0"/>
              <a:t>WP1: Outputs (OP): CURE FW to present good practices and set up working teams (WT). Outcomes (OC): Knowledge shared and Collaborative relations established</a:t>
            </a:r>
          </a:p>
          <a:p>
            <a:pPr algn="l" rtl="0"/>
            <a:r>
              <a:rPr lang="en-GB" sz="1400" b="1" dirty="0"/>
              <a:t>Indicators of progress:</a:t>
            </a:r>
            <a:endParaRPr lang="en-US" sz="1400" dirty="0"/>
          </a:p>
          <a:p>
            <a:pPr lvl="0" algn="l" rtl="0"/>
            <a:r>
              <a:rPr lang="en-GB" sz="1400" dirty="0"/>
              <a:t>Periodic reports that present WT work plans to WP leader; Exchange that is documented in group emails and use of the </a:t>
            </a:r>
            <a:r>
              <a:rPr lang="en-GB" sz="1400" dirty="0" err="1"/>
              <a:t>moodle</a:t>
            </a:r>
            <a:r>
              <a:rPr lang="en-GB" sz="1400" dirty="0"/>
              <a:t> work station.</a:t>
            </a:r>
          </a:p>
          <a:p>
            <a:pPr algn="l" rtl="0"/>
            <a:r>
              <a:rPr lang="en-GB" sz="1200" b="1" dirty="0"/>
              <a:t>How  indicators will be Measured:</a:t>
            </a:r>
            <a:endParaRPr lang="en-US" sz="1200" dirty="0"/>
          </a:p>
          <a:p>
            <a:pPr lvl="0" algn="l" rtl="0"/>
            <a:r>
              <a:rPr lang="en-GB" sz="1200" dirty="0"/>
              <a:t>The quality of the content in the written reports; the use of the </a:t>
            </a:r>
            <a:r>
              <a:rPr lang="en-GB" sz="1200" dirty="0" err="1"/>
              <a:t>moodle</a:t>
            </a:r>
            <a:r>
              <a:rPr lang="en-GB" sz="1200" dirty="0"/>
              <a:t> work station for collaborative work, feedback from members about the quality of collaboration. Information uploaded to Web-portal</a:t>
            </a:r>
            <a:endParaRPr lang="en-US" sz="900" dirty="0"/>
          </a:p>
        </p:txBody>
      </p:sp>
      <p:pic>
        <p:nvPicPr>
          <p:cNvPr id="5" name="Shape 90">
            <a:extLst>
              <a:ext uri="{FF2B5EF4-FFF2-40B4-BE49-F238E27FC236}">
                <a16:creationId xmlns:a16="http://schemas.microsoft.com/office/drawing/2014/main" id="{50CEF666-C1F9-4A25-BE7B-49C1553E1B90}"/>
              </a:ext>
            </a:extLst>
          </p:cNvPr>
          <p:cNvPicPr preferRelativeResize="0"/>
          <p:nvPr/>
        </p:nvPicPr>
        <p:blipFill>
          <a:blip r:embed="rId4">
            <a:alphaModFix/>
          </a:blip>
          <a:stretch>
            <a:fillRect/>
          </a:stretch>
        </p:blipFill>
        <p:spPr>
          <a:xfrm>
            <a:off x="478604" y="6176963"/>
            <a:ext cx="1596147" cy="644130"/>
          </a:xfrm>
          <a:prstGeom prst="rect">
            <a:avLst/>
          </a:prstGeom>
          <a:noFill/>
          <a:ln>
            <a:noFill/>
          </a:ln>
        </p:spPr>
      </p:pic>
    </p:spTree>
    <p:extLst>
      <p:ext uri="{BB962C8B-B14F-4D97-AF65-F5344CB8AC3E}">
        <p14:creationId xmlns:p14="http://schemas.microsoft.com/office/powerpoint/2010/main" val="35886900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7495F6A-3A43-4A24-B54D-E4BDCA9AEB59}"/>
              </a:ext>
            </a:extLst>
          </p:cNvPr>
          <p:cNvSpPr>
            <a:spLocks noGrp="1"/>
          </p:cNvSpPr>
          <p:nvPr>
            <p:ph idx="1"/>
          </p:nvPr>
        </p:nvSpPr>
        <p:spPr>
          <a:xfrm>
            <a:off x="602751" y="905256"/>
            <a:ext cx="10751049" cy="5779008"/>
          </a:xfrm>
        </p:spPr>
        <p:txBody>
          <a:bodyPr>
            <a:normAutofit/>
          </a:bodyPr>
          <a:lstStyle/>
          <a:p>
            <a:r>
              <a:rPr lang="en-US" sz="1900" dirty="0"/>
              <a:t>5 Courses have been developed (in application estimated around 40 pilots—in FACT we will have around 90 PILOTS!).</a:t>
            </a:r>
          </a:p>
          <a:p>
            <a:r>
              <a:rPr lang="en-US" sz="1900" dirty="0"/>
              <a:t>Georgian Readers/KITs for 3 courses have or are almost been completed.   Kits are completed for 2 universal courses which are being taught frontally.    </a:t>
            </a:r>
          </a:p>
          <a:p>
            <a:r>
              <a:rPr lang="en-US" sz="1900" dirty="0"/>
              <a:t>Centers of Social and Civic Involvement have been established in 9 universities and college.</a:t>
            </a:r>
          </a:p>
          <a:p>
            <a:pPr lvl="1"/>
            <a:r>
              <a:rPr lang="en-US" sz="1700" dirty="0"/>
              <a:t>Within these centers STUDENT ACTIVITIES are being implemented.  Each HEI is obligated to run at least 6 different activities over the 2 years of the pilot. </a:t>
            </a:r>
          </a:p>
          <a:p>
            <a:r>
              <a:rPr lang="en-US" sz="1900" dirty="0"/>
              <a:t>SMS TOT faculty training (to date 5 mobilities with the participation of 74 faculty members (not only CURE members)</a:t>
            </a:r>
          </a:p>
          <a:p>
            <a:r>
              <a:rPr lang="en-US" sz="1900" dirty="0"/>
              <a:t> Faculty trained in SMS are running workshops in their HEIs sharing knowledge and pedagogical tools (we estimate at least 50 different training sessions in total with the participation of at least 150-200 faculty members being trained).</a:t>
            </a:r>
          </a:p>
          <a:p>
            <a:r>
              <a:rPr lang="en-US" sz="1900" dirty="0"/>
              <a:t>In-service teacher training (we estimate at least 18 workshops with approximately 200 teachers benefitting from the program).</a:t>
            </a:r>
          </a:p>
          <a:p>
            <a:r>
              <a:rPr lang="en-US" sz="1900" dirty="0"/>
              <a:t>We have had 4 consortium meetings (Tbilisi, Haifa, Canterbury and Batumi).  5</a:t>
            </a:r>
            <a:r>
              <a:rPr lang="en-US" sz="1900" baseline="30000" dirty="0"/>
              <a:t>th</a:t>
            </a:r>
            <a:r>
              <a:rPr lang="en-US" sz="1900" dirty="0"/>
              <a:t> consortium meeting is being planned for June 2018.</a:t>
            </a:r>
          </a:p>
          <a:p>
            <a:r>
              <a:rPr lang="en-US" sz="1900" dirty="0"/>
              <a:t>Followed through on Midterm recommendation of hiring an external evaluator to assess CURE courses and qualitative feedback from these courses.</a:t>
            </a:r>
          </a:p>
          <a:p>
            <a:endParaRPr lang="en-US" sz="1800" dirty="0"/>
          </a:p>
        </p:txBody>
      </p:sp>
      <p:sp>
        <p:nvSpPr>
          <p:cNvPr id="6" name="Subtitle 3">
            <a:extLst>
              <a:ext uri="{FF2B5EF4-FFF2-40B4-BE49-F238E27FC236}">
                <a16:creationId xmlns:a16="http://schemas.microsoft.com/office/drawing/2014/main" id="{7EFF598D-7B8C-4249-B36F-E841B5D22AC5}"/>
              </a:ext>
            </a:extLst>
          </p:cNvPr>
          <p:cNvSpPr>
            <a:spLocks noGrp="1"/>
          </p:cNvSpPr>
          <p:nvPr>
            <p:ph type="title"/>
          </p:nvPr>
        </p:nvSpPr>
        <p:spPr>
          <a:xfrm>
            <a:off x="838200" y="327025"/>
            <a:ext cx="10515600" cy="377063"/>
          </a:xfrm>
        </p:spPr>
        <p:txBody>
          <a:bodyPr>
            <a:normAutofit fontScale="90000"/>
          </a:bodyPr>
          <a:lstStyle/>
          <a:p>
            <a:pPr algn="ctr"/>
            <a:r>
              <a:rPr lang="en-US" b="1" dirty="0"/>
              <a:t>Highlight Facts&amp; Figures</a:t>
            </a:r>
            <a:endParaRPr lang="he-IL" b="1" dirty="0"/>
          </a:p>
        </p:txBody>
      </p:sp>
    </p:spTree>
    <p:extLst>
      <p:ext uri="{BB962C8B-B14F-4D97-AF65-F5344CB8AC3E}">
        <p14:creationId xmlns:p14="http://schemas.microsoft.com/office/powerpoint/2010/main" val="36775088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solidFill>
                  <a:schemeClr val="accent5"/>
                </a:solidFill>
                <a:latin typeface="+mn-lt"/>
                <a:ea typeface="Tahoma" panose="020B0604030504040204" pitchFamily="34" charset="0"/>
                <a:cs typeface="Tahoma" panose="020B0604030504040204" pitchFamily="34" charset="0"/>
              </a:rPr>
              <a:t>How and what was developed?</a:t>
            </a:r>
            <a:endParaRPr lang="he-IL" sz="3600" dirty="0">
              <a:solidFill>
                <a:schemeClr val="accent5"/>
              </a:solidFill>
              <a:latin typeface="+mn-lt"/>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p:txBody>
          <a:bodyPr>
            <a:normAutofit/>
          </a:bodyPr>
          <a:lstStyle/>
          <a:p>
            <a:pPr>
              <a:buFont typeface="Wingdings" panose="05000000000000000000" pitchFamily="2" charset="2"/>
              <a:buChar char="ü"/>
            </a:pPr>
            <a:r>
              <a:rPr lang="en-US" sz="2000" b="1" i="1" dirty="0">
                <a:solidFill>
                  <a:schemeClr val="tx1">
                    <a:lumMod val="50000"/>
                    <a:lumOff val="50000"/>
                  </a:schemeClr>
                </a:solidFill>
              </a:rPr>
              <a:t>Describe the main outcomes of the development:  </a:t>
            </a:r>
            <a:r>
              <a:rPr lang="en-US" sz="1800" dirty="0">
                <a:solidFill>
                  <a:schemeClr val="tx1">
                    <a:lumMod val="50000"/>
                    <a:lumOff val="50000"/>
                  </a:schemeClr>
                </a:solidFill>
              </a:rPr>
              <a:t>All outcomes of WP2 completely accomplished (courses, programs and centers established).  Refer to website for details:  </a:t>
            </a:r>
            <a:r>
              <a:rPr lang="en-US" sz="1800" dirty="0">
                <a:solidFill>
                  <a:schemeClr val="tx1">
                    <a:lumMod val="50000"/>
                    <a:lumOff val="50000"/>
                  </a:schemeClr>
                </a:solidFill>
                <a:hlinkClick r:id="rId2"/>
              </a:rPr>
              <a:t>https://cure.erasmus-plus.org.il/</a:t>
            </a:r>
            <a:r>
              <a:rPr lang="en-US" sz="1800" dirty="0">
                <a:solidFill>
                  <a:schemeClr val="tx1">
                    <a:lumMod val="50000"/>
                    <a:lumOff val="50000"/>
                  </a:schemeClr>
                </a:solidFill>
              </a:rPr>
              <a:t> </a:t>
            </a:r>
            <a:endParaRPr lang="en-US" sz="2000" b="1" i="1" dirty="0">
              <a:solidFill>
                <a:schemeClr val="tx1">
                  <a:lumMod val="50000"/>
                  <a:lumOff val="50000"/>
                </a:schemeClr>
              </a:solidFill>
            </a:endParaRPr>
          </a:p>
          <a:p>
            <a:pPr>
              <a:buFont typeface="Wingdings" panose="05000000000000000000" pitchFamily="2" charset="2"/>
              <a:buChar char="ü"/>
            </a:pPr>
            <a:r>
              <a:rPr lang="en-US" sz="2000" b="1" i="1" dirty="0">
                <a:solidFill>
                  <a:schemeClr val="tx1">
                    <a:lumMod val="50000"/>
                    <a:lumOff val="50000"/>
                  </a:schemeClr>
                </a:solidFill>
              </a:rPr>
              <a:t>Are students involved in the development stage? In what way? </a:t>
            </a:r>
            <a:r>
              <a:rPr lang="en-US" sz="1800" dirty="0">
                <a:solidFill>
                  <a:schemeClr val="tx1">
                    <a:lumMod val="50000"/>
                    <a:lumOff val="50000"/>
                  </a:schemeClr>
                </a:solidFill>
              </a:rPr>
              <a:t>Student leaders are involved in developing activities for the Centers of Civic and Social Involvement.</a:t>
            </a:r>
            <a:endParaRPr lang="en-US" sz="2000" b="1" i="1" dirty="0">
              <a:solidFill>
                <a:schemeClr val="tx1">
                  <a:lumMod val="50000"/>
                  <a:lumOff val="50000"/>
                </a:schemeClr>
              </a:solidFill>
            </a:endParaRPr>
          </a:p>
          <a:p>
            <a:pPr>
              <a:buFont typeface="Wingdings" panose="05000000000000000000" pitchFamily="2" charset="2"/>
              <a:buChar char="ü"/>
            </a:pPr>
            <a:r>
              <a:rPr lang="en-US" sz="2000" b="1" i="1" dirty="0">
                <a:solidFill>
                  <a:schemeClr val="tx1">
                    <a:lumMod val="50000"/>
                    <a:lumOff val="50000"/>
                  </a:schemeClr>
                </a:solidFill>
              </a:rPr>
              <a:t>What is the role of the EU partners? </a:t>
            </a:r>
            <a:r>
              <a:rPr lang="en-US" sz="1800" dirty="0">
                <a:solidFill>
                  <a:schemeClr val="tx1">
                    <a:lumMod val="50000"/>
                    <a:lumOff val="50000"/>
                  </a:schemeClr>
                </a:solidFill>
              </a:rPr>
              <a:t> EU partners have been actively involved in course development and academic QA.  They are responsible for WP3 (Quality Plan and Evaluation) of our project.</a:t>
            </a:r>
            <a:endParaRPr lang="en-US" sz="2000" b="1" i="1" dirty="0">
              <a:solidFill>
                <a:schemeClr val="tx1">
                  <a:lumMod val="50000"/>
                  <a:lumOff val="50000"/>
                </a:schemeClr>
              </a:solidFill>
            </a:endParaRPr>
          </a:p>
          <a:p>
            <a:pPr>
              <a:buFont typeface="Wingdings" panose="05000000000000000000" pitchFamily="2" charset="2"/>
              <a:buChar char="ü"/>
            </a:pPr>
            <a:r>
              <a:rPr lang="en-US" sz="2000" b="1" i="1" dirty="0">
                <a:solidFill>
                  <a:schemeClr val="tx1">
                    <a:lumMod val="50000"/>
                    <a:lumOff val="50000"/>
                  </a:schemeClr>
                </a:solidFill>
              </a:rPr>
              <a:t>Describe the involvement of your Associate Partners. (Not relevant).</a:t>
            </a:r>
          </a:p>
          <a:p>
            <a:pPr>
              <a:buFont typeface="Wingdings" panose="05000000000000000000" pitchFamily="2" charset="2"/>
              <a:buChar char="ü"/>
            </a:pPr>
            <a:r>
              <a:rPr lang="en-US" sz="2000" b="1" i="1" dirty="0">
                <a:solidFill>
                  <a:schemeClr val="tx1">
                    <a:lumMod val="50000"/>
                    <a:lumOff val="50000"/>
                  </a:schemeClr>
                </a:solidFill>
              </a:rPr>
              <a:t>What are the remaining main activities of the project:  </a:t>
            </a:r>
            <a:r>
              <a:rPr lang="en-US" sz="2000" dirty="0">
                <a:solidFill>
                  <a:schemeClr val="tx1">
                    <a:lumMod val="50000"/>
                    <a:lumOff val="50000"/>
                  </a:schemeClr>
                </a:solidFill>
              </a:rPr>
              <a:t>Continued piloting of all programs, National and international conference events, printing and publishing of materials to disseminate at our conferences, CURE EU field monitoring in IL/GEO; continuous evaluation and assessment.</a:t>
            </a:r>
            <a:endParaRPr lang="he-IL" sz="2000" b="1" i="1" dirty="0">
              <a:solidFill>
                <a:schemeClr val="tx1">
                  <a:lumMod val="50000"/>
                  <a:lumOff val="50000"/>
                </a:schemeClr>
              </a:solidFill>
            </a:endParaRPr>
          </a:p>
        </p:txBody>
      </p:sp>
      <p:sp>
        <p:nvSpPr>
          <p:cNvPr id="4" name="Subtitle 3"/>
          <p:cNvSpPr>
            <a:spLocks noGrp="1"/>
          </p:cNvSpPr>
          <p:nvPr>
            <p:ph type="subTitle" idx="13"/>
          </p:nvPr>
        </p:nvSpPr>
        <p:spPr/>
        <p:txBody>
          <a:bodyPr>
            <a:normAutofit lnSpcReduction="10000"/>
          </a:bodyPr>
          <a:lstStyle/>
          <a:p>
            <a:pPr algn="l"/>
            <a:r>
              <a:rPr lang="en-GB" sz="1400" b="1" dirty="0"/>
              <a:t>Outputs (tangible) and Outcomes (intangible):</a:t>
            </a:r>
            <a:endParaRPr lang="en-US" sz="1400" dirty="0"/>
          </a:p>
          <a:p>
            <a:pPr algn="l"/>
            <a:r>
              <a:rPr lang="en-GB" sz="1400" dirty="0"/>
              <a:t>WP2 and WP 2.2: Tangible Outputs: 5 Courses, Student Activities, </a:t>
            </a:r>
            <a:r>
              <a:rPr lang="en-GB" sz="1400" dirty="0" err="1"/>
              <a:t>Centers</a:t>
            </a:r>
            <a:r>
              <a:rPr lang="en-GB" sz="1400" dirty="0"/>
              <a:t> of Social and Civic Involvement, SMS program, Website, </a:t>
            </a:r>
            <a:r>
              <a:rPr lang="en-GB" sz="1400" dirty="0" err="1"/>
              <a:t>IN-service</a:t>
            </a:r>
            <a:r>
              <a:rPr lang="en-GB" sz="1400" dirty="0"/>
              <a:t> teacher-training program, faculty training programs were all developed and are now being implemented.</a:t>
            </a:r>
          </a:p>
          <a:p>
            <a:pPr algn="l"/>
            <a:r>
              <a:rPr lang="en-GB" sz="1400" dirty="0"/>
              <a:t> Website launched and a </a:t>
            </a:r>
            <a:r>
              <a:rPr lang="en-GB" sz="1400" dirty="0" err="1"/>
              <a:t>center</a:t>
            </a:r>
            <a:r>
              <a:rPr lang="en-GB" sz="1400" dirty="0"/>
              <a:t> of our work.  Educational kits in English developed.  Educational kits further expanded into Readers in Georgian.  </a:t>
            </a:r>
          </a:p>
          <a:p>
            <a:pPr algn="l"/>
            <a:r>
              <a:rPr lang="en-GB" sz="1400" dirty="0"/>
              <a:t>OUTCOMES:   Civic education, knowledge, values and behaviour is  enhanced among target groups and the cultural of collaboration formed among all consortium members. </a:t>
            </a:r>
            <a:endParaRPr lang="en-US" dirty="0"/>
          </a:p>
          <a:p>
            <a:pPr algn="l" rtl="0"/>
            <a:r>
              <a:rPr lang="en-US" sz="1800" b="1" dirty="0">
                <a:solidFill>
                  <a:schemeClr val="tx1">
                    <a:lumMod val="50000"/>
                    <a:lumOff val="50000"/>
                  </a:schemeClr>
                </a:solidFill>
              </a:rPr>
              <a:t> </a:t>
            </a:r>
            <a:endParaRPr lang="he-IL" sz="1800" b="1" dirty="0">
              <a:solidFill>
                <a:schemeClr val="tx1">
                  <a:lumMod val="50000"/>
                  <a:lumOff val="50000"/>
                </a:schemeClr>
              </a:solidFill>
            </a:endParaRPr>
          </a:p>
        </p:txBody>
      </p:sp>
      <p:pic>
        <p:nvPicPr>
          <p:cNvPr id="5" name="Picture 4" descr="Image result for developmen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502322" y="304955"/>
            <a:ext cx="1295977" cy="86344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Shape 90">
            <a:extLst>
              <a:ext uri="{FF2B5EF4-FFF2-40B4-BE49-F238E27FC236}">
                <a16:creationId xmlns:a16="http://schemas.microsoft.com/office/drawing/2014/main" id="{7E74DAF9-2E4A-4181-82AF-4A702BF7ACB8}"/>
              </a:ext>
            </a:extLst>
          </p:cNvPr>
          <p:cNvPicPr preferRelativeResize="0"/>
          <p:nvPr/>
        </p:nvPicPr>
        <p:blipFill>
          <a:blip r:embed="rId4">
            <a:alphaModFix/>
          </a:blip>
          <a:stretch>
            <a:fillRect/>
          </a:stretch>
        </p:blipFill>
        <p:spPr>
          <a:xfrm>
            <a:off x="478604" y="6176963"/>
            <a:ext cx="1596147" cy="644130"/>
          </a:xfrm>
          <a:prstGeom prst="rect">
            <a:avLst/>
          </a:prstGeom>
          <a:noFill/>
          <a:ln>
            <a:noFill/>
          </a:ln>
        </p:spPr>
      </p:pic>
    </p:spTree>
    <p:extLst>
      <p:ext uri="{BB962C8B-B14F-4D97-AF65-F5344CB8AC3E}">
        <p14:creationId xmlns:p14="http://schemas.microsoft.com/office/powerpoint/2010/main" val="128885730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solidFill>
                  <a:schemeClr val="accent5"/>
                </a:solidFill>
                <a:latin typeface="+mn-lt"/>
                <a:ea typeface="Tahoma" panose="020B0604030504040204" pitchFamily="34" charset="0"/>
                <a:cs typeface="Tahoma" panose="020B0604030504040204" pitchFamily="34" charset="0"/>
              </a:rPr>
              <a:t>Curriculum Development</a:t>
            </a:r>
            <a:endParaRPr lang="he-IL" sz="3600" dirty="0">
              <a:solidFill>
                <a:schemeClr val="accent5"/>
              </a:solidFill>
              <a:latin typeface="+mn-lt"/>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p:txBody>
          <a:bodyPr>
            <a:normAutofit fontScale="70000" lnSpcReduction="20000"/>
          </a:bodyPr>
          <a:lstStyle/>
          <a:p>
            <a:pPr>
              <a:buFont typeface="Wingdings" panose="05000000000000000000" pitchFamily="2" charset="2"/>
              <a:buChar char="ü"/>
            </a:pPr>
            <a:r>
              <a:rPr lang="en-US" sz="2000" b="1" i="1" dirty="0">
                <a:solidFill>
                  <a:schemeClr val="tx1">
                    <a:lumMod val="50000"/>
                    <a:lumOff val="50000"/>
                  </a:schemeClr>
                </a:solidFill>
              </a:rPr>
              <a:t>List the courses and Modules developed for regular study program:</a:t>
            </a:r>
          </a:p>
          <a:p>
            <a:pPr lvl="1">
              <a:buFont typeface="Wingdings" panose="05000000000000000000" pitchFamily="2" charset="2"/>
              <a:buChar char="ü"/>
            </a:pPr>
            <a:r>
              <a:rPr lang="en-US" sz="1600" b="1" i="1" dirty="0">
                <a:solidFill>
                  <a:schemeClr val="tx1">
                    <a:lumMod val="50000"/>
                    <a:lumOff val="50000"/>
                  </a:schemeClr>
                </a:solidFill>
              </a:rPr>
              <a:t>Global challenges in the 21</a:t>
            </a:r>
            <a:r>
              <a:rPr lang="en-US" sz="1600" b="1" i="1" baseline="30000" dirty="0">
                <a:solidFill>
                  <a:schemeClr val="tx1">
                    <a:lumMod val="50000"/>
                    <a:lumOff val="50000"/>
                  </a:schemeClr>
                </a:solidFill>
              </a:rPr>
              <a:t>st</a:t>
            </a:r>
            <a:r>
              <a:rPr lang="en-US" sz="1600" b="1" i="1" dirty="0">
                <a:solidFill>
                  <a:schemeClr val="tx1">
                    <a:lumMod val="50000"/>
                    <a:lumOff val="50000"/>
                  </a:schemeClr>
                </a:solidFill>
              </a:rPr>
              <a:t> Century to Promote Active Citizenship and Democracy.</a:t>
            </a:r>
          </a:p>
          <a:p>
            <a:pPr lvl="2">
              <a:buFont typeface="Wingdings" panose="05000000000000000000" pitchFamily="2" charset="2"/>
              <a:buChar char="ü"/>
            </a:pPr>
            <a:r>
              <a:rPr lang="en-US" sz="1200" b="1" i="1" dirty="0">
                <a:solidFill>
                  <a:schemeClr val="tx1">
                    <a:lumMod val="50000"/>
                    <a:lumOff val="50000"/>
                  </a:schemeClr>
                </a:solidFill>
              </a:rPr>
              <a:t>SUB TOPIC which requires code to enter due to copyright issues:   Digital Citizenship in the Globally Connected World.     </a:t>
            </a:r>
          </a:p>
          <a:p>
            <a:pPr lvl="1">
              <a:buFont typeface="Wingdings" panose="05000000000000000000" pitchFamily="2" charset="2"/>
              <a:buChar char="ü"/>
            </a:pPr>
            <a:r>
              <a:rPr lang="en-US" sz="1600" b="1" i="1" dirty="0">
                <a:solidFill>
                  <a:schemeClr val="tx1">
                    <a:lumMod val="50000"/>
                    <a:lumOff val="50000"/>
                  </a:schemeClr>
                </a:solidFill>
              </a:rPr>
              <a:t>Civic Education for Sustainability</a:t>
            </a:r>
          </a:p>
          <a:p>
            <a:pPr lvl="1">
              <a:buFont typeface="Wingdings" panose="05000000000000000000" pitchFamily="2" charset="2"/>
              <a:buChar char="ü"/>
            </a:pPr>
            <a:r>
              <a:rPr lang="en-US" sz="1600" b="1" i="1" dirty="0">
                <a:solidFill>
                  <a:schemeClr val="tx1">
                    <a:lumMod val="50000"/>
                    <a:lumOff val="50000"/>
                  </a:schemeClr>
                </a:solidFill>
              </a:rPr>
              <a:t>Promoting Active Citizenship</a:t>
            </a:r>
          </a:p>
          <a:p>
            <a:pPr lvl="1">
              <a:buFont typeface="Wingdings" panose="05000000000000000000" pitchFamily="2" charset="2"/>
              <a:buChar char="ü"/>
            </a:pPr>
            <a:r>
              <a:rPr lang="en-US" sz="1600" b="1" i="1" dirty="0">
                <a:solidFill>
                  <a:schemeClr val="tx1">
                    <a:lumMod val="50000"/>
                    <a:lumOff val="50000"/>
                  </a:schemeClr>
                </a:solidFill>
              </a:rPr>
              <a:t>Civic Education and Democracy in Israel: Challenges and Pathways</a:t>
            </a:r>
          </a:p>
          <a:p>
            <a:pPr lvl="1">
              <a:buFont typeface="Wingdings" panose="05000000000000000000" pitchFamily="2" charset="2"/>
              <a:buChar char="ü"/>
            </a:pPr>
            <a:r>
              <a:rPr lang="en-US" sz="1600" b="1" i="1" dirty="0">
                <a:solidFill>
                  <a:schemeClr val="tx1">
                    <a:lumMod val="50000"/>
                    <a:lumOff val="50000"/>
                  </a:schemeClr>
                </a:solidFill>
              </a:rPr>
              <a:t>Civic Education and Democracy in Georgia: Challenges and Pathways.</a:t>
            </a:r>
          </a:p>
          <a:p>
            <a:pPr lvl="1">
              <a:buFont typeface="Wingdings" panose="05000000000000000000" pitchFamily="2" charset="2"/>
              <a:buChar char="ü"/>
            </a:pPr>
            <a:r>
              <a:rPr lang="en-US" sz="1600" b="1" i="1" dirty="0">
                <a:solidFill>
                  <a:schemeClr val="tx1">
                    <a:lumMod val="50000"/>
                    <a:lumOff val="50000"/>
                  </a:schemeClr>
                </a:solidFill>
              </a:rPr>
              <a:t>Workshop developed for in-Service Teacher Professional training</a:t>
            </a:r>
          </a:p>
          <a:p>
            <a:pPr>
              <a:buFont typeface="Wingdings" panose="05000000000000000000" pitchFamily="2" charset="2"/>
              <a:buChar char="ü"/>
            </a:pPr>
            <a:r>
              <a:rPr lang="en-US" sz="2000" b="1" i="1" dirty="0">
                <a:solidFill>
                  <a:schemeClr val="tx1">
                    <a:lumMod val="50000"/>
                    <a:lumOff val="50000"/>
                  </a:schemeClr>
                </a:solidFill>
              </a:rPr>
              <a:t>Describe how and why the methodology was chosen :  </a:t>
            </a:r>
            <a:r>
              <a:rPr lang="en-US" sz="1900" dirty="0">
                <a:solidFill>
                  <a:schemeClr val="tx1">
                    <a:lumMod val="50000"/>
                    <a:lumOff val="50000"/>
                  </a:schemeClr>
                </a:solidFill>
              </a:rPr>
              <a:t>Bologna process applied. All syllabi have learning outcomes.</a:t>
            </a:r>
            <a:endParaRPr lang="en-US" sz="1900" b="1" i="1" dirty="0">
              <a:solidFill>
                <a:schemeClr val="tx1">
                  <a:lumMod val="50000"/>
                  <a:lumOff val="50000"/>
                </a:schemeClr>
              </a:solidFill>
            </a:endParaRPr>
          </a:p>
          <a:p>
            <a:pPr>
              <a:buFont typeface="Wingdings" panose="05000000000000000000" pitchFamily="2" charset="2"/>
              <a:buChar char="ü"/>
            </a:pPr>
            <a:r>
              <a:rPr lang="en-US" sz="2000" b="1" i="1" dirty="0">
                <a:solidFill>
                  <a:schemeClr val="tx1">
                    <a:lumMod val="50000"/>
                    <a:lumOff val="50000"/>
                  </a:schemeClr>
                </a:solidFill>
              </a:rPr>
              <a:t>Elaborate on new introduced teaching methodologies and technologies </a:t>
            </a:r>
            <a:r>
              <a:rPr lang="en-US" sz="2000" dirty="0">
                <a:solidFill>
                  <a:schemeClr val="tx1">
                    <a:lumMod val="50000"/>
                    <a:lumOff val="50000"/>
                  </a:schemeClr>
                </a:solidFill>
              </a:rPr>
              <a:t>: SMS program: Value and Knowledge Education; Community/Service/Problem/Project based learning; Development of Public Spheres; </a:t>
            </a:r>
            <a:r>
              <a:rPr lang="x-none" sz="2100" dirty="0">
                <a:solidFill>
                  <a:schemeClr val="bg1">
                    <a:lumMod val="50000"/>
                  </a:schemeClr>
                </a:solidFill>
              </a:rPr>
              <a:t>Innovative pedagogy of auto/biographical and narrative enquiry for active citizenship</a:t>
            </a:r>
            <a:r>
              <a:rPr lang="en-US" sz="2100" dirty="0">
                <a:solidFill>
                  <a:schemeClr val="bg1">
                    <a:lumMod val="50000"/>
                  </a:schemeClr>
                </a:solidFill>
              </a:rPr>
              <a:t>; Using Technology as a pedagogical approach in course design for active citizenship.</a:t>
            </a:r>
            <a:endParaRPr lang="en-US" sz="2000" b="1" i="1" dirty="0">
              <a:solidFill>
                <a:schemeClr val="bg1">
                  <a:lumMod val="50000"/>
                </a:schemeClr>
              </a:solidFill>
            </a:endParaRPr>
          </a:p>
          <a:p>
            <a:pPr>
              <a:buFont typeface="Wingdings" panose="05000000000000000000" pitchFamily="2" charset="2"/>
              <a:buChar char="ü"/>
            </a:pPr>
            <a:r>
              <a:rPr lang="en-US" sz="2000" b="1" i="1" dirty="0">
                <a:solidFill>
                  <a:schemeClr val="tx1">
                    <a:lumMod val="50000"/>
                    <a:lumOff val="50000"/>
                  </a:schemeClr>
                </a:solidFill>
              </a:rPr>
              <a:t>Are students involved in the development stage?  </a:t>
            </a:r>
            <a:r>
              <a:rPr lang="en-US" sz="2000" dirty="0">
                <a:solidFill>
                  <a:schemeClr val="tx1">
                    <a:lumMod val="50000"/>
                    <a:lumOff val="50000"/>
                  </a:schemeClr>
                </a:solidFill>
              </a:rPr>
              <a:t>YES-student leaders design activities for social and civic involvement.</a:t>
            </a:r>
            <a:endParaRPr lang="en-US" sz="2000" b="1" i="1" dirty="0">
              <a:solidFill>
                <a:schemeClr val="tx1">
                  <a:lumMod val="50000"/>
                  <a:lumOff val="50000"/>
                </a:schemeClr>
              </a:solidFill>
            </a:endParaRPr>
          </a:p>
          <a:p>
            <a:pPr>
              <a:buFont typeface="Wingdings" panose="05000000000000000000" pitchFamily="2" charset="2"/>
              <a:buChar char="ü"/>
            </a:pPr>
            <a:r>
              <a:rPr lang="en-US" sz="2000" b="1" i="1" dirty="0">
                <a:solidFill>
                  <a:schemeClr val="tx1">
                    <a:lumMod val="50000"/>
                    <a:lumOff val="50000"/>
                  </a:schemeClr>
                </a:solidFill>
              </a:rPr>
              <a:t>What is the role of the EU partners?  </a:t>
            </a:r>
            <a:r>
              <a:rPr lang="en-US" sz="2000" dirty="0">
                <a:solidFill>
                  <a:schemeClr val="tx1">
                    <a:lumMod val="50000"/>
                    <a:lumOff val="50000"/>
                  </a:schemeClr>
                </a:solidFill>
              </a:rPr>
              <a:t>ALL EU partners belonged to one of the 3 universal course development teams.  They reviewed the English versions of the Israeli and Georgian courses and provided feedback.  They are involved in QA activities and evaluation.</a:t>
            </a:r>
            <a:endParaRPr lang="en-US" sz="2000" b="1" i="1" dirty="0">
              <a:solidFill>
                <a:schemeClr val="tx1">
                  <a:lumMod val="50000"/>
                  <a:lumOff val="50000"/>
                </a:schemeClr>
              </a:solidFill>
            </a:endParaRPr>
          </a:p>
          <a:p>
            <a:pPr>
              <a:buFont typeface="Wingdings" panose="05000000000000000000" pitchFamily="2" charset="2"/>
              <a:buChar char="ü"/>
            </a:pPr>
            <a:r>
              <a:rPr lang="en-US" sz="2000" b="1" i="1" dirty="0">
                <a:solidFill>
                  <a:schemeClr val="tx1">
                    <a:lumMod val="50000"/>
                    <a:lumOff val="50000"/>
                  </a:schemeClr>
                </a:solidFill>
              </a:rPr>
              <a:t>Describe the involvement of your Associate </a:t>
            </a:r>
            <a:r>
              <a:rPr lang="en-US" sz="2000" b="1" i="1" dirty="0" err="1">
                <a:solidFill>
                  <a:schemeClr val="tx1">
                    <a:lumMod val="50000"/>
                    <a:lumOff val="50000"/>
                  </a:schemeClr>
                </a:solidFill>
              </a:rPr>
              <a:t>Partners.NONE</a:t>
            </a:r>
            <a:endParaRPr lang="en-US" sz="2000" b="1" i="1" dirty="0">
              <a:solidFill>
                <a:schemeClr val="tx1">
                  <a:lumMod val="50000"/>
                  <a:lumOff val="50000"/>
                </a:schemeClr>
              </a:solidFill>
            </a:endParaRPr>
          </a:p>
          <a:p>
            <a:pPr>
              <a:buFont typeface="Wingdings" panose="05000000000000000000" pitchFamily="2" charset="2"/>
              <a:buChar char="ü"/>
            </a:pPr>
            <a:r>
              <a:rPr lang="en-US" sz="2000" b="1" i="1" dirty="0">
                <a:solidFill>
                  <a:schemeClr val="tx1">
                    <a:lumMod val="50000"/>
                    <a:lumOff val="50000"/>
                  </a:schemeClr>
                </a:solidFill>
              </a:rPr>
              <a:t>Elaborate on the academic accreditation process and the sustainability plan for the courses.  All courses are accredited.  Refer to the link </a:t>
            </a:r>
            <a:r>
              <a:rPr lang="en-US" sz="1700" dirty="0">
                <a:solidFill>
                  <a:schemeClr val="tx1">
                    <a:lumMod val="50000"/>
                    <a:lumOff val="50000"/>
                  </a:schemeClr>
                </a:solidFill>
                <a:hlinkClick r:id="rId3"/>
              </a:rPr>
              <a:t>https://cure.erasmus-plus.org.il/course/view.php?id=63&amp;notifyeditingon=1</a:t>
            </a:r>
            <a:r>
              <a:rPr lang="en-US" sz="1700" dirty="0">
                <a:solidFill>
                  <a:schemeClr val="tx1">
                    <a:lumMod val="50000"/>
                    <a:lumOff val="50000"/>
                  </a:schemeClr>
                </a:solidFill>
              </a:rPr>
              <a:t> </a:t>
            </a:r>
            <a:endParaRPr lang="en-US" sz="2000" b="1" i="1" dirty="0">
              <a:solidFill>
                <a:schemeClr val="tx1">
                  <a:lumMod val="50000"/>
                  <a:lumOff val="50000"/>
                </a:schemeClr>
              </a:solidFill>
            </a:endParaRPr>
          </a:p>
        </p:txBody>
      </p:sp>
      <p:sp>
        <p:nvSpPr>
          <p:cNvPr id="4" name="Subtitle 3"/>
          <p:cNvSpPr>
            <a:spLocks noGrp="1"/>
          </p:cNvSpPr>
          <p:nvPr>
            <p:ph type="subTitle" idx="13"/>
          </p:nvPr>
        </p:nvSpPr>
        <p:spPr/>
        <p:txBody>
          <a:bodyPr>
            <a:normAutofit/>
          </a:bodyPr>
          <a:lstStyle/>
          <a:p>
            <a:pPr algn="l" rtl="0"/>
            <a:r>
              <a:rPr lang="en-US" sz="2000" dirty="0">
                <a:solidFill>
                  <a:schemeClr val="tx1">
                    <a:lumMod val="50000"/>
                    <a:lumOff val="50000"/>
                  </a:schemeClr>
                </a:solidFill>
              </a:rPr>
              <a:t>Which academic level are your courses for:  ALL LEVELS can use our courses due to the structure and design of our development.  </a:t>
            </a:r>
          </a:p>
          <a:p>
            <a:pPr algn="l" rtl="0"/>
            <a:r>
              <a:rPr lang="en-US" dirty="0">
                <a:solidFill>
                  <a:schemeClr val="tx1">
                    <a:lumMod val="50000"/>
                    <a:lumOff val="50000"/>
                  </a:schemeClr>
                </a:solidFill>
              </a:rPr>
              <a:t>Please refer to </a:t>
            </a:r>
            <a:r>
              <a:rPr lang="en-US" sz="1800" dirty="0">
                <a:solidFill>
                  <a:schemeClr val="tx1">
                    <a:lumMod val="50000"/>
                    <a:lumOff val="50000"/>
                  </a:schemeClr>
                </a:solidFill>
                <a:hlinkClick r:id="rId3"/>
              </a:rPr>
              <a:t>https://cure.erasmus-plus.org.il/course/view.php?id=63&amp;notifyeditingon=1</a:t>
            </a:r>
            <a:r>
              <a:rPr lang="en-US" sz="1800" dirty="0">
                <a:solidFill>
                  <a:schemeClr val="tx1">
                    <a:lumMod val="50000"/>
                    <a:lumOff val="50000"/>
                  </a:schemeClr>
                </a:solidFill>
              </a:rPr>
              <a:t>   </a:t>
            </a:r>
            <a:r>
              <a:rPr lang="en-US" sz="2000" dirty="0">
                <a:solidFill>
                  <a:schemeClr val="tx1">
                    <a:lumMod val="50000"/>
                    <a:lumOff val="50000"/>
                  </a:schemeClr>
                </a:solidFill>
              </a:rPr>
              <a:t>Unit: WP2 excel document called Summary of CURE pilots for details.</a:t>
            </a:r>
            <a:endParaRPr lang="he-IL" sz="2000" dirty="0">
              <a:solidFill>
                <a:schemeClr val="tx1">
                  <a:lumMod val="50000"/>
                  <a:lumOff val="50000"/>
                </a:schemeClr>
              </a:solidFill>
            </a:endParaRPr>
          </a:p>
        </p:txBody>
      </p:sp>
      <p:pic>
        <p:nvPicPr>
          <p:cNvPr id="5" name="Picture 2" descr="Image result for curriculum developmen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579100" y="327025"/>
            <a:ext cx="1170161" cy="866918"/>
          </a:xfrm>
          <a:prstGeom prst="rect">
            <a:avLst/>
          </a:prstGeom>
          <a:noFill/>
          <a:extLst>
            <a:ext uri="{909E8E84-426E-40DD-AFC4-6F175D3DCCD1}">
              <a14:hiddenFill xmlns:a14="http://schemas.microsoft.com/office/drawing/2010/main">
                <a:solidFill>
                  <a:srgbClr val="FFFFFF"/>
                </a:solidFill>
              </a14:hiddenFill>
            </a:ext>
          </a:extLst>
        </p:spPr>
      </p:pic>
      <p:pic>
        <p:nvPicPr>
          <p:cNvPr id="6" name="Shape 90">
            <a:extLst>
              <a:ext uri="{FF2B5EF4-FFF2-40B4-BE49-F238E27FC236}">
                <a16:creationId xmlns:a16="http://schemas.microsoft.com/office/drawing/2014/main" id="{E4982AEB-DD37-4BFB-8FA1-8B7701013C99}"/>
              </a:ext>
            </a:extLst>
          </p:cNvPr>
          <p:cNvPicPr preferRelativeResize="0"/>
          <p:nvPr/>
        </p:nvPicPr>
        <p:blipFill>
          <a:blip r:embed="rId5">
            <a:alphaModFix/>
          </a:blip>
          <a:stretch>
            <a:fillRect/>
          </a:stretch>
        </p:blipFill>
        <p:spPr>
          <a:xfrm>
            <a:off x="478604" y="6176963"/>
            <a:ext cx="1596147" cy="644130"/>
          </a:xfrm>
          <a:prstGeom prst="rect">
            <a:avLst/>
          </a:prstGeom>
          <a:noFill/>
          <a:ln>
            <a:noFill/>
          </a:ln>
        </p:spPr>
      </p:pic>
    </p:spTree>
    <p:extLst>
      <p:ext uri="{BB962C8B-B14F-4D97-AF65-F5344CB8AC3E}">
        <p14:creationId xmlns:p14="http://schemas.microsoft.com/office/powerpoint/2010/main" val="201279584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solidFill>
                  <a:schemeClr val="accent5"/>
                </a:solidFill>
                <a:latin typeface="+mn-lt"/>
                <a:ea typeface="Tahoma" panose="020B0604030504040204" pitchFamily="34" charset="0"/>
                <a:cs typeface="Tahoma" panose="020B0604030504040204" pitchFamily="34" charset="0"/>
              </a:rPr>
              <a:t>Training </a:t>
            </a:r>
            <a:endParaRPr lang="he-IL" sz="3600" dirty="0">
              <a:solidFill>
                <a:schemeClr val="accent5"/>
              </a:solidFill>
              <a:latin typeface="+mn-lt"/>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p:txBody>
          <a:bodyPr>
            <a:normAutofit/>
          </a:bodyPr>
          <a:lstStyle/>
          <a:p>
            <a:pPr>
              <a:buFont typeface="Wingdings" panose="05000000000000000000" pitchFamily="2" charset="2"/>
              <a:buChar char="ü"/>
            </a:pPr>
            <a:r>
              <a:rPr lang="en-US" sz="2000" b="1" i="1" dirty="0">
                <a:solidFill>
                  <a:schemeClr val="tx1">
                    <a:lumMod val="50000"/>
                    <a:lumOff val="50000"/>
                  </a:schemeClr>
                </a:solidFill>
              </a:rPr>
              <a:t>List the Training courses, describe their development process, their purpose and what you have learned from them </a:t>
            </a:r>
            <a:r>
              <a:rPr lang="en-US" sz="1800" b="1" i="1" dirty="0">
                <a:solidFill>
                  <a:schemeClr val="tx1">
                    <a:lumMod val="50000"/>
                    <a:lumOff val="50000"/>
                  </a:schemeClr>
                </a:solidFill>
                <a:hlinkClick r:id="rId3"/>
              </a:rPr>
              <a:t>https://cure.erasmus-plus.org.il/course/view.php?id=62</a:t>
            </a:r>
            <a:r>
              <a:rPr lang="en-US" sz="1800" b="1" i="1" dirty="0">
                <a:solidFill>
                  <a:schemeClr val="tx1">
                    <a:lumMod val="50000"/>
                    <a:lumOff val="50000"/>
                  </a:schemeClr>
                </a:solidFill>
              </a:rPr>
              <a:t>   </a:t>
            </a:r>
            <a:r>
              <a:rPr lang="en-US" sz="1800" dirty="0">
                <a:solidFill>
                  <a:schemeClr val="tx1">
                    <a:lumMod val="50000"/>
                    <a:lumOff val="50000"/>
                  </a:schemeClr>
                </a:solidFill>
              </a:rPr>
              <a:t>Presents ALL academic faculty training programs and the learning outcomes of each EU HEI.</a:t>
            </a:r>
            <a:endParaRPr lang="en-US" sz="1800" b="1" i="1" dirty="0">
              <a:solidFill>
                <a:schemeClr val="tx1">
                  <a:lumMod val="50000"/>
                  <a:lumOff val="50000"/>
                </a:schemeClr>
              </a:solidFill>
            </a:endParaRPr>
          </a:p>
          <a:p>
            <a:pPr>
              <a:buFont typeface="Wingdings" panose="05000000000000000000" pitchFamily="2" charset="2"/>
              <a:buChar char="ü"/>
            </a:pPr>
            <a:r>
              <a:rPr lang="en-US" sz="2000" b="1" i="1" dirty="0">
                <a:solidFill>
                  <a:schemeClr val="tx1">
                    <a:lumMod val="50000"/>
                    <a:lumOff val="50000"/>
                  </a:schemeClr>
                </a:solidFill>
              </a:rPr>
              <a:t>Elaborate on new introduced content, methodologies and technologies:</a:t>
            </a:r>
          </a:p>
          <a:p>
            <a:pPr marL="457200" lvl="1" indent="0">
              <a:buNone/>
            </a:pPr>
            <a:r>
              <a:rPr lang="en-US" sz="1600" dirty="0">
                <a:solidFill>
                  <a:schemeClr val="tx1">
                    <a:lumMod val="50000"/>
                    <a:lumOff val="50000"/>
                  </a:schemeClr>
                </a:solidFill>
              </a:rPr>
              <a:t>Complete mapping of this will be done by final report by our external evaluator who will: 1. analyze the 84 pilots of CURE and the material</a:t>
            </a:r>
          </a:p>
          <a:p>
            <a:pPr>
              <a:buFont typeface="Wingdings" panose="05000000000000000000" pitchFamily="2" charset="2"/>
              <a:buChar char="ü"/>
            </a:pPr>
            <a:r>
              <a:rPr lang="en-US" sz="2000" b="1" i="1" dirty="0">
                <a:solidFill>
                  <a:schemeClr val="tx1">
                    <a:lumMod val="50000"/>
                    <a:lumOff val="50000"/>
                  </a:schemeClr>
                </a:solidFill>
              </a:rPr>
              <a:t>What is the role of the EU partners? </a:t>
            </a:r>
            <a:r>
              <a:rPr lang="en-US" sz="1800" dirty="0">
                <a:solidFill>
                  <a:schemeClr val="tx1">
                    <a:lumMod val="50000"/>
                    <a:lumOff val="50000"/>
                  </a:schemeClr>
                </a:solidFill>
              </a:rPr>
              <a:t> SMS training program is at their HEIs.</a:t>
            </a:r>
            <a:endParaRPr lang="en-US" sz="2000" b="1" i="1" dirty="0">
              <a:solidFill>
                <a:schemeClr val="tx1">
                  <a:lumMod val="50000"/>
                  <a:lumOff val="50000"/>
                </a:schemeClr>
              </a:solidFill>
            </a:endParaRPr>
          </a:p>
          <a:p>
            <a:pPr>
              <a:buFont typeface="Wingdings" panose="05000000000000000000" pitchFamily="2" charset="2"/>
              <a:buChar char="ü"/>
            </a:pPr>
            <a:r>
              <a:rPr lang="en-US" sz="2400" b="1" i="1" dirty="0">
                <a:solidFill>
                  <a:srgbClr val="FF0000"/>
                </a:solidFill>
              </a:rPr>
              <a:t>How did you evaluate the quality of these activities? </a:t>
            </a:r>
            <a:r>
              <a:rPr lang="en-US" sz="1600" dirty="0">
                <a:solidFill>
                  <a:srgbClr val="FF0000"/>
                </a:solidFill>
              </a:rPr>
              <a:t>Questionnaires are online and are filled out after each SMS activity</a:t>
            </a:r>
            <a:endParaRPr lang="en-US" sz="2400" b="1" i="1" dirty="0">
              <a:solidFill>
                <a:srgbClr val="FF0000"/>
              </a:solidFill>
            </a:endParaRPr>
          </a:p>
          <a:p>
            <a:pPr>
              <a:buFont typeface="Wingdings" panose="05000000000000000000" pitchFamily="2" charset="2"/>
              <a:buChar char="ü"/>
            </a:pPr>
            <a:r>
              <a:rPr lang="en-US" sz="2000" b="1" i="1" dirty="0">
                <a:solidFill>
                  <a:schemeClr val="tx1">
                    <a:lumMod val="50000"/>
                    <a:lumOff val="50000"/>
                  </a:schemeClr>
                </a:solidFill>
              </a:rPr>
              <a:t>What are the outputs / change from these activities?  </a:t>
            </a:r>
            <a:r>
              <a:rPr lang="en-US" sz="1600" dirty="0">
                <a:solidFill>
                  <a:schemeClr val="tx1">
                    <a:lumMod val="50000"/>
                    <a:lumOff val="50000"/>
                  </a:schemeClr>
                </a:solidFill>
              </a:rPr>
              <a:t>Faculty integrate new methods of teaching and learning in to their courses.   </a:t>
            </a:r>
            <a:endParaRPr lang="en-US" sz="2000" b="1" i="1" dirty="0">
              <a:solidFill>
                <a:schemeClr val="tx1">
                  <a:lumMod val="50000"/>
                  <a:lumOff val="50000"/>
                </a:schemeClr>
              </a:solidFill>
            </a:endParaRPr>
          </a:p>
        </p:txBody>
      </p:sp>
      <p:sp>
        <p:nvSpPr>
          <p:cNvPr id="4" name="Subtitle 3"/>
          <p:cNvSpPr>
            <a:spLocks noGrp="1"/>
          </p:cNvSpPr>
          <p:nvPr>
            <p:ph type="subTitle" idx="13"/>
          </p:nvPr>
        </p:nvSpPr>
        <p:spPr/>
        <p:txBody>
          <a:bodyPr>
            <a:normAutofit lnSpcReduction="10000"/>
          </a:bodyPr>
          <a:lstStyle/>
          <a:p>
            <a:pPr algn="l" rtl="0"/>
            <a:r>
              <a:rPr lang="en-US" sz="2000" dirty="0">
                <a:solidFill>
                  <a:schemeClr val="tx1">
                    <a:lumMod val="50000"/>
                    <a:lumOff val="50000"/>
                  </a:schemeClr>
                </a:solidFill>
              </a:rPr>
              <a:t>Target Audience: Academic faculty:  74 different training </a:t>
            </a:r>
            <a:r>
              <a:rPr lang="en-US" sz="2000" dirty="0" err="1">
                <a:solidFill>
                  <a:schemeClr val="tx1">
                    <a:lumMod val="50000"/>
                    <a:lumOff val="50000"/>
                  </a:schemeClr>
                </a:solidFill>
              </a:rPr>
              <a:t>mobilities</a:t>
            </a:r>
            <a:endParaRPr lang="en-US" sz="2000" dirty="0">
              <a:solidFill>
                <a:schemeClr val="tx1">
                  <a:lumMod val="50000"/>
                  <a:lumOff val="50000"/>
                </a:schemeClr>
              </a:solidFill>
            </a:endParaRPr>
          </a:p>
          <a:p>
            <a:pPr algn="l" rtl="0"/>
            <a:r>
              <a:rPr lang="en-US" sz="2000" dirty="0">
                <a:solidFill>
                  <a:schemeClr val="tx1">
                    <a:lumMod val="50000"/>
                    <a:lumOff val="50000"/>
                  </a:schemeClr>
                </a:solidFill>
              </a:rPr>
              <a:t>No. of Students trained: around 20 student leaders who participated in our leadership training workshops in 3 consortium meetings.</a:t>
            </a:r>
          </a:p>
          <a:p>
            <a:pPr algn="l" rtl="0"/>
            <a:r>
              <a:rPr lang="en-US" sz="2000" dirty="0">
                <a:solidFill>
                  <a:schemeClr val="tx1">
                    <a:lumMod val="50000"/>
                    <a:lumOff val="50000"/>
                  </a:schemeClr>
                </a:solidFill>
              </a:rPr>
              <a:t>  We estimate that from our above participants in our TOT program around 1000 academic faculty and teachers will be trained.</a:t>
            </a:r>
            <a:endParaRPr lang="he-IL" sz="2000" dirty="0">
              <a:solidFill>
                <a:schemeClr val="tx1">
                  <a:lumMod val="50000"/>
                  <a:lumOff val="50000"/>
                </a:schemeClr>
              </a:solidFill>
            </a:endParaRPr>
          </a:p>
        </p:txBody>
      </p:sp>
      <p:pic>
        <p:nvPicPr>
          <p:cNvPr id="6" name="Picture 4" descr="Image result for traini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530856" y="362625"/>
            <a:ext cx="1361051" cy="8946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 name="Shape 90">
            <a:extLst>
              <a:ext uri="{FF2B5EF4-FFF2-40B4-BE49-F238E27FC236}">
                <a16:creationId xmlns:a16="http://schemas.microsoft.com/office/drawing/2014/main" id="{15959C21-7BA1-4FBD-B495-4D3722E80F7A}"/>
              </a:ext>
            </a:extLst>
          </p:cNvPr>
          <p:cNvPicPr preferRelativeResize="0"/>
          <p:nvPr/>
        </p:nvPicPr>
        <p:blipFill>
          <a:blip r:embed="rId5">
            <a:alphaModFix/>
          </a:blip>
          <a:stretch>
            <a:fillRect/>
          </a:stretch>
        </p:blipFill>
        <p:spPr>
          <a:xfrm>
            <a:off x="478604" y="6176963"/>
            <a:ext cx="1596147" cy="644130"/>
          </a:xfrm>
          <a:prstGeom prst="rect">
            <a:avLst/>
          </a:prstGeom>
          <a:noFill/>
          <a:ln>
            <a:noFill/>
          </a:ln>
        </p:spPr>
      </p:pic>
    </p:spTree>
    <p:extLst>
      <p:ext uri="{BB962C8B-B14F-4D97-AF65-F5344CB8AC3E}">
        <p14:creationId xmlns:p14="http://schemas.microsoft.com/office/powerpoint/2010/main" val="358129936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82633" y="411089"/>
            <a:ext cx="11139054" cy="5173980"/>
          </a:xfrm>
          <a:prstGeom prst="rect">
            <a:avLst/>
          </a:prstGeom>
        </p:spPr>
        <p:txBody>
          <a:bodyPr wrap="square">
            <a:spAutoFit/>
          </a:bodyPr>
          <a:lstStyle/>
          <a:p>
            <a:pPr algn="l" rtl="0">
              <a:spcAft>
                <a:spcPts val="0"/>
              </a:spcAft>
            </a:pPr>
            <a:r>
              <a:rPr lang="en-US" b="1" dirty="0">
                <a:latin typeface="Calibri" panose="020F0502020204030204" pitchFamily="34" charset="0"/>
                <a:ea typeface="Calibri" panose="020F0502020204030204" pitchFamily="34" charset="0"/>
                <a:cs typeface="Arial" panose="020B0604020202020204" pitchFamily="34" charset="0"/>
              </a:rPr>
              <a:t>Ms. Nino </a:t>
            </a:r>
            <a:r>
              <a:rPr lang="en-US" b="1" dirty="0" err="1">
                <a:latin typeface="Calibri" panose="020F0502020204030204" pitchFamily="34" charset="0"/>
                <a:ea typeface="Calibri" panose="020F0502020204030204" pitchFamily="34" charset="0"/>
                <a:cs typeface="Arial" panose="020B0604020202020204" pitchFamily="34" charset="0"/>
              </a:rPr>
              <a:t>Chikovani</a:t>
            </a:r>
            <a:r>
              <a:rPr lang="en-US" b="1" dirty="0">
                <a:latin typeface="Calibri" panose="020F0502020204030204" pitchFamily="34" charset="0"/>
                <a:ea typeface="Calibri" panose="020F0502020204030204" pitchFamily="34" charset="0"/>
                <a:cs typeface="Arial" panose="020B0604020202020204" pitchFamily="34" charset="0"/>
              </a:rPr>
              <a:t>, Teacher  </a:t>
            </a:r>
            <a:r>
              <a:rPr lang="en-US" dirty="0" err="1">
                <a:latin typeface="Calibri" panose="020F0502020204030204" pitchFamily="34" charset="0"/>
                <a:ea typeface="Calibri" panose="020F0502020204030204" pitchFamily="34" charset="0"/>
                <a:cs typeface="Arial" panose="020B0604020202020204" pitchFamily="34" charset="0"/>
              </a:rPr>
              <a:t>Ivane</a:t>
            </a:r>
            <a:r>
              <a:rPr lang="en-US" dirty="0">
                <a:latin typeface="Calibri" panose="020F0502020204030204" pitchFamily="34" charset="0"/>
                <a:ea typeface="Calibri" panose="020F0502020204030204" pitchFamily="34" charset="0"/>
                <a:cs typeface="Arial" panose="020B0604020202020204" pitchFamily="34" charset="0"/>
              </a:rPr>
              <a:t> </a:t>
            </a:r>
            <a:r>
              <a:rPr lang="en-US" dirty="0" err="1">
                <a:latin typeface="Calibri" panose="020F0502020204030204" pitchFamily="34" charset="0"/>
                <a:ea typeface="Calibri" panose="020F0502020204030204" pitchFamily="34" charset="0"/>
                <a:cs typeface="Arial" panose="020B0604020202020204" pitchFamily="34" charset="0"/>
              </a:rPr>
              <a:t>Javakhishvili</a:t>
            </a:r>
            <a:r>
              <a:rPr lang="en-US" dirty="0">
                <a:latin typeface="Calibri" panose="020F0502020204030204" pitchFamily="34" charset="0"/>
                <a:ea typeface="Calibri" panose="020F0502020204030204" pitchFamily="34" charset="0"/>
                <a:cs typeface="Arial" panose="020B0604020202020204" pitchFamily="34" charset="0"/>
              </a:rPr>
              <a:t> Tbilisi State University   Participant of SMS in PHOO, Linz, Austria   </a:t>
            </a:r>
          </a:p>
          <a:p>
            <a:pPr algn="l" rtl="0">
              <a:spcAft>
                <a:spcPts val="0"/>
              </a:spcAft>
            </a:pPr>
            <a:r>
              <a:rPr lang="en-US" dirty="0">
                <a:latin typeface="Calibri" panose="020F0502020204030204" pitchFamily="34" charset="0"/>
                <a:ea typeface="Calibri" panose="020F0502020204030204" pitchFamily="34" charset="0"/>
                <a:cs typeface="Arial" panose="020B0604020202020204" pitchFamily="34" charset="0"/>
              </a:rPr>
              <a:t>23.12.2017</a:t>
            </a:r>
          </a:p>
          <a:p>
            <a:pPr algn="l" rtl="0">
              <a:spcAft>
                <a:spcPts val="0"/>
              </a:spcAft>
            </a:pPr>
            <a:r>
              <a:rPr lang="en-US" dirty="0">
                <a:latin typeface="Calibri" panose="020F0502020204030204" pitchFamily="34" charset="0"/>
                <a:ea typeface="Calibri" panose="020F0502020204030204" pitchFamily="34" charset="0"/>
                <a:cs typeface="Arial" panose="020B0604020202020204" pitchFamily="34" charset="0"/>
              </a:rPr>
              <a:t> </a:t>
            </a:r>
          </a:p>
          <a:p>
            <a:pPr algn="just" rtl="0">
              <a:lnSpc>
                <a:spcPct val="115000"/>
              </a:lnSpc>
              <a:spcAft>
                <a:spcPts val="1000"/>
              </a:spcAft>
            </a:pPr>
            <a:r>
              <a:rPr lang="en-US" dirty="0">
                <a:latin typeface="Calibri" panose="020F0502020204030204" pitchFamily="34" charset="0"/>
                <a:ea typeface="Calibri" panose="020F0502020204030204" pitchFamily="34" charset="0"/>
                <a:cs typeface="Arial" panose="020B0604020202020204" pitchFamily="34" charset="0"/>
              </a:rPr>
              <a:t>I would like to start a letter with expressing my gratitude to the project coordinators and organizers for giving me an opportunity to be the part of all the events that were taking place during our stay in Austria. I have much to say, but will try to be brief. The sessions and workshops conducted for us were crucially significant for our professional growth. There were accents made on contemporary teaching methodology such as community based learning which covered the topics like civic education, project based learning, multicultural and multilingual education, inclusive education, etc. Though I always try to follow up the pace of the challenges and demands to the modern teacher, the information shared with us was perceived and realized from a different angle that I hadn’t experienced so far, consequently it made me rethink of the approaches used by me in the classroom focusing more on my students’ future study outcomes. One of the most significant sessions was about inclusive education and a vivid emphasis on how much the country does to raise civic awareness of the importance of this issue starting everything with perfectly elaborated curricula, where a major accent is made on helping the children with special educational needs to adapt to the normal lifestyle and the society around them. </a:t>
            </a:r>
          </a:p>
          <a:p>
            <a:pPr algn="just" rtl="0">
              <a:lnSpc>
                <a:spcPct val="115000"/>
              </a:lnSpc>
              <a:spcAft>
                <a:spcPts val="1000"/>
              </a:spcAft>
            </a:pPr>
            <a:endParaRPr lang="en-US"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69360247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solidFill>
                  <a:schemeClr val="accent5"/>
                </a:solidFill>
                <a:latin typeface="+mn-lt"/>
                <a:ea typeface="Tahoma" panose="020B0604030504040204" pitchFamily="34" charset="0"/>
                <a:cs typeface="Tahoma" panose="020B0604030504040204" pitchFamily="34" charset="0"/>
              </a:rPr>
              <a:t>Our Quality assurance mechanisms</a:t>
            </a:r>
            <a:endParaRPr lang="he-IL" sz="3600" dirty="0">
              <a:solidFill>
                <a:schemeClr val="accent5"/>
              </a:solidFill>
              <a:latin typeface="+mn-lt"/>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a:xfrm>
            <a:off x="478604" y="1652587"/>
            <a:ext cx="11500036" cy="4524375"/>
          </a:xfrm>
        </p:spPr>
        <p:txBody>
          <a:bodyPr>
            <a:normAutofit/>
          </a:bodyPr>
          <a:lstStyle/>
          <a:p>
            <a:pPr>
              <a:buFont typeface="Wingdings" panose="05000000000000000000" pitchFamily="2" charset="2"/>
              <a:buChar char="ü"/>
            </a:pPr>
            <a:r>
              <a:rPr lang="en-US" sz="2000" b="1" i="1" dirty="0">
                <a:solidFill>
                  <a:schemeClr val="tx1">
                    <a:lumMod val="50000"/>
                    <a:lumOff val="50000"/>
                  </a:schemeClr>
                </a:solidFill>
              </a:rPr>
              <a:t>How was the QA team chosen? Who does it include?   </a:t>
            </a:r>
            <a:r>
              <a:rPr lang="en-US" sz="2000" dirty="0">
                <a:solidFill>
                  <a:schemeClr val="tx1">
                    <a:lumMod val="50000"/>
                    <a:lumOff val="50000"/>
                  </a:schemeClr>
                </a:solidFill>
              </a:rPr>
              <a:t>EU team plus a member from ISU and GACE who have experience in QA process.   </a:t>
            </a:r>
            <a:endParaRPr lang="en-US" sz="2000" b="1" i="1" dirty="0">
              <a:solidFill>
                <a:schemeClr val="tx1">
                  <a:lumMod val="50000"/>
                  <a:lumOff val="50000"/>
                </a:schemeClr>
              </a:solidFill>
            </a:endParaRPr>
          </a:p>
          <a:p>
            <a:pPr>
              <a:buFont typeface="Wingdings" panose="05000000000000000000" pitchFamily="2" charset="2"/>
              <a:buChar char="ü"/>
            </a:pPr>
            <a:r>
              <a:rPr lang="en-US" sz="2000" b="1" i="1" dirty="0">
                <a:solidFill>
                  <a:schemeClr val="tx1">
                    <a:lumMod val="50000"/>
                    <a:lumOff val="50000"/>
                  </a:schemeClr>
                </a:solidFill>
              </a:rPr>
              <a:t>Is there an external evaluator?  </a:t>
            </a:r>
            <a:r>
              <a:rPr lang="en-US" sz="1800" dirty="0">
                <a:solidFill>
                  <a:schemeClr val="tx1">
                    <a:lumMod val="50000"/>
                    <a:lumOff val="50000"/>
                  </a:schemeClr>
                </a:solidFill>
              </a:rPr>
              <a:t>Yes (for course impact and quality analysis)</a:t>
            </a:r>
            <a:endParaRPr lang="en-US" sz="1600" b="1" dirty="0">
              <a:solidFill>
                <a:schemeClr val="tx1">
                  <a:lumMod val="50000"/>
                  <a:lumOff val="50000"/>
                </a:schemeClr>
              </a:solidFill>
            </a:endParaRPr>
          </a:p>
          <a:p>
            <a:pPr>
              <a:buFont typeface="Wingdings" panose="05000000000000000000" pitchFamily="2" charset="2"/>
              <a:buChar char="ü"/>
            </a:pPr>
            <a:r>
              <a:rPr lang="en-US" sz="2000" b="1" i="1" dirty="0">
                <a:solidFill>
                  <a:schemeClr val="tx1">
                    <a:lumMod val="50000"/>
                    <a:lumOff val="50000"/>
                  </a:schemeClr>
                </a:solidFill>
              </a:rPr>
              <a:t>Are you using other ways to externally evaluate the quality of your results?   </a:t>
            </a:r>
            <a:r>
              <a:rPr lang="en-US" sz="1800" dirty="0">
                <a:solidFill>
                  <a:schemeClr val="tx1">
                    <a:lumMod val="50000"/>
                    <a:lumOff val="50000"/>
                  </a:schemeClr>
                </a:solidFill>
              </a:rPr>
              <a:t>Our CURE EU internal team is monitoring our project with field visits.</a:t>
            </a:r>
            <a:endParaRPr lang="en-US" sz="2000" b="1" i="1" dirty="0">
              <a:solidFill>
                <a:schemeClr val="tx1">
                  <a:lumMod val="50000"/>
                  <a:lumOff val="50000"/>
                </a:schemeClr>
              </a:solidFill>
            </a:endParaRPr>
          </a:p>
          <a:p>
            <a:pPr>
              <a:buFont typeface="Wingdings" panose="05000000000000000000" pitchFamily="2" charset="2"/>
              <a:buChar char="ü"/>
            </a:pPr>
            <a:r>
              <a:rPr lang="en-US" sz="2000" b="1" i="1" dirty="0">
                <a:solidFill>
                  <a:schemeClr val="tx1">
                    <a:lumMod val="50000"/>
                    <a:lumOff val="50000"/>
                  </a:schemeClr>
                </a:solidFill>
              </a:rPr>
              <a:t>What is being assessed? </a:t>
            </a:r>
            <a:r>
              <a:rPr lang="en-US" sz="2000" dirty="0">
                <a:solidFill>
                  <a:schemeClr val="tx1">
                    <a:lumMod val="50000"/>
                    <a:lumOff val="50000"/>
                  </a:schemeClr>
                </a:solidFill>
              </a:rPr>
              <a:t>ALL programs</a:t>
            </a:r>
            <a:endParaRPr lang="en-US" sz="2000" b="1" i="1" dirty="0">
              <a:solidFill>
                <a:schemeClr val="tx1">
                  <a:lumMod val="50000"/>
                  <a:lumOff val="50000"/>
                </a:schemeClr>
              </a:solidFill>
            </a:endParaRPr>
          </a:p>
          <a:p>
            <a:pPr>
              <a:buFont typeface="Wingdings" panose="05000000000000000000" pitchFamily="2" charset="2"/>
              <a:buChar char="ü"/>
            </a:pPr>
            <a:r>
              <a:rPr lang="en-US" sz="2000" b="1" i="1" dirty="0">
                <a:solidFill>
                  <a:schemeClr val="tx1">
                    <a:lumMod val="50000"/>
                    <a:lumOff val="50000"/>
                  </a:schemeClr>
                </a:solidFill>
              </a:rPr>
              <a:t>Please also describe the methods of assessment.  Which indicators are used? How were they chosen?  </a:t>
            </a:r>
            <a:r>
              <a:rPr lang="en-US" sz="1800" b="1" dirty="0">
                <a:solidFill>
                  <a:srgbClr val="FF0000"/>
                </a:solidFill>
              </a:rPr>
              <a:t>Please read document called </a:t>
            </a:r>
            <a:r>
              <a:rPr lang="en-US" sz="1800" b="1" i="1" dirty="0">
                <a:solidFill>
                  <a:srgbClr val="FF0000"/>
                </a:solidFill>
              </a:rPr>
              <a:t>Quality Plan for CURE: Fine-Tuned and Final located in </a:t>
            </a:r>
            <a:r>
              <a:rPr lang="en-US" sz="1400" b="1" i="1" dirty="0">
                <a:solidFill>
                  <a:srgbClr val="FF0000"/>
                </a:solidFill>
                <a:hlinkClick r:id="rId2"/>
              </a:rPr>
              <a:t>https://cure.erasmus-plus.org.il/course/view.php?id=63</a:t>
            </a:r>
            <a:r>
              <a:rPr lang="en-US" sz="1400" b="1" i="1" dirty="0">
                <a:solidFill>
                  <a:srgbClr val="FF0000"/>
                </a:solidFill>
              </a:rPr>
              <a:t> </a:t>
            </a:r>
            <a:endParaRPr lang="en-US" sz="2000" b="1" i="1" dirty="0">
              <a:solidFill>
                <a:srgbClr val="FF0000"/>
              </a:solidFill>
            </a:endParaRPr>
          </a:p>
          <a:p>
            <a:pPr>
              <a:buFont typeface="Wingdings" panose="05000000000000000000" pitchFamily="2" charset="2"/>
              <a:buChar char="ü"/>
            </a:pPr>
            <a:r>
              <a:rPr lang="en-US" sz="2000" b="1" i="1" dirty="0">
                <a:solidFill>
                  <a:schemeClr val="tx1">
                    <a:lumMod val="50000"/>
                    <a:lumOff val="50000"/>
                  </a:schemeClr>
                </a:solidFill>
              </a:rPr>
              <a:t>How does the team communicate the findings? </a:t>
            </a:r>
            <a:r>
              <a:rPr lang="en-US" sz="1600" dirty="0">
                <a:solidFill>
                  <a:schemeClr val="tx1">
                    <a:lumMod val="50000"/>
                    <a:lumOff val="50000"/>
                  </a:schemeClr>
                </a:solidFill>
              </a:rPr>
              <a:t>All findings for SMS results are open and can be accessed via the portal.  In the final evaluation of the courses and other programs, project results will be available to consortium members and most likely open to the public (to be decided upon by the CURE EU QA team).</a:t>
            </a:r>
            <a:endParaRPr lang="en-US" sz="2000" b="1" i="1" dirty="0">
              <a:solidFill>
                <a:schemeClr val="tx1">
                  <a:lumMod val="50000"/>
                  <a:lumOff val="50000"/>
                </a:schemeClr>
              </a:solidFill>
            </a:endParaRPr>
          </a:p>
          <a:p>
            <a:pPr marL="0" indent="0">
              <a:buNone/>
            </a:pPr>
            <a:endParaRPr lang="he-IL" dirty="0"/>
          </a:p>
        </p:txBody>
      </p:sp>
      <p:pic>
        <p:nvPicPr>
          <p:cNvPr id="5" name="Picture 2" descr="Image result for quality assuranc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403547" y="327025"/>
            <a:ext cx="1348358" cy="98699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Shape 90">
            <a:extLst>
              <a:ext uri="{FF2B5EF4-FFF2-40B4-BE49-F238E27FC236}">
                <a16:creationId xmlns:a16="http://schemas.microsoft.com/office/drawing/2014/main" id="{26E1C072-6543-4574-9726-EA448EE64D98}"/>
              </a:ext>
            </a:extLst>
          </p:cNvPr>
          <p:cNvPicPr preferRelativeResize="0"/>
          <p:nvPr/>
        </p:nvPicPr>
        <p:blipFill>
          <a:blip r:embed="rId4">
            <a:alphaModFix/>
          </a:blip>
          <a:stretch>
            <a:fillRect/>
          </a:stretch>
        </p:blipFill>
        <p:spPr>
          <a:xfrm>
            <a:off x="478604" y="6176963"/>
            <a:ext cx="1596147" cy="644130"/>
          </a:xfrm>
          <a:prstGeom prst="rect">
            <a:avLst/>
          </a:prstGeom>
          <a:noFill/>
          <a:ln>
            <a:noFill/>
          </a:ln>
        </p:spPr>
      </p:pic>
    </p:spTree>
    <p:extLst>
      <p:ext uri="{BB962C8B-B14F-4D97-AF65-F5344CB8AC3E}">
        <p14:creationId xmlns:p14="http://schemas.microsoft.com/office/powerpoint/2010/main" val="71942979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8604" y="208937"/>
            <a:ext cx="6337762" cy="829036"/>
          </a:xfrm>
        </p:spPr>
        <p:txBody>
          <a:bodyPr>
            <a:normAutofit/>
          </a:bodyPr>
          <a:lstStyle/>
          <a:p>
            <a:r>
              <a:rPr lang="en-US" sz="3600" dirty="0">
                <a:solidFill>
                  <a:schemeClr val="accent5"/>
                </a:solidFill>
                <a:latin typeface="+mn-lt"/>
                <a:ea typeface="Tahoma" panose="020B0604030504040204" pitchFamily="34" charset="0"/>
                <a:cs typeface="Tahoma" panose="020B0604030504040204" pitchFamily="34" charset="0"/>
              </a:rPr>
              <a:t>Dissemination &amp; exploitation </a:t>
            </a:r>
            <a:endParaRPr lang="he-IL" sz="3600" dirty="0">
              <a:solidFill>
                <a:schemeClr val="accent5"/>
              </a:solidFill>
              <a:latin typeface="+mn-lt"/>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a:xfrm>
            <a:off x="838199" y="1296785"/>
            <a:ext cx="9145385" cy="4880178"/>
          </a:xfrm>
        </p:spPr>
        <p:txBody>
          <a:bodyPr>
            <a:normAutofit fontScale="92500" lnSpcReduction="10000"/>
          </a:bodyPr>
          <a:lstStyle/>
          <a:p>
            <a:pPr>
              <a:buFont typeface="Wingdings" panose="05000000000000000000" pitchFamily="2" charset="2"/>
              <a:buChar char="ü"/>
            </a:pPr>
            <a:r>
              <a:rPr lang="en-US" sz="2000" b="1" i="1" dirty="0">
                <a:solidFill>
                  <a:schemeClr val="tx1">
                    <a:lumMod val="50000"/>
                    <a:lumOff val="50000"/>
                  </a:schemeClr>
                </a:solidFill>
              </a:rPr>
              <a:t>How was the Dissemination team chosen? </a:t>
            </a:r>
            <a:r>
              <a:rPr lang="en-US" sz="2000" dirty="0">
                <a:solidFill>
                  <a:schemeClr val="tx1">
                    <a:lumMod val="50000"/>
                    <a:lumOff val="50000"/>
                  </a:schemeClr>
                </a:solidFill>
              </a:rPr>
              <a:t>  IL/GEO/EU members who are experienced in dissemination were chosen to coordinate this WP. ALL consortium members active in dissemination.  </a:t>
            </a:r>
            <a:r>
              <a:rPr lang="en-US" sz="2000" b="1" i="1" dirty="0">
                <a:solidFill>
                  <a:schemeClr val="tx1">
                    <a:lumMod val="50000"/>
                    <a:lumOff val="50000"/>
                  </a:schemeClr>
                </a:solidFill>
              </a:rPr>
              <a:t> Coordinators: SSJU, GACE, JTI</a:t>
            </a:r>
          </a:p>
          <a:p>
            <a:pPr>
              <a:buFont typeface="Wingdings" panose="05000000000000000000" pitchFamily="2" charset="2"/>
              <a:buChar char="ü"/>
            </a:pPr>
            <a:r>
              <a:rPr lang="en-US" sz="2000" b="1" i="1" dirty="0">
                <a:solidFill>
                  <a:schemeClr val="tx1">
                    <a:lumMod val="50000"/>
                    <a:lumOff val="50000"/>
                  </a:schemeClr>
                </a:solidFill>
              </a:rPr>
              <a:t>How was the strategy for the work plan decided? </a:t>
            </a:r>
            <a:r>
              <a:rPr lang="en-US" sz="2000" dirty="0">
                <a:solidFill>
                  <a:schemeClr val="tx1">
                    <a:lumMod val="50000"/>
                    <a:lumOff val="50000"/>
                  </a:schemeClr>
                </a:solidFill>
              </a:rPr>
              <a:t> Based on good practices and lessons learned from DOIT project.</a:t>
            </a:r>
            <a:endParaRPr lang="en-US" sz="2000" b="1" i="1" dirty="0">
              <a:solidFill>
                <a:schemeClr val="tx1">
                  <a:lumMod val="50000"/>
                  <a:lumOff val="50000"/>
                </a:schemeClr>
              </a:solidFill>
            </a:endParaRPr>
          </a:p>
          <a:p>
            <a:pPr>
              <a:buFont typeface="Wingdings" panose="05000000000000000000" pitchFamily="2" charset="2"/>
              <a:buChar char="ü"/>
            </a:pPr>
            <a:endParaRPr lang="en-US" sz="2000" b="1" i="1" dirty="0">
              <a:solidFill>
                <a:schemeClr val="tx1">
                  <a:lumMod val="50000"/>
                  <a:lumOff val="50000"/>
                </a:schemeClr>
              </a:solidFill>
            </a:endParaRPr>
          </a:p>
          <a:p>
            <a:pPr>
              <a:buFont typeface="Wingdings" panose="05000000000000000000" pitchFamily="2" charset="2"/>
              <a:buChar char="ü"/>
            </a:pPr>
            <a:r>
              <a:rPr lang="en-US" sz="2000" b="1" i="1" dirty="0">
                <a:solidFill>
                  <a:schemeClr val="tx1">
                    <a:lumMod val="50000"/>
                    <a:lumOff val="50000"/>
                  </a:schemeClr>
                </a:solidFill>
              </a:rPr>
              <a:t>Elaborate on exploitation mechanisms within your institution? </a:t>
            </a:r>
            <a:r>
              <a:rPr lang="en-US" sz="2000" dirty="0">
                <a:solidFill>
                  <a:schemeClr val="tx1">
                    <a:lumMod val="50000"/>
                    <a:lumOff val="50000"/>
                  </a:schemeClr>
                </a:solidFill>
              </a:rPr>
              <a:t>Internal faculty training and opening up SMS to all faculty members.  In all major faculty meetings (opening and closing of our academic semester) our HEIs present their KA2 programs.</a:t>
            </a:r>
            <a:endParaRPr lang="en-US" sz="2000" b="1" i="1" dirty="0">
              <a:solidFill>
                <a:schemeClr val="tx1">
                  <a:lumMod val="50000"/>
                  <a:lumOff val="50000"/>
                </a:schemeClr>
              </a:solidFill>
            </a:endParaRPr>
          </a:p>
          <a:p>
            <a:pPr>
              <a:buFont typeface="Wingdings" panose="05000000000000000000" pitchFamily="2" charset="2"/>
              <a:buChar char="ü"/>
            </a:pPr>
            <a:r>
              <a:rPr lang="en-US" sz="2000" b="1" i="1" dirty="0">
                <a:solidFill>
                  <a:schemeClr val="tx1">
                    <a:lumMod val="50000"/>
                    <a:lumOff val="50000"/>
                  </a:schemeClr>
                </a:solidFill>
              </a:rPr>
              <a:t>To other HEIs in Israel?   </a:t>
            </a:r>
            <a:r>
              <a:rPr lang="en-US" sz="1800" dirty="0">
                <a:solidFill>
                  <a:schemeClr val="tx1">
                    <a:lumMod val="50000"/>
                    <a:lumOff val="50000"/>
                  </a:schemeClr>
                </a:solidFill>
              </a:rPr>
              <a:t>Through Professional Networking, national and international conferences :  including with the </a:t>
            </a:r>
            <a:r>
              <a:rPr lang="en-US" sz="1800" dirty="0" err="1">
                <a:solidFill>
                  <a:schemeClr val="tx1">
                    <a:lumMod val="50000"/>
                    <a:lumOff val="50000"/>
                  </a:schemeClr>
                </a:solidFill>
              </a:rPr>
              <a:t>Mofet</a:t>
            </a:r>
            <a:r>
              <a:rPr lang="en-US" sz="1800" dirty="0">
                <a:solidFill>
                  <a:schemeClr val="tx1">
                    <a:lumMod val="50000"/>
                    <a:lumOff val="50000"/>
                  </a:schemeClr>
                </a:solidFill>
              </a:rPr>
              <a:t> Institute in Israel and the Teacher-Professional Training Institute in Georgia.  Using other KA2 programs and partners to promote CURE (ASSET and SSU conference).  </a:t>
            </a:r>
          </a:p>
          <a:p>
            <a:pPr>
              <a:buFont typeface="Wingdings" panose="05000000000000000000" pitchFamily="2" charset="2"/>
              <a:buChar char="ü"/>
            </a:pPr>
            <a:r>
              <a:rPr lang="en-US" sz="1800" b="1" i="1" dirty="0">
                <a:solidFill>
                  <a:schemeClr val="tx1">
                    <a:lumMod val="50000"/>
                    <a:lumOff val="50000"/>
                  </a:schemeClr>
                </a:solidFill>
              </a:rPr>
              <a:t>CURE’S OPEN WEBSITE:   </a:t>
            </a:r>
            <a:r>
              <a:rPr lang="en-US" sz="1800" dirty="0">
                <a:solidFill>
                  <a:schemeClr val="tx1">
                    <a:lumMod val="50000"/>
                    <a:lumOff val="50000"/>
                  </a:schemeClr>
                </a:solidFill>
              </a:rPr>
              <a:t>almost 34,000 hits to our website from 75 different countries.   1,141 users averaging over 4 sessions in our portal and viewing around 7 different  pages!  </a:t>
            </a:r>
            <a:endParaRPr lang="en-US" sz="2000" b="1" i="1" dirty="0">
              <a:solidFill>
                <a:schemeClr val="tx1">
                  <a:lumMod val="50000"/>
                  <a:lumOff val="50000"/>
                </a:schemeClr>
              </a:solidFill>
            </a:endParaRPr>
          </a:p>
          <a:p>
            <a:pPr>
              <a:buFont typeface="Wingdings" panose="05000000000000000000" pitchFamily="2" charset="2"/>
              <a:buChar char="ü"/>
            </a:pPr>
            <a:r>
              <a:rPr lang="en-US" sz="2000" b="1" i="1" dirty="0">
                <a:solidFill>
                  <a:schemeClr val="tx1">
                    <a:lumMod val="50000"/>
                    <a:lumOff val="50000"/>
                  </a:schemeClr>
                </a:solidFill>
              </a:rPr>
              <a:t>To other relevant non-academic stakeholders?  </a:t>
            </a:r>
            <a:r>
              <a:rPr lang="en-US" sz="1600" dirty="0">
                <a:solidFill>
                  <a:schemeClr val="tx1">
                    <a:lumMod val="50000"/>
                    <a:lumOff val="50000"/>
                  </a:schemeClr>
                </a:solidFill>
              </a:rPr>
              <a:t>Centers for Social and Civic Involvement link up with other non-academic/social organizations (to be reported on in final report).</a:t>
            </a:r>
            <a:endParaRPr lang="en-US" sz="2000" b="1" i="1" dirty="0">
              <a:solidFill>
                <a:schemeClr val="tx1">
                  <a:lumMod val="50000"/>
                  <a:lumOff val="50000"/>
                </a:schemeClr>
              </a:solidFill>
            </a:endParaRPr>
          </a:p>
          <a:p>
            <a:pPr marL="285750" indent="-285750">
              <a:buFont typeface="Wingdings" panose="05000000000000000000" pitchFamily="2" charset="2"/>
              <a:buChar char="q"/>
            </a:pPr>
            <a:endParaRPr lang="en-US" dirty="0"/>
          </a:p>
          <a:p>
            <a:endParaRPr lang="he-IL" dirty="0"/>
          </a:p>
        </p:txBody>
      </p:sp>
      <p:sp>
        <p:nvSpPr>
          <p:cNvPr id="4" name="Subtitle 3"/>
          <p:cNvSpPr>
            <a:spLocks noGrp="1"/>
          </p:cNvSpPr>
          <p:nvPr>
            <p:ph type="subTitle" idx="13"/>
          </p:nvPr>
        </p:nvSpPr>
        <p:spPr>
          <a:xfrm>
            <a:off x="10108276" y="623455"/>
            <a:ext cx="1855124" cy="4023360"/>
          </a:xfrm>
        </p:spPr>
        <p:txBody>
          <a:bodyPr>
            <a:normAutofit fontScale="92500" lnSpcReduction="10000"/>
          </a:bodyPr>
          <a:lstStyle/>
          <a:p>
            <a:pPr algn="l" rtl="0"/>
            <a:r>
              <a:rPr lang="en-US" sz="2000" dirty="0">
                <a:solidFill>
                  <a:schemeClr val="tx1">
                    <a:lumMod val="50000"/>
                    <a:lumOff val="50000"/>
                  </a:schemeClr>
                </a:solidFill>
              </a:rPr>
              <a:t>Attach</a:t>
            </a:r>
          </a:p>
          <a:p>
            <a:pPr marL="342900" indent="-342900" algn="l" rtl="0">
              <a:buFont typeface="Wingdings" panose="05000000000000000000" pitchFamily="2" charset="2"/>
              <a:buChar char="q"/>
            </a:pPr>
            <a:r>
              <a:rPr lang="en-US" sz="1400" dirty="0">
                <a:solidFill>
                  <a:schemeClr val="tx1">
                    <a:lumMod val="50000"/>
                    <a:lumOff val="50000"/>
                  </a:schemeClr>
                </a:solidFill>
              </a:rPr>
              <a:t>Dissemination plan Located in WP4: </a:t>
            </a:r>
            <a:r>
              <a:rPr lang="en-US" sz="1400" dirty="0">
                <a:solidFill>
                  <a:schemeClr val="tx1">
                    <a:lumMod val="50000"/>
                    <a:lumOff val="50000"/>
                  </a:schemeClr>
                </a:solidFill>
                <a:hlinkClick r:id="rId3"/>
              </a:rPr>
              <a:t>https://cure.erasmus-plus.org.il/course/view.php?id=63</a:t>
            </a:r>
            <a:r>
              <a:rPr lang="en-US" sz="1400" dirty="0">
                <a:solidFill>
                  <a:schemeClr val="tx1">
                    <a:lumMod val="50000"/>
                    <a:lumOff val="50000"/>
                  </a:schemeClr>
                </a:solidFill>
              </a:rPr>
              <a:t> </a:t>
            </a:r>
          </a:p>
          <a:p>
            <a:pPr algn="l" rtl="0"/>
            <a:r>
              <a:rPr lang="en-US" sz="1400" dirty="0">
                <a:solidFill>
                  <a:schemeClr val="tx1">
                    <a:lumMod val="50000"/>
                    <a:lumOff val="50000"/>
                  </a:schemeClr>
                </a:solidFill>
              </a:rPr>
              <a:t>Are your project outputs:</a:t>
            </a:r>
          </a:p>
          <a:p>
            <a:pPr marL="342900" indent="-342900" algn="l" rtl="0">
              <a:buFont typeface="Wingdings" panose="05000000000000000000" pitchFamily="2" charset="2"/>
              <a:buChar char="q"/>
            </a:pPr>
            <a:r>
              <a:rPr lang="en-US" sz="1400" dirty="0">
                <a:solidFill>
                  <a:schemeClr val="tx1">
                    <a:lumMod val="50000"/>
                    <a:lumOff val="50000"/>
                  </a:schemeClr>
                </a:solidFill>
              </a:rPr>
              <a:t>On the Erasmus+ Project Results Platform? </a:t>
            </a:r>
            <a:r>
              <a:rPr lang="en-US" sz="1400" b="1" dirty="0">
                <a:solidFill>
                  <a:schemeClr val="tx1">
                    <a:lumMod val="50000"/>
                    <a:lumOff val="50000"/>
                  </a:schemeClr>
                </a:solidFill>
              </a:rPr>
              <a:t>Not yet only towards end of projec</a:t>
            </a:r>
            <a:r>
              <a:rPr lang="en-US" sz="1400" dirty="0">
                <a:solidFill>
                  <a:schemeClr val="tx1">
                    <a:lumMod val="50000"/>
                    <a:lumOff val="50000"/>
                  </a:schemeClr>
                </a:solidFill>
              </a:rPr>
              <a:t>t</a:t>
            </a:r>
          </a:p>
          <a:p>
            <a:pPr marL="342900" indent="-342900" algn="l" rtl="0">
              <a:buFont typeface="Wingdings" panose="05000000000000000000" pitchFamily="2" charset="2"/>
              <a:buChar char="q"/>
            </a:pPr>
            <a:r>
              <a:rPr lang="en-US" sz="1400" dirty="0">
                <a:solidFill>
                  <a:schemeClr val="tx1">
                    <a:lumMod val="50000"/>
                    <a:lumOff val="50000"/>
                  </a:schemeClr>
                </a:solidFill>
              </a:rPr>
              <a:t>On your institution’s website? </a:t>
            </a:r>
            <a:r>
              <a:rPr lang="en-US" sz="1400" b="1" dirty="0">
                <a:solidFill>
                  <a:schemeClr val="tx1">
                    <a:lumMod val="50000"/>
                    <a:lumOff val="50000"/>
                  </a:schemeClr>
                </a:solidFill>
              </a:rPr>
              <a:t>yes</a:t>
            </a:r>
          </a:p>
          <a:p>
            <a:pPr marL="342900" indent="-342900" algn="l" rtl="0">
              <a:buFont typeface="Wingdings" panose="05000000000000000000" pitchFamily="2" charset="2"/>
              <a:buChar char="q"/>
            </a:pPr>
            <a:r>
              <a:rPr lang="en-US" sz="1400" dirty="0">
                <a:solidFill>
                  <a:schemeClr val="tx1">
                    <a:lumMod val="50000"/>
                    <a:lumOff val="50000"/>
                  </a:schemeClr>
                </a:solidFill>
              </a:rPr>
              <a:t>on the Erasmus+ Israel website?  </a:t>
            </a:r>
            <a:r>
              <a:rPr lang="en-US" sz="1400" b="1" dirty="0">
                <a:solidFill>
                  <a:schemeClr val="tx1">
                    <a:lumMod val="50000"/>
                    <a:lumOff val="50000"/>
                  </a:schemeClr>
                </a:solidFill>
              </a:rPr>
              <a:t>ye</a:t>
            </a:r>
            <a:r>
              <a:rPr lang="en-US" sz="1400" dirty="0">
                <a:solidFill>
                  <a:schemeClr val="tx1">
                    <a:lumMod val="50000"/>
                    <a:lumOff val="50000"/>
                  </a:schemeClr>
                </a:solidFill>
              </a:rPr>
              <a:t>s</a:t>
            </a:r>
          </a:p>
          <a:p>
            <a:pPr marL="342900" indent="-342900" algn="l" rtl="0">
              <a:buFont typeface="Wingdings" panose="05000000000000000000" pitchFamily="2" charset="2"/>
              <a:buChar char="q"/>
            </a:pPr>
            <a:endParaRPr lang="en-US" dirty="0">
              <a:solidFill>
                <a:schemeClr val="tx1">
                  <a:lumMod val="50000"/>
                  <a:lumOff val="50000"/>
                </a:schemeClr>
              </a:solidFill>
            </a:endParaRPr>
          </a:p>
          <a:p>
            <a:endParaRPr lang="he-IL" dirty="0"/>
          </a:p>
        </p:txBody>
      </p:sp>
      <p:pic>
        <p:nvPicPr>
          <p:cNvPr id="5" name="Shape 90">
            <a:extLst>
              <a:ext uri="{FF2B5EF4-FFF2-40B4-BE49-F238E27FC236}">
                <a16:creationId xmlns:a16="http://schemas.microsoft.com/office/drawing/2014/main" id="{1940402C-DB16-4573-B8E4-67C5D2FD9334}"/>
              </a:ext>
            </a:extLst>
          </p:cNvPr>
          <p:cNvPicPr preferRelativeResize="0"/>
          <p:nvPr/>
        </p:nvPicPr>
        <p:blipFill>
          <a:blip r:embed="rId4">
            <a:alphaModFix/>
          </a:blip>
          <a:stretch>
            <a:fillRect/>
          </a:stretch>
        </p:blipFill>
        <p:spPr>
          <a:xfrm>
            <a:off x="478604" y="6176963"/>
            <a:ext cx="1596147" cy="644130"/>
          </a:xfrm>
          <a:prstGeom prst="rect">
            <a:avLst/>
          </a:prstGeom>
          <a:noFill/>
          <a:ln>
            <a:noFill/>
          </a:ln>
        </p:spPr>
      </p:pic>
      <p:pic>
        <p:nvPicPr>
          <p:cNvPr id="6" name="Picture 5" descr="The IPKat: Wednesday whimsies I"/>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251887" y="4909580"/>
            <a:ext cx="1567901" cy="1137015"/>
          </a:xfrm>
          <a:prstGeom prst="rect">
            <a:avLst/>
          </a:prstGeom>
        </p:spPr>
      </p:pic>
      <p:pic>
        <p:nvPicPr>
          <p:cNvPr id="7" name="Picture 6" descr="The new Arthur Koenig Fellowship by Human Rights Watch ..."/>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462979" y="187835"/>
            <a:ext cx="929640" cy="929640"/>
          </a:xfrm>
          <a:prstGeom prst="rect">
            <a:avLst/>
          </a:prstGeom>
        </p:spPr>
      </p:pic>
    </p:spTree>
    <p:extLst>
      <p:ext uri="{BB962C8B-B14F-4D97-AF65-F5344CB8AC3E}">
        <p14:creationId xmlns:p14="http://schemas.microsoft.com/office/powerpoint/2010/main" val="212814876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t>
            </a:r>
            <a:r>
              <a:rPr lang="en-US" b="1" dirty="0"/>
              <a:t>CURE- Website statistics:  </a:t>
            </a:r>
            <a:r>
              <a:rPr lang="en-US" dirty="0"/>
              <a:t>November 1st ,2018 </a:t>
            </a:r>
          </a:p>
        </p:txBody>
      </p:sp>
      <p:pic>
        <p:nvPicPr>
          <p:cNvPr id="6" name="Picture 5"/>
          <p:cNvPicPr>
            <a:picLocks noChangeAspect="1"/>
          </p:cNvPicPr>
          <p:nvPr/>
        </p:nvPicPr>
        <p:blipFill>
          <a:blip r:embed="rId2"/>
          <a:stretch>
            <a:fillRect/>
          </a:stretch>
        </p:blipFill>
        <p:spPr>
          <a:xfrm>
            <a:off x="4882896" y="1391440"/>
            <a:ext cx="2907793" cy="1444752"/>
          </a:xfrm>
          <a:prstGeom prst="rect">
            <a:avLst/>
          </a:prstGeom>
        </p:spPr>
      </p:pic>
      <p:pic>
        <p:nvPicPr>
          <p:cNvPr id="7" name="Picture 6"/>
          <p:cNvPicPr>
            <a:picLocks noChangeAspect="1"/>
          </p:cNvPicPr>
          <p:nvPr/>
        </p:nvPicPr>
        <p:blipFill>
          <a:blip r:embed="rId3"/>
          <a:stretch>
            <a:fillRect/>
          </a:stretch>
        </p:blipFill>
        <p:spPr>
          <a:xfrm>
            <a:off x="664498" y="1365210"/>
            <a:ext cx="3971509" cy="1636687"/>
          </a:xfrm>
          <a:prstGeom prst="rect">
            <a:avLst/>
          </a:prstGeom>
        </p:spPr>
      </p:pic>
      <p:pic>
        <p:nvPicPr>
          <p:cNvPr id="8" name="Picture 7"/>
          <p:cNvPicPr>
            <a:picLocks noChangeAspect="1"/>
          </p:cNvPicPr>
          <p:nvPr/>
        </p:nvPicPr>
        <p:blipFill>
          <a:blip r:embed="rId4"/>
          <a:stretch>
            <a:fillRect/>
          </a:stretch>
        </p:blipFill>
        <p:spPr>
          <a:xfrm>
            <a:off x="4636007" y="3227904"/>
            <a:ext cx="2523745" cy="1280087"/>
          </a:xfrm>
          <a:prstGeom prst="rect">
            <a:avLst/>
          </a:prstGeom>
        </p:spPr>
      </p:pic>
      <p:pic>
        <p:nvPicPr>
          <p:cNvPr id="10" name="Content Placeholder 9"/>
          <p:cNvPicPr>
            <a:picLocks noGrp="1" noChangeAspect="1"/>
          </p:cNvPicPr>
          <p:nvPr>
            <p:ph idx="1"/>
          </p:nvPr>
        </p:nvPicPr>
        <p:blipFill>
          <a:blip r:embed="rId5"/>
          <a:stretch>
            <a:fillRect/>
          </a:stretch>
        </p:blipFill>
        <p:spPr>
          <a:xfrm>
            <a:off x="480461" y="3227904"/>
            <a:ext cx="3318162" cy="1426391"/>
          </a:xfrm>
          <a:prstGeom prst="rect">
            <a:avLst/>
          </a:prstGeom>
        </p:spPr>
      </p:pic>
      <p:sp>
        <p:nvSpPr>
          <p:cNvPr id="11" name="Rectangle 10"/>
          <p:cNvSpPr/>
          <p:nvPr/>
        </p:nvSpPr>
        <p:spPr>
          <a:xfrm>
            <a:off x="4320385" y="4654295"/>
            <a:ext cx="3551229" cy="369332"/>
          </a:xfrm>
          <a:prstGeom prst="rect">
            <a:avLst/>
          </a:prstGeom>
        </p:spPr>
        <p:txBody>
          <a:bodyPr wrap="none">
            <a:spAutoFit/>
          </a:bodyPr>
          <a:lstStyle/>
          <a:p>
            <a:r>
              <a:rPr lang="en-US" dirty="0">
                <a:solidFill>
                  <a:srgbClr val="000000"/>
                </a:solidFill>
                <a:latin typeface="Calibri" panose="020F0502020204030204" pitchFamily="34" charset="0"/>
              </a:rPr>
              <a:t>How many pages every viewer sees </a:t>
            </a:r>
            <a:endParaRPr lang="en-US" dirty="0"/>
          </a:p>
        </p:txBody>
      </p:sp>
      <p:pic>
        <p:nvPicPr>
          <p:cNvPr id="12" name="Picture 11"/>
          <p:cNvPicPr>
            <a:picLocks noChangeAspect="1"/>
          </p:cNvPicPr>
          <p:nvPr/>
        </p:nvPicPr>
        <p:blipFill>
          <a:blip r:embed="rId6"/>
          <a:stretch>
            <a:fillRect/>
          </a:stretch>
        </p:blipFill>
        <p:spPr>
          <a:xfrm>
            <a:off x="8406828" y="1365210"/>
            <a:ext cx="3193861" cy="3056019"/>
          </a:xfrm>
          <a:prstGeom prst="rect">
            <a:avLst/>
          </a:prstGeom>
        </p:spPr>
      </p:pic>
      <p:sp>
        <p:nvSpPr>
          <p:cNvPr id="13" name="TextBox 12"/>
          <p:cNvSpPr txBox="1"/>
          <p:nvPr/>
        </p:nvSpPr>
        <p:spPr>
          <a:xfrm>
            <a:off x="3883152" y="5162478"/>
            <a:ext cx="7638288" cy="646331"/>
          </a:xfrm>
          <a:prstGeom prst="rect">
            <a:avLst/>
          </a:prstGeom>
          <a:noFill/>
        </p:spPr>
        <p:txBody>
          <a:bodyPr wrap="square" rtlCol="0">
            <a:spAutoFit/>
          </a:bodyPr>
          <a:lstStyle/>
          <a:p>
            <a:pPr algn="l" rtl="0"/>
            <a:r>
              <a:rPr lang="en-US" sz="3600" dirty="0"/>
              <a:t>Viewers from 75 Different Countries    </a:t>
            </a:r>
          </a:p>
        </p:txBody>
      </p:sp>
      <p:pic>
        <p:nvPicPr>
          <p:cNvPr id="14" name="Picture 13" descr="ОБРАЗОВАТЕЛЕН ЦЕНТЪР &quot;БЪДЕЩЕ&quot;"/>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333502" y="5162478"/>
            <a:ext cx="1398263" cy="1212602"/>
          </a:xfrm>
          <a:prstGeom prst="rect">
            <a:avLst/>
          </a:prstGeom>
        </p:spPr>
      </p:pic>
    </p:spTree>
    <p:extLst>
      <p:ext uri="{BB962C8B-B14F-4D97-AF65-F5344CB8AC3E}">
        <p14:creationId xmlns:p14="http://schemas.microsoft.com/office/powerpoint/2010/main" val="205108626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p:cNvPicPr>
          <p:nvPr>
            <p:ph idx="1"/>
          </p:nvPr>
        </p:nvPicPr>
        <p:blipFill>
          <a:blip r:embed="rId2"/>
          <a:stretch>
            <a:fillRect/>
          </a:stretch>
        </p:blipFill>
        <p:spPr>
          <a:xfrm>
            <a:off x="649224" y="1591056"/>
            <a:ext cx="4992623" cy="5125403"/>
          </a:xfrm>
          <a:prstGeom prst="rect">
            <a:avLst/>
          </a:prstGeom>
        </p:spPr>
      </p:pic>
      <p:pic>
        <p:nvPicPr>
          <p:cNvPr id="6" name="Picture 5"/>
          <p:cNvPicPr/>
          <p:nvPr/>
        </p:nvPicPr>
        <p:blipFill>
          <a:blip r:embed="rId3"/>
          <a:stretch>
            <a:fillRect/>
          </a:stretch>
        </p:blipFill>
        <p:spPr>
          <a:xfrm>
            <a:off x="6455664" y="1591055"/>
            <a:ext cx="4315968" cy="5125403"/>
          </a:xfrm>
          <a:prstGeom prst="rect">
            <a:avLst/>
          </a:prstGeom>
        </p:spPr>
      </p:pic>
      <p:sp>
        <p:nvSpPr>
          <p:cNvPr id="9" name="TextBox 8"/>
          <p:cNvSpPr txBox="1"/>
          <p:nvPr/>
        </p:nvSpPr>
        <p:spPr>
          <a:xfrm>
            <a:off x="1435608" y="301752"/>
            <a:ext cx="8631936" cy="954107"/>
          </a:xfrm>
          <a:prstGeom prst="rect">
            <a:avLst/>
          </a:prstGeom>
          <a:noFill/>
        </p:spPr>
        <p:txBody>
          <a:bodyPr wrap="square" rtlCol="0">
            <a:spAutoFit/>
          </a:bodyPr>
          <a:lstStyle/>
          <a:p>
            <a:pPr algn="ctr" rtl="0"/>
            <a:r>
              <a:rPr lang="en-US" sz="2800" b="1" dirty="0"/>
              <a:t>Different Countries that had Viewers Visit and USE CURE’s Website!</a:t>
            </a:r>
          </a:p>
        </p:txBody>
      </p:sp>
    </p:spTree>
    <p:extLst>
      <p:ext uri="{BB962C8B-B14F-4D97-AF65-F5344CB8AC3E}">
        <p14:creationId xmlns:p14="http://schemas.microsoft.com/office/powerpoint/2010/main" val="170312979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p:nvPr/>
        </p:nvPicPr>
        <p:blipFill>
          <a:blip r:embed="rId2"/>
          <a:stretch>
            <a:fillRect/>
          </a:stretch>
        </p:blipFill>
        <p:spPr>
          <a:xfrm>
            <a:off x="4407408" y="606290"/>
            <a:ext cx="3202305" cy="5586984"/>
          </a:xfrm>
          <a:prstGeom prst="rect">
            <a:avLst/>
          </a:prstGeom>
        </p:spPr>
      </p:pic>
      <p:pic>
        <p:nvPicPr>
          <p:cNvPr id="11" name="Picture 10"/>
          <p:cNvPicPr/>
          <p:nvPr/>
        </p:nvPicPr>
        <p:blipFill>
          <a:blip r:embed="rId3"/>
          <a:stretch>
            <a:fillRect/>
          </a:stretch>
        </p:blipFill>
        <p:spPr>
          <a:xfrm>
            <a:off x="8101584" y="574286"/>
            <a:ext cx="3446907" cy="5650992"/>
          </a:xfrm>
          <a:prstGeom prst="rect">
            <a:avLst/>
          </a:prstGeom>
        </p:spPr>
      </p:pic>
      <p:pic>
        <p:nvPicPr>
          <p:cNvPr id="12" name="Picture 11"/>
          <p:cNvPicPr/>
          <p:nvPr/>
        </p:nvPicPr>
        <p:blipFill>
          <a:blip r:embed="rId4"/>
          <a:stretch>
            <a:fillRect/>
          </a:stretch>
        </p:blipFill>
        <p:spPr>
          <a:xfrm>
            <a:off x="186499" y="638294"/>
            <a:ext cx="3974973" cy="5586984"/>
          </a:xfrm>
          <a:prstGeom prst="rect">
            <a:avLst/>
          </a:prstGeom>
        </p:spPr>
      </p:pic>
      <p:sp>
        <p:nvSpPr>
          <p:cNvPr id="7" name="Rectangle 6"/>
          <p:cNvSpPr/>
          <p:nvPr/>
        </p:nvSpPr>
        <p:spPr>
          <a:xfrm>
            <a:off x="1310640" y="112621"/>
            <a:ext cx="10037064" cy="461665"/>
          </a:xfrm>
          <a:prstGeom prst="rect">
            <a:avLst/>
          </a:prstGeom>
        </p:spPr>
        <p:txBody>
          <a:bodyPr wrap="square">
            <a:spAutoFit/>
          </a:bodyPr>
          <a:lstStyle/>
          <a:p>
            <a:pPr algn="ctr" rtl="0"/>
            <a:r>
              <a:rPr lang="en-US" sz="2400" b="1" dirty="0"/>
              <a:t>Different Countries that had Viewers Visit and USE CURE’s Website (page 2)!</a:t>
            </a:r>
          </a:p>
        </p:txBody>
      </p:sp>
    </p:spTree>
    <p:extLst>
      <p:ext uri="{BB962C8B-B14F-4D97-AF65-F5344CB8AC3E}">
        <p14:creationId xmlns:p14="http://schemas.microsoft.com/office/powerpoint/2010/main" val="196052262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solidFill>
                  <a:schemeClr val="accent5"/>
                </a:solidFill>
                <a:latin typeface="+mn-lt"/>
                <a:ea typeface="Tahoma" panose="020B0604030504040204" pitchFamily="34" charset="0"/>
                <a:cs typeface="Tahoma" panose="020B0604030504040204" pitchFamily="34" charset="0"/>
              </a:rPr>
              <a:t>The impact of our project:</a:t>
            </a:r>
            <a:endParaRPr lang="he-IL" sz="3600" dirty="0">
              <a:solidFill>
                <a:schemeClr val="accent5"/>
              </a:solidFill>
              <a:latin typeface="+mn-lt"/>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a:xfrm>
            <a:off x="191193" y="1185545"/>
            <a:ext cx="11661843" cy="4351338"/>
          </a:xfrm>
        </p:spPr>
        <p:txBody>
          <a:bodyPr>
            <a:normAutofit fontScale="77500" lnSpcReduction="20000"/>
          </a:bodyPr>
          <a:lstStyle/>
          <a:p>
            <a:pPr>
              <a:buFont typeface="Wingdings" panose="05000000000000000000" pitchFamily="2" charset="2"/>
              <a:buChar char="ü"/>
            </a:pPr>
            <a:r>
              <a:rPr lang="en-US" sz="2200" b="1" i="1" dirty="0">
                <a:solidFill>
                  <a:schemeClr val="tx1">
                    <a:lumMod val="50000"/>
                    <a:lumOff val="50000"/>
                  </a:schemeClr>
                </a:solidFill>
              </a:rPr>
              <a:t>Describe the actual change within your institution, contributed solely to the project (Different levels: students, other faculty members, in your department, in the management of the institution….)  </a:t>
            </a:r>
          </a:p>
          <a:p>
            <a:pPr marL="457200" lvl="1" indent="0">
              <a:buNone/>
            </a:pPr>
            <a:r>
              <a:rPr lang="en-US" sz="1800" b="1" i="1" dirty="0">
                <a:solidFill>
                  <a:schemeClr val="tx1">
                    <a:lumMod val="50000"/>
                    <a:lumOff val="50000"/>
                  </a:schemeClr>
                </a:solidFill>
              </a:rPr>
              <a:t>1.    </a:t>
            </a:r>
            <a:r>
              <a:rPr lang="en-US" sz="1600" dirty="0">
                <a:solidFill>
                  <a:schemeClr val="tx1">
                    <a:lumMod val="50000"/>
                    <a:lumOff val="50000"/>
                  </a:schemeClr>
                </a:solidFill>
              </a:rPr>
              <a:t>Centers for Social and Civic Involvement have been created and institutionalized (with staff) and students are designing and implementing programs in the community through these centers.   </a:t>
            </a:r>
          </a:p>
          <a:p>
            <a:pPr marL="800100" lvl="1" indent="-342900">
              <a:buAutoNum type="arabicPeriod" startAt="2"/>
            </a:pPr>
            <a:r>
              <a:rPr lang="en-US" sz="1600" dirty="0">
                <a:solidFill>
                  <a:schemeClr val="tx1">
                    <a:lumMod val="50000"/>
                    <a:lumOff val="50000"/>
                  </a:schemeClr>
                </a:solidFill>
              </a:rPr>
              <a:t>New courses that never existed in our HEIs are now part of the curriculum or existing courses have been upgraded through integrating CURE’s units within them.</a:t>
            </a:r>
          </a:p>
          <a:p>
            <a:pPr marL="800100" lvl="1" indent="-342900">
              <a:buAutoNum type="arabicPeriod" startAt="2"/>
            </a:pPr>
            <a:r>
              <a:rPr lang="en-US" sz="1600" dirty="0">
                <a:solidFill>
                  <a:schemeClr val="tx1">
                    <a:lumMod val="50000"/>
                    <a:lumOff val="50000"/>
                  </a:schemeClr>
                </a:solidFill>
              </a:rPr>
              <a:t>Through SMS program Faculty were trained in new pedagogical methods and are applying them to their teaching</a:t>
            </a:r>
          </a:p>
          <a:p>
            <a:pPr>
              <a:buFont typeface="Wingdings" panose="05000000000000000000" pitchFamily="2" charset="2"/>
              <a:buChar char="ü"/>
            </a:pPr>
            <a:r>
              <a:rPr lang="en-US" sz="2200" b="1" i="1" dirty="0">
                <a:solidFill>
                  <a:schemeClr val="tx1">
                    <a:lumMod val="50000"/>
                    <a:lumOff val="50000"/>
                  </a:schemeClr>
                </a:solidFill>
              </a:rPr>
              <a:t>What has been/will be the national impact? </a:t>
            </a:r>
          </a:p>
          <a:p>
            <a:pPr marL="914400" lvl="1" indent="-457200">
              <a:buFont typeface="+mj-lt"/>
              <a:buAutoNum type="arabicPeriod"/>
            </a:pPr>
            <a:r>
              <a:rPr lang="en-US" sz="1400" dirty="0">
                <a:solidFill>
                  <a:schemeClr val="tx1">
                    <a:lumMod val="50000"/>
                    <a:lumOff val="50000"/>
                  </a:schemeClr>
                </a:solidFill>
              </a:rPr>
              <a:t>In Georgia there will be a curriculum for civic education in HEI’s teacher-training programs which can be modelled in other institutions.  The fact that our CURE HEIs are located in different regions of GEO will provide opportunities to exploit our program and impact different regions.</a:t>
            </a:r>
          </a:p>
          <a:p>
            <a:pPr marL="914400" lvl="1" indent="-457200">
              <a:buFont typeface="+mj-lt"/>
              <a:buAutoNum type="arabicPeriod"/>
            </a:pPr>
            <a:r>
              <a:rPr lang="en-US" sz="1400" dirty="0">
                <a:solidFill>
                  <a:schemeClr val="tx1">
                    <a:lumMod val="50000"/>
                    <a:lumOff val="50000"/>
                  </a:schemeClr>
                </a:solidFill>
              </a:rPr>
              <a:t>In Israel, there will be new courses available for any HEI to tap into in order to update their programs for civic education.</a:t>
            </a:r>
          </a:p>
          <a:p>
            <a:pPr marL="914400" lvl="1" indent="-457200">
              <a:buFont typeface="+mj-lt"/>
              <a:buAutoNum type="arabicPeriod"/>
            </a:pPr>
            <a:r>
              <a:rPr lang="en-US" sz="1400" dirty="0">
                <a:solidFill>
                  <a:schemeClr val="tx1">
                    <a:lumMod val="50000"/>
                    <a:lumOff val="50000"/>
                  </a:schemeClr>
                </a:solidFill>
              </a:rPr>
              <a:t>The Centers for Social and Civic Involvement in our IL and GEO HEIs provides a model that can be replicated in other HEIs and contributes to the community through their activities.  The fact that CURE’s IL HEIs represent differed educational systems (Secular, Religious and Arab) provides opportunities for impacting wide range of populations..</a:t>
            </a:r>
          </a:p>
          <a:p>
            <a:pPr marL="914400" lvl="1" indent="-457200">
              <a:buFont typeface="+mj-lt"/>
              <a:buAutoNum type="arabicPeriod"/>
            </a:pPr>
            <a:r>
              <a:rPr lang="en-US" sz="1400" dirty="0">
                <a:solidFill>
                  <a:schemeClr val="tx1">
                    <a:lumMod val="50000"/>
                    <a:lumOff val="50000"/>
                  </a:schemeClr>
                </a:solidFill>
              </a:rPr>
              <a:t>Each of our HEIs are connection with tens if not hundreds of schools where their students apprentice teach.  These schools will be impacted through our students AND through our in-service teacher-training programs.</a:t>
            </a:r>
          </a:p>
          <a:p>
            <a:pPr>
              <a:buFont typeface="Wingdings" panose="05000000000000000000" pitchFamily="2" charset="2"/>
              <a:buChar char="ü"/>
            </a:pPr>
            <a:r>
              <a:rPr lang="en-US" sz="2200" b="1" i="1" dirty="0">
                <a:solidFill>
                  <a:schemeClr val="tx1">
                    <a:lumMod val="50000"/>
                    <a:lumOff val="50000"/>
                  </a:schemeClr>
                </a:solidFill>
              </a:rPr>
              <a:t>How is the impact (/change) is/will be measured?</a:t>
            </a:r>
          </a:p>
          <a:p>
            <a:pPr marL="914400" lvl="1" indent="-457200">
              <a:buFont typeface="+mj-lt"/>
              <a:buAutoNum type="arabicPeriod"/>
            </a:pPr>
            <a:r>
              <a:rPr lang="en-US" sz="1700" dirty="0">
                <a:solidFill>
                  <a:schemeClr val="tx1">
                    <a:lumMod val="50000"/>
                    <a:lumOff val="50000"/>
                  </a:schemeClr>
                </a:solidFill>
              </a:rPr>
              <a:t>Creation of new courses, units and the feedback from the participants and beneficiaries of these course and units.</a:t>
            </a:r>
          </a:p>
          <a:p>
            <a:pPr marL="914400" lvl="1" indent="-457200">
              <a:buFont typeface="+mj-lt"/>
              <a:buAutoNum type="arabicPeriod"/>
            </a:pPr>
            <a:r>
              <a:rPr lang="en-US" sz="1700" dirty="0">
                <a:solidFill>
                  <a:schemeClr val="tx1">
                    <a:lumMod val="50000"/>
                    <a:lumOff val="50000"/>
                  </a:schemeClr>
                </a:solidFill>
              </a:rPr>
              <a:t>Narrative Testimonies by participants</a:t>
            </a:r>
          </a:p>
          <a:p>
            <a:pPr>
              <a:buFont typeface="Wingdings" panose="05000000000000000000" pitchFamily="2" charset="2"/>
              <a:buChar char="ü"/>
            </a:pPr>
            <a:r>
              <a:rPr lang="en-US" sz="2200" b="1" i="1" dirty="0">
                <a:solidFill>
                  <a:schemeClr val="tx1">
                    <a:lumMod val="50000"/>
                    <a:lumOff val="50000"/>
                  </a:schemeClr>
                </a:solidFill>
              </a:rPr>
              <a:t>What are the new capacities (to be) built in your institution? </a:t>
            </a:r>
          </a:p>
          <a:p>
            <a:pPr marL="914400" lvl="1" indent="-457200">
              <a:buFont typeface="+mj-lt"/>
              <a:buAutoNum type="arabicPeriod"/>
            </a:pPr>
            <a:r>
              <a:rPr lang="en-US" sz="1800" dirty="0">
                <a:solidFill>
                  <a:schemeClr val="tx1">
                    <a:lumMod val="50000"/>
                    <a:lumOff val="50000"/>
                  </a:schemeClr>
                </a:solidFill>
              </a:rPr>
              <a:t>Faculty professional development and training workshops improves the quality of teaching at our institutions</a:t>
            </a:r>
          </a:p>
          <a:p>
            <a:pPr marL="914400" lvl="1" indent="-457200">
              <a:buFont typeface="+mj-lt"/>
              <a:buAutoNum type="arabicPeriod"/>
            </a:pPr>
            <a:r>
              <a:rPr lang="en-US" sz="1800" dirty="0">
                <a:solidFill>
                  <a:schemeClr val="tx1">
                    <a:lumMod val="50000"/>
                    <a:lumOff val="50000"/>
                  </a:schemeClr>
                </a:solidFill>
              </a:rPr>
              <a:t>New  or modernized curriculum improves training for civic education and involvement</a:t>
            </a:r>
          </a:p>
          <a:p>
            <a:pPr marL="914400" lvl="1" indent="-457200">
              <a:buFont typeface="+mj-lt"/>
              <a:buAutoNum type="arabicPeriod"/>
            </a:pPr>
            <a:r>
              <a:rPr lang="en-US" sz="1800" dirty="0">
                <a:solidFill>
                  <a:schemeClr val="tx1">
                    <a:lumMod val="50000"/>
                    <a:lumOff val="50000"/>
                  </a:schemeClr>
                </a:solidFill>
              </a:rPr>
              <a:t>Centers for social and civic involvement which generate activities for the community</a:t>
            </a:r>
            <a:endParaRPr lang="en-US" sz="1500" dirty="0">
              <a:solidFill>
                <a:schemeClr val="tx1">
                  <a:lumMod val="50000"/>
                  <a:lumOff val="50000"/>
                </a:schemeClr>
              </a:solidFill>
            </a:endParaRPr>
          </a:p>
          <a:p>
            <a:endParaRPr lang="he-IL" dirty="0"/>
          </a:p>
        </p:txBody>
      </p:sp>
      <p:pic>
        <p:nvPicPr>
          <p:cNvPr id="5" name="Picture 2" descr="Image result for impac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854563" y="153988"/>
            <a:ext cx="998473" cy="60844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Shape 90">
            <a:extLst>
              <a:ext uri="{FF2B5EF4-FFF2-40B4-BE49-F238E27FC236}">
                <a16:creationId xmlns:a16="http://schemas.microsoft.com/office/drawing/2014/main" id="{BD5E1D99-4C87-44C6-99EF-CA1052EAE52F}"/>
              </a:ext>
            </a:extLst>
          </p:cNvPr>
          <p:cNvPicPr preferRelativeResize="0"/>
          <p:nvPr/>
        </p:nvPicPr>
        <p:blipFill>
          <a:blip r:embed="rId3">
            <a:alphaModFix/>
          </a:blip>
          <a:stretch>
            <a:fillRect/>
          </a:stretch>
        </p:blipFill>
        <p:spPr>
          <a:xfrm>
            <a:off x="478604" y="6176963"/>
            <a:ext cx="1596147" cy="644130"/>
          </a:xfrm>
          <a:prstGeom prst="rect">
            <a:avLst/>
          </a:prstGeom>
          <a:noFill/>
          <a:ln>
            <a:noFill/>
          </a:ln>
        </p:spPr>
      </p:pic>
    </p:spTree>
    <p:extLst>
      <p:ext uri="{BB962C8B-B14F-4D97-AF65-F5344CB8AC3E}">
        <p14:creationId xmlns:p14="http://schemas.microsoft.com/office/powerpoint/2010/main" val="40169882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solidFill>
                  <a:schemeClr val="accent5"/>
                </a:solidFill>
                <a:latin typeface="+mn-lt"/>
                <a:ea typeface="Tahoma" panose="020B0604030504040204" pitchFamily="34" charset="0"/>
                <a:cs typeface="Tahoma" panose="020B0604030504040204" pitchFamily="34" charset="0"/>
              </a:rPr>
              <a:t>CURE’s Partners:  Israeli, Georgian and EU HEIs.</a:t>
            </a:r>
            <a:endParaRPr lang="he-IL" sz="3600" dirty="0">
              <a:solidFill>
                <a:schemeClr val="accent5"/>
              </a:solidFill>
              <a:latin typeface="+mn-lt"/>
              <a:ea typeface="Tahoma" panose="020B0604030504040204" pitchFamily="34" charset="0"/>
              <a:cs typeface="Tahoma" panose="020B0604030504040204" pitchFamily="34" charset="0"/>
            </a:endParaRPr>
          </a:p>
        </p:txBody>
      </p:sp>
      <p:pic>
        <p:nvPicPr>
          <p:cNvPr id="5" name="Picture 6" descr="Image result for world map"/>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0966" y="1686585"/>
            <a:ext cx="5784351" cy="3602256"/>
          </a:xfrm>
          <a:prstGeom prst="rect">
            <a:avLst/>
          </a:prstGeom>
          <a:noFill/>
          <a:extLst>
            <a:ext uri="{909E8E84-426E-40DD-AFC4-6F175D3DCCD1}">
              <a14:hiddenFill xmlns:a14="http://schemas.microsoft.com/office/drawing/2010/main">
                <a:solidFill>
                  <a:srgbClr val="FFFFFF"/>
                </a:solidFill>
              </a14:hiddenFill>
            </a:ext>
          </a:extLst>
        </p:spPr>
      </p:pic>
      <p:pic>
        <p:nvPicPr>
          <p:cNvPr id="7" name="Shape 90">
            <a:extLst>
              <a:ext uri="{FF2B5EF4-FFF2-40B4-BE49-F238E27FC236}">
                <a16:creationId xmlns:a16="http://schemas.microsoft.com/office/drawing/2014/main" id="{297E079E-1D2E-48F5-86B6-DD163144DF57}"/>
              </a:ext>
            </a:extLst>
          </p:cNvPr>
          <p:cNvPicPr preferRelativeResize="0"/>
          <p:nvPr/>
        </p:nvPicPr>
        <p:blipFill>
          <a:blip r:embed="rId3">
            <a:alphaModFix/>
          </a:blip>
          <a:stretch>
            <a:fillRect/>
          </a:stretch>
        </p:blipFill>
        <p:spPr>
          <a:xfrm>
            <a:off x="136274" y="6150462"/>
            <a:ext cx="1250738" cy="605656"/>
          </a:xfrm>
          <a:prstGeom prst="rect">
            <a:avLst/>
          </a:prstGeom>
          <a:noFill/>
          <a:ln>
            <a:noFill/>
          </a:ln>
        </p:spPr>
      </p:pic>
      <p:pic>
        <p:nvPicPr>
          <p:cNvPr id="9" name="Shape 152">
            <a:extLst>
              <a:ext uri="{FF2B5EF4-FFF2-40B4-BE49-F238E27FC236}">
                <a16:creationId xmlns:a16="http://schemas.microsoft.com/office/drawing/2014/main" id="{7A160606-5796-4DB7-8CDC-8943D45942D6}"/>
              </a:ext>
            </a:extLst>
          </p:cNvPr>
          <p:cNvPicPr preferRelativeResize="0"/>
          <p:nvPr/>
        </p:nvPicPr>
        <p:blipFill rotWithShape="1">
          <a:blip r:embed="rId4">
            <a:alphaModFix/>
          </a:blip>
          <a:srcRect/>
          <a:stretch/>
        </p:blipFill>
        <p:spPr>
          <a:xfrm>
            <a:off x="6875794" y="2575412"/>
            <a:ext cx="3228975" cy="3044825"/>
          </a:xfrm>
          <a:prstGeom prst="rect">
            <a:avLst/>
          </a:prstGeom>
          <a:noFill/>
          <a:ln>
            <a:noFill/>
          </a:ln>
        </p:spPr>
      </p:pic>
    </p:spTree>
    <p:extLst>
      <p:ext uri="{BB962C8B-B14F-4D97-AF65-F5344CB8AC3E}">
        <p14:creationId xmlns:p14="http://schemas.microsoft.com/office/powerpoint/2010/main" val="225939243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89453"/>
            <a:ext cx="10515600" cy="1325563"/>
          </a:xfrm>
        </p:spPr>
        <p:txBody>
          <a:bodyPr>
            <a:normAutofit/>
          </a:bodyPr>
          <a:lstStyle/>
          <a:p>
            <a:r>
              <a:rPr lang="en-US" sz="3600" dirty="0">
                <a:solidFill>
                  <a:schemeClr val="accent5"/>
                </a:solidFill>
                <a:latin typeface="+mn-lt"/>
                <a:ea typeface="Tahoma" panose="020B0604030504040204" pitchFamily="34" charset="0"/>
                <a:cs typeface="Tahoma" panose="020B0604030504040204" pitchFamily="34" charset="0"/>
              </a:rPr>
              <a:t>What we want to sustain:</a:t>
            </a:r>
            <a:endParaRPr lang="he-IL" sz="3600" dirty="0">
              <a:solidFill>
                <a:schemeClr val="accent5"/>
              </a:solidFill>
              <a:latin typeface="+mn-lt"/>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p:txBody>
          <a:bodyPr/>
          <a:lstStyle/>
          <a:p>
            <a:pPr>
              <a:buFont typeface="Wingdings" panose="05000000000000000000" pitchFamily="2" charset="2"/>
              <a:buChar char="ü"/>
            </a:pPr>
            <a:r>
              <a:rPr lang="en-US" sz="1800" b="1" i="1" dirty="0">
                <a:solidFill>
                  <a:schemeClr val="tx1">
                    <a:lumMod val="50000"/>
                    <a:lumOff val="50000"/>
                  </a:schemeClr>
                </a:solidFill>
              </a:rPr>
              <a:t>Describe your strategy to sustain the project’s outputs within your specific HEI</a:t>
            </a:r>
          </a:p>
          <a:p>
            <a:pPr lvl="1"/>
            <a:r>
              <a:rPr lang="en-US" sz="1800" dirty="0">
                <a:solidFill>
                  <a:schemeClr val="tx1">
                    <a:lumMod val="50000"/>
                    <a:lumOff val="50000"/>
                  </a:schemeClr>
                </a:solidFill>
              </a:rPr>
              <a:t>Courses will be sustained due to the flexible way in which they were developed that enables integrating CURE’s course units into existing courses</a:t>
            </a:r>
          </a:p>
          <a:p>
            <a:pPr lvl="1"/>
            <a:r>
              <a:rPr lang="en-US" sz="1800" dirty="0">
                <a:solidFill>
                  <a:schemeClr val="tx1">
                    <a:lumMod val="50000"/>
                    <a:lumOff val="50000"/>
                  </a:schemeClr>
                </a:solidFill>
              </a:rPr>
              <a:t>Centers of Social and Civic Involvement are institutionalized and key stakeholders have made the commitment to sustain these Centers</a:t>
            </a:r>
          </a:p>
          <a:p>
            <a:pPr lvl="1"/>
            <a:r>
              <a:rPr lang="en-US" sz="1800" dirty="0">
                <a:solidFill>
                  <a:schemeClr val="tx1">
                    <a:lumMod val="50000"/>
                    <a:lumOff val="50000"/>
                  </a:schemeClr>
                </a:solidFill>
              </a:rPr>
              <a:t>Continuing Professional workshops for teachers are part of our HEI’s agenda so these courses will be integrated within this program. </a:t>
            </a:r>
          </a:p>
          <a:p>
            <a:pPr lvl="1"/>
            <a:r>
              <a:rPr lang="en-US" sz="1800" dirty="0">
                <a:solidFill>
                  <a:schemeClr val="tx1">
                    <a:lumMod val="50000"/>
                    <a:lumOff val="50000"/>
                  </a:schemeClr>
                </a:solidFill>
              </a:rPr>
              <a:t>Faculty who have been trained have Life-Long-Learning skills and knowledge which they are applying to all of their teaching.</a:t>
            </a:r>
          </a:p>
          <a:p>
            <a:pPr>
              <a:buFont typeface="Wingdings" panose="05000000000000000000" pitchFamily="2" charset="2"/>
              <a:buChar char="ü"/>
            </a:pPr>
            <a:r>
              <a:rPr lang="en-US" sz="1800" b="1" i="1" dirty="0">
                <a:solidFill>
                  <a:schemeClr val="tx1">
                    <a:lumMod val="50000"/>
                    <a:lumOff val="50000"/>
                  </a:schemeClr>
                </a:solidFill>
              </a:rPr>
              <a:t>Have you set down with your institutional / departmental management or any other relevant factor within your institution who is crucial for the implementation and sustainability of your outputs?</a:t>
            </a:r>
          </a:p>
          <a:p>
            <a:pPr lvl="1"/>
            <a:r>
              <a:rPr lang="en-US" sz="1600" dirty="0">
                <a:solidFill>
                  <a:schemeClr val="tx1">
                    <a:lumMod val="50000"/>
                    <a:lumOff val="50000"/>
                  </a:schemeClr>
                </a:solidFill>
              </a:rPr>
              <a:t>The involvement of key stakeholders and faculty members in this project promotes the sustainability of all of our outputs (courses, activities, workshops, faculty training, et</a:t>
            </a:r>
            <a:r>
              <a:rPr lang="en-US" sz="1400" b="1" i="1" dirty="0">
                <a:solidFill>
                  <a:schemeClr val="tx1">
                    <a:lumMod val="50000"/>
                    <a:lumOff val="50000"/>
                  </a:schemeClr>
                </a:solidFill>
              </a:rPr>
              <a:t>c.).</a:t>
            </a:r>
          </a:p>
          <a:p>
            <a:pPr>
              <a:buFont typeface="Wingdings" panose="05000000000000000000" pitchFamily="2" charset="2"/>
              <a:buChar char="ü"/>
            </a:pPr>
            <a:endParaRPr lang="en-US" sz="2200" dirty="0">
              <a:solidFill>
                <a:schemeClr val="tx1">
                  <a:lumMod val="50000"/>
                  <a:lumOff val="50000"/>
                </a:schemeClr>
              </a:solidFill>
            </a:endParaRPr>
          </a:p>
          <a:p>
            <a:endParaRPr lang="he-IL" dirty="0"/>
          </a:p>
        </p:txBody>
      </p:sp>
      <p:pic>
        <p:nvPicPr>
          <p:cNvPr id="5" name="תמונה 9"/>
          <p:cNvPicPr>
            <a:picLocks noChangeAspect="1"/>
          </p:cNvPicPr>
          <p:nvPr/>
        </p:nvPicPr>
        <p:blipFill rotWithShape="1">
          <a:blip r:embed="rId2"/>
          <a:srcRect r="19270" b="54126"/>
          <a:stretch/>
        </p:blipFill>
        <p:spPr>
          <a:xfrm>
            <a:off x="10088543" y="194102"/>
            <a:ext cx="1888908" cy="858133"/>
          </a:xfrm>
          <a:prstGeom prst="rect">
            <a:avLst/>
          </a:prstGeom>
        </p:spPr>
      </p:pic>
      <p:pic>
        <p:nvPicPr>
          <p:cNvPr id="6" name="Shape 90">
            <a:extLst>
              <a:ext uri="{FF2B5EF4-FFF2-40B4-BE49-F238E27FC236}">
                <a16:creationId xmlns:a16="http://schemas.microsoft.com/office/drawing/2014/main" id="{D600E553-BB76-4A0A-9664-B21767C8930D}"/>
              </a:ext>
            </a:extLst>
          </p:cNvPr>
          <p:cNvPicPr preferRelativeResize="0"/>
          <p:nvPr/>
        </p:nvPicPr>
        <p:blipFill>
          <a:blip r:embed="rId3">
            <a:alphaModFix/>
          </a:blip>
          <a:stretch>
            <a:fillRect/>
          </a:stretch>
        </p:blipFill>
        <p:spPr>
          <a:xfrm>
            <a:off x="478604" y="6176963"/>
            <a:ext cx="1596147" cy="644130"/>
          </a:xfrm>
          <a:prstGeom prst="rect">
            <a:avLst/>
          </a:prstGeom>
          <a:noFill/>
          <a:ln>
            <a:noFill/>
          </a:ln>
        </p:spPr>
      </p:pic>
    </p:spTree>
    <p:extLst>
      <p:ext uri="{BB962C8B-B14F-4D97-AF65-F5344CB8AC3E}">
        <p14:creationId xmlns:p14="http://schemas.microsoft.com/office/powerpoint/2010/main" val="389845756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solidFill>
                  <a:schemeClr val="accent5"/>
                </a:solidFill>
                <a:latin typeface="+mn-lt"/>
                <a:ea typeface="Tahoma" panose="020B0604030504040204" pitchFamily="34" charset="0"/>
                <a:cs typeface="Tahoma" panose="020B0604030504040204" pitchFamily="34" charset="0"/>
              </a:rPr>
              <a:t>How are we managing it all?</a:t>
            </a:r>
            <a:endParaRPr lang="he-IL" sz="3600" dirty="0">
              <a:solidFill>
                <a:schemeClr val="accent5"/>
              </a:solidFill>
              <a:latin typeface="+mn-lt"/>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p:txBody>
          <a:bodyPr>
            <a:normAutofit fontScale="70000" lnSpcReduction="20000"/>
          </a:bodyPr>
          <a:lstStyle/>
          <a:p>
            <a:pPr>
              <a:buFont typeface="Wingdings" panose="05000000000000000000" pitchFamily="2" charset="2"/>
              <a:buChar char="ü"/>
            </a:pPr>
            <a:r>
              <a:rPr lang="en-US" sz="2200" i="1" dirty="0">
                <a:solidFill>
                  <a:schemeClr val="tx1">
                    <a:lumMod val="50000"/>
                    <a:lumOff val="50000"/>
                  </a:schemeClr>
                </a:solidFill>
              </a:rPr>
              <a:t>Describe how decisions are made and problems are solved.</a:t>
            </a:r>
          </a:p>
          <a:p>
            <a:pPr lvl="1">
              <a:buFont typeface="Wingdings" panose="05000000000000000000" pitchFamily="2" charset="2"/>
              <a:buChar char="ü"/>
            </a:pPr>
            <a:r>
              <a:rPr lang="en-US" sz="1800" dirty="0">
                <a:solidFill>
                  <a:schemeClr val="tx1">
                    <a:lumMod val="50000"/>
                    <a:lumOff val="50000"/>
                  </a:schemeClr>
                </a:solidFill>
              </a:rPr>
              <a:t>The application sets the guidelines for our program. Minor adjustments are made according to consensus and discussion.  Applying Diversity management approach is used in both decision making and problem solving processes.</a:t>
            </a:r>
          </a:p>
          <a:p>
            <a:pPr>
              <a:buFont typeface="Wingdings" panose="05000000000000000000" pitchFamily="2" charset="2"/>
              <a:buChar char="ü"/>
            </a:pPr>
            <a:r>
              <a:rPr lang="en-US" sz="2200" i="1" dirty="0">
                <a:solidFill>
                  <a:schemeClr val="tx1">
                    <a:lumMod val="50000"/>
                    <a:lumOff val="50000"/>
                  </a:schemeClr>
                </a:solidFill>
              </a:rPr>
              <a:t>Describe the methods and frequency of communication – between the teams and with the coordinator.</a:t>
            </a:r>
          </a:p>
          <a:p>
            <a:pPr lvl="1"/>
            <a:r>
              <a:rPr lang="en-US" sz="1800" dirty="0">
                <a:solidFill>
                  <a:schemeClr val="tx1">
                    <a:lumMod val="50000"/>
                    <a:lumOff val="50000"/>
                  </a:schemeClr>
                </a:solidFill>
              </a:rPr>
              <a:t>Communication is open and transparent and the coordinator is available for receiving any communication from a CURE member.</a:t>
            </a:r>
          </a:p>
          <a:p>
            <a:pPr lvl="1"/>
            <a:r>
              <a:rPr lang="en-US" sz="1800" dirty="0">
                <a:solidFill>
                  <a:schemeClr val="tx1">
                    <a:lumMod val="50000"/>
                    <a:lumOff val="50000"/>
                  </a:schemeClr>
                </a:solidFill>
              </a:rPr>
              <a:t>Most email communications are answered with several hours and very rarely never more than one day.</a:t>
            </a:r>
          </a:p>
          <a:p>
            <a:pPr lvl="1"/>
            <a:r>
              <a:rPr lang="en-US" sz="1800" dirty="0">
                <a:solidFill>
                  <a:schemeClr val="tx1">
                    <a:lumMod val="50000"/>
                    <a:lumOff val="50000"/>
                  </a:schemeClr>
                </a:solidFill>
              </a:rPr>
              <a:t>SKYPE meetings are held monthly with Coordinator of the Georgian team.</a:t>
            </a:r>
          </a:p>
          <a:p>
            <a:pPr>
              <a:buFont typeface="Wingdings" panose="05000000000000000000" pitchFamily="2" charset="2"/>
              <a:buChar char="ü"/>
            </a:pPr>
            <a:r>
              <a:rPr lang="en-US" sz="2200" i="1" dirty="0">
                <a:solidFill>
                  <a:schemeClr val="tx1">
                    <a:lumMod val="50000"/>
                    <a:lumOff val="50000"/>
                  </a:schemeClr>
                </a:solidFill>
              </a:rPr>
              <a:t>Is all information available and transparent to all partners? </a:t>
            </a:r>
          </a:p>
          <a:p>
            <a:pPr marL="457200" lvl="1" indent="0">
              <a:buNone/>
            </a:pPr>
            <a:r>
              <a:rPr lang="en-US" sz="1800" dirty="0">
                <a:solidFill>
                  <a:schemeClr val="tx1">
                    <a:lumMod val="50000"/>
                    <a:lumOff val="50000"/>
                  </a:schemeClr>
                </a:solidFill>
              </a:rPr>
              <a:t>All information is in the portal and available and transparent to all partners.</a:t>
            </a:r>
          </a:p>
          <a:p>
            <a:pPr>
              <a:buFont typeface="Wingdings" panose="05000000000000000000" pitchFamily="2" charset="2"/>
              <a:buChar char="ü"/>
            </a:pPr>
            <a:r>
              <a:rPr lang="en-US" sz="2200" i="1" dirty="0">
                <a:solidFill>
                  <a:schemeClr val="tx1">
                    <a:lumMod val="50000"/>
                    <a:lumOff val="50000"/>
                  </a:schemeClr>
                </a:solidFill>
              </a:rPr>
              <a:t>How was the Partnership Agreement agreed upon? </a:t>
            </a:r>
          </a:p>
          <a:p>
            <a:pPr lvl="1">
              <a:buFont typeface="Wingdings" panose="05000000000000000000" pitchFamily="2" charset="2"/>
              <a:buChar char="ü"/>
            </a:pPr>
            <a:r>
              <a:rPr lang="en-US" sz="1800" dirty="0">
                <a:solidFill>
                  <a:schemeClr val="tx1">
                    <a:lumMod val="50000"/>
                    <a:lumOff val="50000"/>
                  </a:schemeClr>
                </a:solidFill>
              </a:rPr>
              <a:t>The coordinator used the TEMPLATE from Brussels as a model making minor adjustments and additions based on the experience of coordinating the DOIT project.  Each institution received a draft of the partnership agreement for feedback.  Each Bilateral agreement went through this process.</a:t>
            </a:r>
          </a:p>
          <a:p>
            <a:pPr>
              <a:buFont typeface="Wingdings" panose="05000000000000000000" pitchFamily="2" charset="2"/>
              <a:buChar char="ü"/>
            </a:pPr>
            <a:r>
              <a:rPr lang="en-US" sz="2200" i="1" dirty="0">
                <a:solidFill>
                  <a:schemeClr val="tx1">
                    <a:lumMod val="50000"/>
                    <a:lumOff val="50000"/>
                  </a:schemeClr>
                </a:solidFill>
              </a:rPr>
              <a:t>What’s the process of reporting to the coordinator?</a:t>
            </a:r>
          </a:p>
          <a:p>
            <a:pPr lvl="1">
              <a:buFont typeface="Wingdings" panose="05000000000000000000" pitchFamily="2" charset="2"/>
              <a:buChar char="ü"/>
            </a:pPr>
            <a:r>
              <a:rPr lang="en-US" sz="1800" dirty="0">
                <a:solidFill>
                  <a:schemeClr val="tx1">
                    <a:lumMod val="50000"/>
                    <a:lumOff val="50000"/>
                  </a:schemeClr>
                </a:solidFill>
              </a:rPr>
              <a:t>Periodic project reports and the uploading of information to the portal.</a:t>
            </a:r>
          </a:p>
          <a:p>
            <a:pPr>
              <a:buFont typeface="Wingdings" panose="05000000000000000000" pitchFamily="2" charset="2"/>
              <a:buChar char="ü"/>
            </a:pPr>
            <a:r>
              <a:rPr lang="en-US" sz="2200" i="1" dirty="0">
                <a:solidFill>
                  <a:schemeClr val="tx1">
                    <a:lumMod val="50000"/>
                    <a:lumOff val="50000"/>
                  </a:schemeClr>
                </a:solidFill>
              </a:rPr>
              <a:t>What are the management tools in place </a:t>
            </a:r>
          </a:p>
          <a:p>
            <a:pPr lvl="1">
              <a:buFont typeface="Wingdings" panose="05000000000000000000" pitchFamily="2" charset="2"/>
              <a:buChar char="ü"/>
            </a:pPr>
            <a:r>
              <a:rPr lang="en-US" sz="1800" i="1" dirty="0">
                <a:solidFill>
                  <a:schemeClr val="tx1">
                    <a:lumMod val="50000"/>
                    <a:lumOff val="50000"/>
                  </a:schemeClr>
                </a:solidFill>
              </a:rPr>
              <a:t>Diversity Management Tools and WEBSITE is the main work area for uploading documents and reports.</a:t>
            </a:r>
          </a:p>
          <a:p>
            <a:endParaRPr lang="he-IL" sz="2200" dirty="0"/>
          </a:p>
        </p:txBody>
      </p:sp>
      <p:pic>
        <p:nvPicPr>
          <p:cNvPr id="5" name="Picture 2" descr="Image result for project managemen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349104" y="471359"/>
            <a:ext cx="1527085" cy="849441"/>
          </a:xfrm>
          <a:prstGeom prst="rect">
            <a:avLst/>
          </a:prstGeom>
          <a:noFill/>
          <a:extLst>
            <a:ext uri="{909E8E84-426E-40DD-AFC4-6F175D3DCCD1}">
              <a14:hiddenFill xmlns:a14="http://schemas.microsoft.com/office/drawing/2010/main">
                <a:solidFill>
                  <a:srgbClr val="FFFFFF"/>
                </a:solidFill>
              </a14:hiddenFill>
            </a:ext>
          </a:extLst>
        </p:spPr>
      </p:pic>
      <p:pic>
        <p:nvPicPr>
          <p:cNvPr id="6" name="Shape 90">
            <a:extLst>
              <a:ext uri="{FF2B5EF4-FFF2-40B4-BE49-F238E27FC236}">
                <a16:creationId xmlns:a16="http://schemas.microsoft.com/office/drawing/2014/main" id="{05B35730-84B6-49C6-BC72-2D3FE9E7A81A}"/>
              </a:ext>
            </a:extLst>
          </p:cNvPr>
          <p:cNvPicPr preferRelativeResize="0"/>
          <p:nvPr/>
        </p:nvPicPr>
        <p:blipFill>
          <a:blip r:embed="rId3">
            <a:alphaModFix/>
          </a:blip>
          <a:stretch>
            <a:fillRect/>
          </a:stretch>
        </p:blipFill>
        <p:spPr>
          <a:xfrm>
            <a:off x="478604" y="6176963"/>
            <a:ext cx="1596147" cy="644130"/>
          </a:xfrm>
          <a:prstGeom prst="rect">
            <a:avLst/>
          </a:prstGeom>
          <a:noFill/>
          <a:ln>
            <a:noFill/>
          </a:ln>
        </p:spPr>
      </p:pic>
    </p:spTree>
    <p:extLst>
      <p:ext uri="{BB962C8B-B14F-4D97-AF65-F5344CB8AC3E}">
        <p14:creationId xmlns:p14="http://schemas.microsoft.com/office/powerpoint/2010/main" val="354203508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solidFill>
                  <a:schemeClr val="accent5"/>
                </a:solidFill>
                <a:latin typeface="+mn-lt"/>
                <a:ea typeface="Tahoma" panose="020B0604030504040204" pitchFamily="34" charset="0"/>
                <a:cs typeface="Tahoma" panose="020B0604030504040204" pitchFamily="34" charset="0"/>
              </a:rPr>
              <a:t>Our financial management: </a:t>
            </a:r>
            <a:endParaRPr lang="he-IL" sz="3600" dirty="0">
              <a:solidFill>
                <a:schemeClr val="accent5"/>
              </a:solidFill>
              <a:latin typeface="+mn-lt"/>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p:txBody>
          <a:bodyPr>
            <a:normAutofit fontScale="77500" lnSpcReduction="20000"/>
          </a:bodyPr>
          <a:lstStyle/>
          <a:p>
            <a:pPr>
              <a:buFont typeface="Wingdings" panose="05000000000000000000" pitchFamily="2" charset="2"/>
              <a:buChar char="ü"/>
            </a:pPr>
            <a:r>
              <a:rPr lang="en-US" sz="2200" b="1" i="1" dirty="0">
                <a:solidFill>
                  <a:schemeClr val="tx1">
                    <a:lumMod val="50000"/>
                    <a:lumOff val="50000"/>
                  </a:schemeClr>
                </a:solidFill>
              </a:rPr>
              <a:t>Were there any problems with the transfer of funds? Are all financial matters transparent between the partners?  YES</a:t>
            </a:r>
          </a:p>
          <a:p>
            <a:pPr>
              <a:buFont typeface="Wingdings" panose="05000000000000000000" pitchFamily="2" charset="2"/>
              <a:buChar char="ü"/>
            </a:pPr>
            <a:r>
              <a:rPr lang="en-US" sz="2200" b="1" i="1" dirty="0">
                <a:solidFill>
                  <a:schemeClr val="tx1">
                    <a:lumMod val="50000"/>
                    <a:lumOff val="50000"/>
                  </a:schemeClr>
                </a:solidFill>
              </a:rPr>
              <a:t>Who keeps the supporting documents?  </a:t>
            </a:r>
            <a:r>
              <a:rPr lang="en-US" sz="2200" dirty="0">
                <a:solidFill>
                  <a:schemeClr val="tx1">
                    <a:lumMod val="50000"/>
                    <a:lumOff val="50000"/>
                  </a:schemeClr>
                </a:solidFill>
              </a:rPr>
              <a:t>Scanned copies are uploaded to portal for project coordinator and advisor to review.</a:t>
            </a:r>
            <a:endParaRPr lang="en-US" sz="2200" b="1" i="1" dirty="0">
              <a:solidFill>
                <a:schemeClr val="tx1">
                  <a:lumMod val="50000"/>
                  <a:lumOff val="50000"/>
                </a:schemeClr>
              </a:solidFill>
            </a:endParaRPr>
          </a:p>
          <a:p>
            <a:pPr>
              <a:buFont typeface="Wingdings" panose="05000000000000000000" pitchFamily="2" charset="2"/>
              <a:buChar char="ü"/>
            </a:pPr>
            <a:r>
              <a:rPr lang="en-US" sz="2200" b="1" i="1" dirty="0">
                <a:solidFill>
                  <a:schemeClr val="tx1">
                    <a:lumMod val="50000"/>
                    <a:lumOff val="50000"/>
                  </a:schemeClr>
                </a:solidFill>
              </a:rPr>
              <a:t>How is finance reported to the coordinator?  </a:t>
            </a:r>
            <a:r>
              <a:rPr lang="en-US" sz="2200" dirty="0">
                <a:solidFill>
                  <a:schemeClr val="tx1">
                    <a:lumMod val="50000"/>
                    <a:lumOff val="50000"/>
                  </a:schemeClr>
                </a:solidFill>
              </a:rPr>
              <a:t>Periodic reports (every 6 months).</a:t>
            </a:r>
            <a:endParaRPr lang="en-US" sz="2200" b="1" i="1" dirty="0">
              <a:solidFill>
                <a:schemeClr val="tx1">
                  <a:lumMod val="50000"/>
                  <a:lumOff val="50000"/>
                </a:schemeClr>
              </a:solidFill>
            </a:endParaRPr>
          </a:p>
          <a:p>
            <a:pPr>
              <a:buFont typeface="Wingdings" panose="05000000000000000000" pitchFamily="2" charset="2"/>
              <a:buChar char="ü"/>
            </a:pPr>
            <a:r>
              <a:rPr lang="en-US" sz="2200" b="1" i="1" dirty="0">
                <a:solidFill>
                  <a:schemeClr val="tx1">
                    <a:lumMod val="50000"/>
                    <a:lumOff val="50000"/>
                  </a:schemeClr>
                </a:solidFill>
              </a:rPr>
              <a:t>Were any changes made to the original equipment list to be purchased?  </a:t>
            </a:r>
            <a:r>
              <a:rPr lang="en-US" sz="2200" dirty="0">
                <a:solidFill>
                  <a:schemeClr val="tx1">
                    <a:lumMod val="50000"/>
                    <a:lumOff val="50000"/>
                  </a:schemeClr>
                </a:solidFill>
              </a:rPr>
              <a:t>YES.</a:t>
            </a:r>
            <a:r>
              <a:rPr lang="en-US" sz="2200" b="1" i="1" dirty="0">
                <a:solidFill>
                  <a:schemeClr val="tx1">
                    <a:lumMod val="50000"/>
                    <a:lumOff val="50000"/>
                  </a:schemeClr>
                </a:solidFill>
              </a:rPr>
              <a:t>  Why? </a:t>
            </a:r>
            <a:r>
              <a:rPr lang="en-US" sz="2200" dirty="0">
                <a:solidFill>
                  <a:schemeClr val="tx1">
                    <a:lumMod val="50000"/>
                    <a:lumOff val="50000"/>
                  </a:schemeClr>
                </a:solidFill>
              </a:rPr>
              <a:t> Needs changed.  </a:t>
            </a:r>
            <a:r>
              <a:rPr lang="en-US" sz="2200" b="1" i="1" dirty="0">
                <a:solidFill>
                  <a:schemeClr val="tx1">
                    <a:lumMod val="50000"/>
                    <a:lumOff val="50000"/>
                  </a:schemeClr>
                </a:solidFill>
              </a:rPr>
              <a:t>What kind of change? </a:t>
            </a:r>
            <a:r>
              <a:rPr lang="en-US" sz="2200" dirty="0">
                <a:solidFill>
                  <a:schemeClr val="tx1">
                    <a:lumMod val="50000"/>
                    <a:lumOff val="50000"/>
                  </a:schemeClr>
                </a:solidFill>
              </a:rPr>
              <a:t>Each HEI that wanted changes filled out a template designed by the coordinator and this request was sent to the PO who approved ALL requests.  </a:t>
            </a:r>
            <a:r>
              <a:rPr lang="en-US" sz="2200" b="1" i="1" dirty="0">
                <a:solidFill>
                  <a:schemeClr val="tx1">
                    <a:lumMod val="50000"/>
                    <a:lumOff val="50000"/>
                  </a:schemeClr>
                </a:solidFill>
              </a:rPr>
              <a:t> </a:t>
            </a:r>
          </a:p>
          <a:p>
            <a:pPr>
              <a:buFont typeface="Wingdings" panose="05000000000000000000" pitchFamily="2" charset="2"/>
              <a:buChar char="ü"/>
            </a:pPr>
            <a:r>
              <a:rPr lang="en-US" sz="2200" b="1" i="1" dirty="0">
                <a:solidFill>
                  <a:schemeClr val="tx1">
                    <a:lumMod val="50000"/>
                    <a:lumOff val="50000"/>
                  </a:schemeClr>
                </a:solidFill>
              </a:rPr>
              <a:t>Was equipment purchased?  </a:t>
            </a:r>
            <a:r>
              <a:rPr lang="en-US" sz="2200" dirty="0">
                <a:solidFill>
                  <a:schemeClr val="tx1">
                    <a:lumMod val="50000"/>
                    <a:lumOff val="50000"/>
                  </a:schemeClr>
                </a:solidFill>
              </a:rPr>
              <a:t>YES </a:t>
            </a:r>
            <a:r>
              <a:rPr lang="en-US" sz="2200" b="1" i="1" dirty="0">
                <a:solidFill>
                  <a:schemeClr val="tx1">
                    <a:lumMod val="50000"/>
                    <a:lumOff val="50000"/>
                  </a:schemeClr>
                </a:solidFill>
              </a:rPr>
              <a:t>If so, was it registered in your HEIs inventory?  </a:t>
            </a:r>
            <a:r>
              <a:rPr lang="en-US" sz="2200" dirty="0">
                <a:solidFill>
                  <a:schemeClr val="tx1">
                    <a:lumMod val="50000"/>
                    <a:lumOff val="50000"/>
                  </a:schemeClr>
                </a:solidFill>
              </a:rPr>
              <a:t>YES </a:t>
            </a:r>
            <a:r>
              <a:rPr lang="en-US" sz="2200" b="1" i="1" dirty="0">
                <a:solidFill>
                  <a:schemeClr val="tx1">
                    <a:lumMod val="50000"/>
                    <a:lumOff val="50000"/>
                  </a:schemeClr>
                </a:solidFill>
              </a:rPr>
              <a:t>Was an E+ sticker placed?   </a:t>
            </a:r>
            <a:r>
              <a:rPr lang="en-US" sz="2200" dirty="0">
                <a:solidFill>
                  <a:schemeClr val="tx1">
                    <a:lumMod val="50000"/>
                    <a:lumOff val="50000"/>
                  </a:schemeClr>
                </a:solidFill>
              </a:rPr>
              <a:t>YES</a:t>
            </a:r>
            <a:endParaRPr lang="en-US" sz="2200" b="1" i="1" dirty="0">
              <a:solidFill>
                <a:schemeClr val="tx1">
                  <a:lumMod val="50000"/>
                  <a:lumOff val="50000"/>
                </a:schemeClr>
              </a:solidFill>
            </a:endParaRPr>
          </a:p>
          <a:p>
            <a:pPr>
              <a:buFont typeface="Wingdings" panose="05000000000000000000" pitchFamily="2" charset="2"/>
              <a:buChar char="ü"/>
            </a:pPr>
            <a:r>
              <a:rPr lang="en-US" sz="2200" b="1" i="1" dirty="0">
                <a:solidFill>
                  <a:schemeClr val="tx1">
                    <a:lumMod val="50000"/>
                    <a:lumOff val="50000"/>
                  </a:schemeClr>
                </a:solidFill>
              </a:rPr>
              <a:t>How do you ensure that all guidelines are respected?  </a:t>
            </a:r>
            <a:r>
              <a:rPr lang="en-US" sz="2200" dirty="0">
                <a:solidFill>
                  <a:schemeClr val="tx1">
                    <a:lumMod val="50000"/>
                    <a:lumOff val="50000"/>
                  </a:schemeClr>
                </a:solidFill>
              </a:rPr>
              <a:t>Our financial manager or advisor constantly reviews uploaded documents and reports.  Our financial advisor to KA2 is very competent and updated on Guidelines.</a:t>
            </a:r>
            <a:r>
              <a:rPr lang="en-US" sz="2200" b="1" i="1" dirty="0">
                <a:solidFill>
                  <a:schemeClr val="tx1">
                    <a:lumMod val="50000"/>
                    <a:lumOff val="50000"/>
                  </a:schemeClr>
                </a:solidFill>
              </a:rPr>
              <a:t> What are the working mechanisms with your Auditor? </a:t>
            </a:r>
            <a:r>
              <a:rPr lang="en-US" sz="2200" dirty="0">
                <a:solidFill>
                  <a:schemeClr val="tx1">
                    <a:lumMod val="50000"/>
                    <a:lumOff val="50000"/>
                  </a:schemeClr>
                </a:solidFill>
              </a:rPr>
              <a:t>Auditor will be working with the hard copies at GACE….he will do a pre-audit examining all finances through midterm report to see if there are any irregularities that need to be addressed.</a:t>
            </a:r>
            <a:endParaRPr lang="en-US" sz="2200" b="1" i="1" dirty="0">
              <a:solidFill>
                <a:schemeClr val="tx1">
                  <a:lumMod val="50000"/>
                  <a:lumOff val="50000"/>
                </a:schemeClr>
              </a:solidFill>
            </a:endParaRPr>
          </a:p>
        </p:txBody>
      </p:sp>
      <p:sp>
        <p:nvSpPr>
          <p:cNvPr id="4" name="Subtitle 3"/>
          <p:cNvSpPr>
            <a:spLocks noGrp="1"/>
          </p:cNvSpPr>
          <p:nvPr>
            <p:ph type="subTitle" idx="13"/>
          </p:nvPr>
        </p:nvSpPr>
        <p:spPr/>
        <p:txBody>
          <a:bodyPr>
            <a:normAutofit/>
          </a:bodyPr>
          <a:lstStyle/>
          <a:p>
            <a:pPr algn="l" rtl="0"/>
            <a:r>
              <a:rPr lang="en-US" sz="2200" dirty="0">
                <a:solidFill>
                  <a:schemeClr val="tx1">
                    <a:lumMod val="50000"/>
                    <a:lumOff val="50000"/>
                  </a:schemeClr>
                </a:solidFill>
              </a:rPr>
              <a:t>Please indicate: </a:t>
            </a:r>
          </a:p>
          <a:p>
            <a:pPr algn="l" rtl="0"/>
            <a:endParaRPr lang="en-US" sz="2200" dirty="0">
              <a:solidFill>
                <a:schemeClr val="tx1">
                  <a:lumMod val="50000"/>
                  <a:lumOff val="50000"/>
                </a:schemeClr>
              </a:solidFill>
            </a:endParaRPr>
          </a:p>
          <a:p>
            <a:pPr algn="l" rtl="0"/>
            <a:r>
              <a:rPr lang="en-US" sz="2200" dirty="0">
                <a:solidFill>
                  <a:schemeClr val="tx1">
                    <a:lumMod val="50000"/>
                    <a:lumOff val="50000"/>
                  </a:schemeClr>
                </a:solidFill>
              </a:rPr>
              <a:t>% of budget use so far</a:t>
            </a:r>
          </a:p>
          <a:p>
            <a:pPr algn="l" rtl="0"/>
            <a:endParaRPr lang="en-US" sz="2200" dirty="0">
              <a:solidFill>
                <a:schemeClr val="tx1">
                  <a:lumMod val="50000"/>
                  <a:lumOff val="50000"/>
                </a:schemeClr>
              </a:solidFill>
            </a:endParaRPr>
          </a:p>
          <a:p>
            <a:pPr algn="l" rtl="0"/>
            <a:r>
              <a:rPr lang="en-US" sz="2200" dirty="0">
                <a:solidFill>
                  <a:schemeClr val="tx1">
                    <a:lumMod val="50000"/>
                    <a:lumOff val="50000"/>
                  </a:schemeClr>
                </a:solidFill>
              </a:rPr>
              <a:t>Type of equipment purchased so far:</a:t>
            </a:r>
          </a:p>
          <a:p>
            <a:pPr marL="285750" indent="-285750" algn="l" rtl="0">
              <a:buFont typeface="Wingdings" panose="05000000000000000000" pitchFamily="2" charset="2"/>
              <a:buChar char="q"/>
            </a:pPr>
            <a:r>
              <a:rPr lang="en-US" sz="1800" dirty="0">
                <a:solidFill>
                  <a:schemeClr val="tx1">
                    <a:lumMod val="50000"/>
                    <a:lumOff val="50000"/>
                  </a:schemeClr>
                </a:solidFill>
              </a:rPr>
              <a:t>Computers &amp; software</a:t>
            </a:r>
          </a:p>
          <a:p>
            <a:pPr marL="285750" indent="-285750" algn="l" rtl="0">
              <a:buFont typeface="Wingdings" panose="05000000000000000000" pitchFamily="2" charset="2"/>
              <a:buChar char="q"/>
            </a:pPr>
            <a:r>
              <a:rPr lang="en-US" sz="1800" dirty="0">
                <a:solidFill>
                  <a:schemeClr val="tx1">
                    <a:lumMod val="50000"/>
                    <a:lumOff val="50000"/>
                  </a:schemeClr>
                </a:solidFill>
              </a:rPr>
              <a:t>Audio-visual</a:t>
            </a:r>
          </a:p>
          <a:p>
            <a:pPr marL="285750" indent="-285750" algn="l" rtl="0">
              <a:buFont typeface="Wingdings" panose="05000000000000000000" pitchFamily="2" charset="2"/>
              <a:buChar char="q"/>
            </a:pPr>
            <a:r>
              <a:rPr lang="en-US" sz="1800" dirty="0">
                <a:solidFill>
                  <a:schemeClr val="tx1">
                    <a:lumMod val="50000"/>
                    <a:lumOff val="50000"/>
                  </a:schemeClr>
                </a:solidFill>
              </a:rPr>
              <a:t>Lab materials</a:t>
            </a:r>
          </a:p>
          <a:p>
            <a:pPr marL="285750" indent="-285750" algn="l" rtl="0">
              <a:buFont typeface="Wingdings" panose="05000000000000000000" pitchFamily="2" charset="2"/>
              <a:buChar char="q"/>
            </a:pPr>
            <a:r>
              <a:rPr lang="en-US" sz="1800" dirty="0">
                <a:solidFill>
                  <a:schemeClr val="tx1">
                    <a:lumMod val="50000"/>
                    <a:lumOff val="50000"/>
                  </a:schemeClr>
                </a:solidFill>
              </a:rPr>
              <a:t>Books/materials</a:t>
            </a:r>
          </a:p>
          <a:p>
            <a:pPr marL="285750" indent="-285750" algn="l" rtl="0">
              <a:buFont typeface="Wingdings" panose="05000000000000000000" pitchFamily="2" charset="2"/>
              <a:buChar char="q"/>
            </a:pPr>
            <a:r>
              <a:rPr lang="en-US" sz="1800" dirty="0">
                <a:solidFill>
                  <a:schemeClr val="tx1">
                    <a:lumMod val="50000"/>
                    <a:lumOff val="50000"/>
                  </a:schemeClr>
                </a:solidFill>
              </a:rPr>
              <a:t>Other</a:t>
            </a:r>
          </a:p>
          <a:p>
            <a:pPr algn="l" rtl="0"/>
            <a:endParaRPr lang="he-IL" sz="2200" dirty="0">
              <a:solidFill>
                <a:schemeClr val="tx1">
                  <a:lumMod val="50000"/>
                  <a:lumOff val="50000"/>
                </a:schemeClr>
              </a:solidFill>
            </a:endParaRPr>
          </a:p>
        </p:txBody>
      </p:sp>
      <p:pic>
        <p:nvPicPr>
          <p:cNvPr id="5" name="Shape 90">
            <a:extLst>
              <a:ext uri="{FF2B5EF4-FFF2-40B4-BE49-F238E27FC236}">
                <a16:creationId xmlns:a16="http://schemas.microsoft.com/office/drawing/2014/main" id="{91441187-A074-45CA-9E11-E818B5D2D6EB}"/>
              </a:ext>
            </a:extLst>
          </p:cNvPr>
          <p:cNvPicPr preferRelativeResize="0"/>
          <p:nvPr/>
        </p:nvPicPr>
        <p:blipFill>
          <a:blip r:embed="rId2">
            <a:alphaModFix/>
          </a:blip>
          <a:stretch>
            <a:fillRect/>
          </a:stretch>
        </p:blipFill>
        <p:spPr>
          <a:xfrm>
            <a:off x="478604" y="6176963"/>
            <a:ext cx="1596147" cy="644130"/>
          </a:xfrm>
          <a:prstGeom prst="rect">
            <a:avLst/>
          </a:prstGeom>
          <a:noFill/>
          <a:ln>
            <a:noFill/>
          </a:ln>
        </p:spPr>
      </p:pic>
    </p:spTree>
    <p:extLst>
      <p:ext uri="{BB962C8B-B14F-4D97-AF65-F5344CB8AC3E}">
        <p14:creationId xmlns:p14="http://schemas.microsoft.com/office/powerpoint/2010/main" val="123134377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solidFill>
                  <a:schemeClr val="accent5"/>
                </a:solidFill>
                <a:latin typeface="+mn-lt"/>
                <a:ea typeface="Tahoma" panose="020B0604030504040204" pitchFamily="34" charset="0"/>
                <a:cs typeface="Tahoma" panose="020B0604030504040204" pitchFamily="34" charset="0"/>
              </a:rPr>
              <a:t>How does the project address the Bologna Process?</a:t>
            </a:r>
            <a:endParaRPr lang="he-IL" sz="3600" dirty="0">
              <a:solidFill>
                <a:schemeClr val="accent5"/>
              </a:solidFill>
              <a:latin typeface="+mn-lt"/>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p:txBody>
          <a:bodyPr>
            <a:normAutofit/>
          </a:bodyPr>
          <a:lstStyle/>
          <a:p>
            <a:pPr marL="0" indent="0">
              <a:buNone/>
            </a:pPr>
            <a:r>
              <a:rPr lang="en-US" sz="2200" b="1" i="1" dirty="0">
                <a:solidFill>
                  <a:schemeClr val="tx1">
                    <a:lumMod val="50000"/>
                    <a:lumOff val="50000"/>
                  </a:schemeClr>
                </a:solidFill>
              </a:rPr>
              <a:t>Please describe how your project addresses and incorporates</a:t>
            </a:r>
          </a:p>
          <a:p>
            <a:pPr>
              <a:buFont typeface="Wingdings" panose="05000000000000000000" pitchFamily="2" charset="2"/>
              <a:buChar char="ü"/>
            </a:pPr>
            <a:r>
              <a:rPr lang="en-US" sz="2200" b="1" i="1" dirty="0">
                <a:solidFill>
                  <a:schemeClr val="tx1">
                    <a:lumMod val="50000"/>
                    <a:lumOff val="50000"/>
                  </a:schemeClr>
                </a:solidFill>
              </a:rPr>
              <a:t>Learning Outcomes?</a:t>
            </a:r>
          </a:p>
          <a:p>
            <a:pPr>
              <a:buFont typeface="Wingdings" panose="05000000000000000000" pitchFamily="2" charset="2"/>
              <a:buChar char="ü"/>
            </a:pPr>
            <a:r>
              <a:rPr lang="en-US" sz="2200" b="1" i="1" dirty="0" err="1">
                <a:solidFill>
                  <a:schemeClr val="tx1">
                    <a:lumMod val="50000"/>
                    <a:lumOff val="50000"/>
                  </a:schemeClr>
                </a:solidFill>
              </a:rPr>
              <a:t>ECTS</a:t>
            </a:r>
            <a:r>
              <a:rPr lang="en-US" sz="2200" b="1" i="1" dirty="0">
                <a:solidFill>
                  <a:schemeClr val="tx1">
                    <a:lumMod val="50000"/>
                    <a:lumOff val="50000"/>
                  </a:schemeClr>
                </a:solidFill>
              </a:rPr>
              <a:t>?</a:t>
            </a:r>
          </a:p>
          <a:p>
            <a:pPr>
              <a:buFont typeface="Wingdings" panose="05000000000000000000" pitchFamily="2" charset="2"/>
              <a:buChar char="ü"/>
            </a:pPr>
            <a:r>
              <a:rPr lang="en-US" sz="2200" b="1" i="1" dirty="0">
                <a:solidFill>
                  <a:schemeClr val="tx1">
                    <a:lumMod val="50000"/>
                    <a:lumOff val="50000"/>
                  </a:schemeClr>
                </a:solidFill>
              </a:rPr>
              <a:t>Student centered learning?</a:t>
            </a:r>
          </a:p>
          <a:p>
            <a:r>
              <a:rPr lang="en-US" sz="2200" dirty="0"/>
              <a:t>ALL THIS IS ACCOMPLISHED IN OUR COURSES. </a:t>
            </a:r>
            <a:endParaRPr lang="he-IL" sz="2200" dirty="0"/>
          </a:p>
        </p:txBody>
      </p:sp>
      <p:sp>
        <p:nvSpPr>
          <p:cNvPr id="4" name="Subtitle 3"/>
          <p:cNvSpPr>
            <a:spLocks noGrp="1"/>
          </p:cNvSpPr>
          <p:nvPr>
            <p:ph type="subTitle" idx="13"/>
          </p:nvPr>
        </p:nvSpPr>
        <p:spPr/>
        <p:txBody>
          <a:bodyPr/>
          <a:lstStyle/>
          <a:p>
            <a:pPr algn="l" rtl="0"/>
            <a:r>
              <a:rPr lang="en-US" sz="2200" dirty="0">
                <a:solidFill>
                  <a:schemeClr val="tx1">
                    <a:lumMod val="50000"/>
                    <a:lumOff val="50000"/>
                  </a:schemeClr>
                </a:solidFill>
              </a:rPr>
              <a:t>Read all about it:</a:t>
            </a:r>
          </a:p>
          <a:p>
            <a:pPr algn="l" rtl="0"/>
            <a:endParaRPr lang="en-US" sz="2200" dirty="0">
              <a:solidFill>
                <a:schemeClr val="tx1">
                  <a:lumMod val="50000"/>
                  <a:lumOff val="50000"/>
                </a:schemeClr>
              </a:solidFill>
            </a:endParaRPr>
          </a:p>
          <a:p>
            <a:pPr algn="l" rtl="0"/>
            <a:r>
              <a:rPr lang="he-IL" sz="2200" dirty="0">
                <a:hlinkClick r:id="rId3"/>
              </a:rPr>
              <a:t>http://ec.europa.eu/education/policy/higher-education/bologna-process_en</a:t>
            </a:r>
            <a:r>
              <a:rPr lang="he-IL" sz="2200" dirty="0"/>
              <a:t> </a:t>
            </a:r>
          </a:p>
          <a:p>
            <a:pPr algn="l" rtl="0"/>
            <a:endParaRPr lang="he-IL" dirty="0"/>
          </a:p>
        </p:txBody>
      </p:sp>
      <p:pic>
        <p:nvPicPr>
          <p:cNvPr id="5" name="Shape 90">
            <a:extLst>
              <a:ext uri="{FF2B5EF4-FFF2-40B4-BE49-F238E27FC236}">
                <a16:creationId xmlns:a16="http://schemas.microsoft.com/office/drawing/2014/main" id="{3F118514-4A1B-4C01-B646-AF6B3406E527}"/>
              </a:ext>
            </a:extLst>
          </p:cNvPr>
          <p:cNvPicPr preferRelativeResize="0"/>
          <p:nvPr/>
        </p:nvPicPr>
        <p:blipFill>
          <a:blip r:embed="rId4">
            <a:alphaModFix/>
          </a:blip>
          <a:stretch>
            <a:fillRect/>
          </a:stretch>
        </p:blipFill>
        <p:spPr>
          <a:xfrm>
            <a:off x="478604" y="6176963"/>
            <a:ext cx="1596147" cy="644130"/>
          </a:xfrm>
          <a:prstGeom prst="rect">
            <a:avLst/>
          </a:prstGeom>
          <a:noFill/>
          <a:ln>
            <a:noFill/>
          </a:ln>
        </p:spPr>
      </p:pic>
    </p:spTree>
    <p:extLst>
      <p:ext uri="{BB962C8B-B14F-4D97-AF65-F5344CB8AC3E}">
        <p14:creationId xmlns:p14="http://schemas.microsoft.com/office/powerpoint/2010/main" val="4000733654"/>
      </p:ext>
    </p:extLst>
  </p:cSld>
  <p:clrMapOvr>
    <a:overrideClrMapping bg1="lt1" tx1="dk1" bg2="lt2" tx2="dk2" accent1="accent1" accent2="accent2" accent3="accent3" accent4="accent4" accent5="accent5" accent6="accent6" hlink="hlink" folHlink="folHlink"/>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solidFill>
                  <a:schemeClr val="accent5"/>
                </a:solidFill>
                <a:latin typeface="+mn-lt"/>
                <a:ea typeface="Tahoma" panose="020B0604030504040204" pitchFamily="34" charset="0"/>
                <a:cs typeface="Tahoma" panose="020B0604030504040204" pitchFamily="34" charset="0"/>
              </a:rPr>
              <a:t>Horizontal issues?</a:t>
            </a:r>
            <a:endParaRPr lang="he-IL" sz="3600" dirty="0">
              <a:solidFill>
                <a:schemeClr val="accent5"/>
              </a:solidFill>
              <a:latin typeface="+mn-lt"/>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p:txBody>
          <a:bodyPr>
            <a:normAutofit/>
          </a:bodyPr>
          <a:lstStyle/>
          <a:p>
            <a:pPr marL="0" indent="0">
              <a:buNone/>
            </a:pPr>
            <a:r>
              <a:rPr lang="en-US" sz="2200" b="1" i="1" dirty="0">
                <a:solidFill>
                  <a:schemeClr val="tx1">
                    <a:lumMod val="50000"/>
                    <a:lumOff val="50000"/>
                  </a:schemeClr>
                </a:solidFill>
              </a:rPr>
              <a:t>Refers to the extent to which the project is aligned with the EU policy objectives:</a:t>
            </a:r>
          </a:p>
          <a:p>
            <a:pPr>
              <a:buFont typeface="Wingdings" panose="05000000000000000000" pitchFamily="2" charset="2"/>
              <a:buChar char="ü"/>
            </a:pPr>
            <a:r>
              <a:rPr lang="en-US" sz="2200" b="1" i="1" dirty="0">
                <a:solidFill>
                  <a:schemeClr val="tx1">
                    <a:lumMod val="50000"/>
                    <a:lumOff val="50000"/>
                  </a:schemeClr>
                </a:solidFill>
              </a:rPr>
              <a:t>transparency and convergence tools developed in the context of the Bologna Process policies: </a:t>
            </a:r>
            <a:r>
              <a:rPr lang="en-US" sz="2200" b="1" i="1" dirty="0" err="1">
                <a:solidFill>
                  <a:schemeClr val="tx1">
                    <a:lumMod val="50000"/>
                    <a:lumOff val="50000"/>
                  </a:schemeClr>
                </a:solidFill>
              </a:rPr>
              <a:t>ECTS</a:t>
            </a:r>
            <a:r>
              <a:rPr lang="en-US" sz="2200" b="1" i="1" dirty="0">
                <a:solidFill>
                  <a:schemeClr val="tx1">
                    <a:lumMod val="50000"/>
                    <a:lumOff val="50000"/>
                  </a:schemeClr>
                </a:solidFill>
              </a:rPr>
              <a:t>, DS, study cycles, </a:t>
            </a:r>
            <a:r>
              <a:rPr lang="en-US" sz="2200" b="1" i="1" dirty="0" err="1">
                <a:solidFill>
                  <a:schemeClr val="tx1">
                    <a:lumMod val="50000"/>
                    <a:lumOff val="50000"/>
                  </a:schemeClr>
                </a:solidFill>
              </a:rPr>
              <a:t>EQF</a:t>
            </a:r>
            <a:r>
              <a:rPr lang="en-US" sz="2200" b="1" i="1" dirty="0">
                <a:solidFill>
                  <a:schemeClr val="tx1">
                    <a:lumMod val="50000"/>
                    <a:lumOff val="50000"/>
                  </a:schemeClr>
                </a:solidFill>
              </a:rPr>
              <a:t>, QA, etc.)</a:t>
            </a:r>
          </a:p>
          <a:p>
            <a:pPr>
              <a:buFont typeface="Wingdings" panose="05000000000000000000" pitchFamily="2" charset="2"/>
              <a:buChar char="ü"/>
            </a:pPr>
            <a:r>
              <a:rPr lang="en-US" sz="2200" b="1" i="1" dirty="0">
                <a:solidFill>
                  <a:schemeClr val="tx1">
                    <a:lumMod val="50000"/>
                    <a:lumOff val="50000"/>
                  </a:schemeClr>
                </a:solidFill>
              </a:rPr>
              <a:t>gender equality, social inclusion, youth unemployment, sustainable development, etc.) </a:t>
            </a:r>
            <a:endParaRPr lang="he-IL" sz="2200" b="1" i="1" dirty="0">
              <a:solidFill>
                <a:schemeClr val="tx1">
                  <a:lumMod val="50000"/>
                  <a:lumOff val="50000"/>
                </a:schemeClr>
              </a:solidFill>
            </a:endParaRPr>
          </a:p>
          <a:p>
            <a:r>
              <a:rPr lang="en-US" sz="2200" dirty="0"/>
              <a:t>All this is accomplished completely in Georgia.  In Israel use of certain aspects of Bologna process (learning outcomes and QA)</a:t>
            </a:r>
            <a:endParaRPr lang="he-IL" sz="2200" dirty="0"/>
          </a:p>
        </p:txBody>
      </p:sp>
      <p:pic>
        <p:nvPicPr>
          <p:cNvPr id="5" name="Shape 90">
            <a:extLst>
              <a:ext uri="{FF2B5EF4-FFF2-40B4-BE49-F238E27FC236}">
                <a16:creationId xmlns:a16="http://schemas.microsoft.com/office/drawing/2014/main" id="{A9EFF13F-56EF-4F2E-BC7B-45E957B4A7E8}"/>
              </a:ext>
            </a:extLst>
          </p:cNvPr>
          <p:cNvPicPr preferRelativeResize="0"/>
          <p:nvPr/>
        </p:nvPicPr>
        <p:blipFill>
          <a:blip r:embed="rId2">
            <a:alphaModFix/>
          </a:blip>
          <a:stretch>
            <a:fillRect/>
          </a:stretch>
        </p:blipFill>
        <p:spPr>
          <a:xfrm>
            <a:off x="478604" y="6176963"/>
            <a:ext cx="1596147" cy="644130"/>
          </a:xfrm>
          <a:prstGeom prst="rect">
            <a:avLst/>
          </a:prstGeom>
          <a:noFill/>
          <a:ln>
            <a:noFill/>
          </a:ln>
        </p:spPr>
      </p:pic>
    </p:spTree>
    <p:extLst>
      <p:ext uri="{BB962C8B-B14F-4D97-AF65-F5344CB8AC3E}">
        <p14:creationId xmlns:p14="http://schemas.microsoft.com/office/powerpoint/2010/main" val="242780648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solidFill>
                  <a:schemeClr val="accent5"/>
                </a:solidFill>
                <a:latin typeface="+mn-lt"/>
                <a:ea typeface="Tahoma" panose="020B0604030504040204" pitchFamily="34" charset="0"/>
                <a:cs typeface="Tahoma" panose="020B0604030504040204" pitchFamily="34" charset="0"/>
              </a:rPr>
              <a:t>What we want to share with you:</a:t>
            </a:r>
            <a:endParaRPr lang="he-IL" sz="3600" dirty="0">
              <a:solidFill>
                <a:schemeClr val="accent5"/>
              </a:solidFill>
              <a:latin typeface="+mn-lt"/>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p:txBody>
          <a:bodyPr/>
          <a:lstStyle/>
          <a:p>
            <a:pPr marL="0" indent="0">
              <a:buNone/>
            </a:pPr>
            <a:r>
              <a:rPr lang="en-US" sz="2000" b="1" i="1" dirty="0">
                <a:solidFill>
                  <a:schemeClr val="tx1">
                    <a:lumMod val="50000"/>
                    <a:lumOff val="50000"/>
                  </a:schemeClr>
                </a:solidFill>
              </a:rPr>
              <a:t>This is for our efforts to represent Israeli participation in E+ and disseminate your important outcomes.</a:t>
            </a:r>
          </a:p>
          <a:p>
            <a:pPr>
              <a:buFont typeface="Wingdings" panose="05000000000000000000" pitchFamily="2" charset="2"/>
              <a:buChar char="ü"/>
            </a:pPr>
            <a:endParaRPr lang="en-US" sz="2000" b="1" i="1" dirty="0">
              <a:solidFill>
                <a:schemeClr val="tx1">
                  <a:lumMod val="50000"/>
                  <a:lumOff val="50000"/>
                </a:schemeClr>
              </a:solidFill>
            </a:endParaRPr>
          </a:p>
          <a:p>
            <a:pPr>
              <a:buFont typeface="Wingdings" panose="05000000000000000000" pitchFamily="2" charset="2"/>
              <a:buChar char="ü"/>
            </a:pPr>
            <a:r>
              <a:rPr lang="en-US" sz="2000" b="1" i="1" dirty="0">
                <a:solidFill>
                  <a:schemeClr val="tx1">
                    <a:lumMod val="50000"/>
                    <a:lumOff val="50000"/>
                  </a:schemeClr>
                </a:solidFill>
              </a:rPr>
              <a:t>Please indicate special/unique stories that can be shared as an added value of the project?</a:t>
            </a:r>
          </a:p>
          <a:p>
            <a:pPr>
              <a:buFont typeface="Wingdings" panose="05000000000000000000" pitchFamily="2" charset="2"/>
              <a:buChar char="ü"/>
            </a:pPr>
            <a:r>
              <a:rPr lang="en-US" sz="2000" b="1" i="1" dirty="0">
                <a:solidFill>
                  <a:schemeClr val="tx1">
                    <a:lumMod val="50000"/>
                    <a:lumOff val="50000"/>
                  </a:schemeClr>
                </a:solidFill>
              </a:rPr>
              <a:t>Anything interesting you would like us to upload to our website for dissemination purposes</a:t>
            </a:r>
            <a:r>
              <a:rPr lang="en-US" sz="2000" b="1" i="1">
                <a:solidFill>
                  <a:schemeClr val="tx1">
                    <a:lumMod val="50000"/>
                    <a:lumOff val="50000"/>
                  </a:schemeClr>
                </a:solidFill>
              </a:rPr>
              <a:t>? </a:t>
            </a:r>
            <a:endParaRPr lang="en-US" sz="2000" b="1" i="1" dirty="0">
              <a:solidFill>
                <a:schemeClr val="tx1">
                  <a:lumMod val="50000"/>
                  <a:lumOff val="50000"/>
                </a:schemeClr>
              </a:solidFill>
            </a:endParaRPr>
          </a:p>
        </p:txBody>
      </p:sp>
      <p:sp>
        <p:nvSpPr>
          <p:cNvPr id="4" name="Subtitle 3"/>
          <p:cNvSpPr>
            <a:spLocks noGrp="1"/>
          </p:cNvSpPr>
          <p:nvPr>
            <p:ph type="subTitle" idx="13"/>
          </p:nvPr>
        </p:nvSpPr>
        <p:spPr/>
        <p:txBody>
          <a:bodyPr/>
          <a:lstStyle/>
          <a:p>
            <a:pPr algn="l" rtl="0"/>
            <a:r>
              <a:rPr lang="en-US" sz="2200" dirty="0">
                <a:solidFill>
                  <a:schemeClr val="tx1">
                    <a:lumMod val="50000"/>
                    <a:lumOff val="50000"/>
                  </a:schemeClr>
                </a:solidFill>
              </a:rPr>
              <a:t>Relevant Links:</a:t>
            </a:r>
          </a:p>
          <a:p>
            <a:endParaRPr lang="en-US" dirty="0"/>
          </a:p>
          <a:p>
            <a:pPr marL="342900" indent="-342900" algn="l" rtl="0">
              <a:buFont typeface="Wingdings" panose="05000000000000000000" pitchFamily="2" charset="2"/>
              <a:buChar char="q"/>
            </a:pPr>
            <a:r>
              <a:rPr lang="en-US" sz="2200" dirty="0">
                <a:solidFill>
                  <a:schemeClr val="tx1">
                    <a:lumMod val="50000"/>
                    <a:lumOff val="50000"/>
                  </a:schemeClr>
                </a:solidFill>
              </a:rPr>
              <a:t>Videos?</a:t>
            </a:r>
          </a:p>
          <a:p>
            <a:pPr marL="342900" indent="-342900" algn="l" rtl="0">
              <a:buFont typeface="Wingdings" panose="05000000000000000000" pitchFamily="2" charset="2"/>
              <a:buChar char="q"/>
            </a:pPr>
            <a:r>
              <a:rPr lang="en-US" sz="2200" dirty="0">
                <a:solidFill>
                  <a:schemeClr val="tx1">
                    <a:lumMod val="50000"/>
                    <a:lumOff val="50000"/>
                  </a:schemeClr>
                </a:solidFill>
              </a:rPr>
              <a:t>Facts &amp; Figures</a:t>
            </a:r>
          </a:p>
          <a:p>
            <a:pPr marL="342900" indent="-342900" algn="l" rtl="0">
              <a:buFont typeface="Wingdings" panose="05000000000000000000" pitchFamily="2" charset="2"/>
              <a:buChar char="q"/>
            </a:pPr>
            <a:r>
              <a:rPr lang="en-US" sz="2200" dirty="0">
                <a:solidFill>
                  <a:schemeClr val="tx1">
                    <a:lumMod val="50000"/>
                    <a:lumOff val="50000"/>
                  </a:schemeClr>
                </a:solidFill>
              </a:rPr>
              <a:t>Other Outcomes?</a:t>
            </a:r>
          </a:p>
        </p:txBody>
      </p:sp>
      <p:pic>
        <p:nvPicPr>
          <p:cNvPr id="5" name="Shape 90">
            <a:extLst>
              <a:ext uri="{FF2B5EF4-FFF2-40B4-BE49-F238E27FC236}">
                <a16:creationId xmlns:a16="http://schemas.microsoft.com/office/drawing/2014/main" id="{8BA4F69E-D270-4724-AA1B-599E09117495}"/>
              </a:ext>
            </a:extLst>
          </p:cNvPr>
          <p:cNvPicPr preferRelativeResize="0"/>
          <p:nvPr/>
        </p:nvPicPr>
        <p:blipFill>
          <a:blip r:embed="rId2">
            <a:alphaModFix/>
          </a:blip>
          <a:stretch>
            <a:fillRect/>
          </a:stretch>
        </p:blipFill>
        <p:spPr>
          <a:xfrm>
            <a:off x="478604" y="6176963"/>
            <a:ext cx="1596147" cy="644130"/>
          </a:xfrm>
          <a:prstGeom prst="rect">
            <a:avLst/>
          </a:prstGeom>
          <a:noFill/>
          <a:ln>
            <a:noFill/>
          </a:ln>
        </p:spPr>
      </p:pic>
    </p:spTree>
    <p:extLst>
      <p:ext uri="{BB962C8B-B14F-4D97-AF65-F5344CB8AC3E}">
        <p14:creationId xmlns:p14="http://schemas.microsoft.com/office/powerpoint/2010/main" val="40035668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Shape 159"/>
          <p:cNvSpPr txBox="1"/>
          <p:nvPr/>
        </p:nvSpPr>
        <p:spPr>
          <a:xfrm>
            <a:off x="2152891" y="1668755"/>
            <a:ext cx="9755101" cy="5816977"/>
          </a:xfrm>
          <a:prstGeom prst="rect">
            <a:avLst/>
          </a:prstGeom>
          <a:noFill/>
          <a:ln>
            <a:noFill/>
          </a:ln>
        </p:spPr>
        <p:txBody>
          <a:bodyPr lIns="91425" tIns="45700" rIns="91425" bIns="45700" anchor="t" anchorCtr="0">
            <a:noAutofit/>
          </a:bodyPr>
          <a:lstStyle/>
          <a:p>
            <a:pPr marL="342900" marR="0" lvl="0" indent="-342900" algn="l" rtl="0">
              <a:spcBef>
                <a:spcPts val="0"/>
              </a:spcBef>
              <a:spcAft>
                <a:spcPts val="0"/>
              </a:spcAft>
              <a:buClr>
                <a:schemeClr val="dk1"/>
              </a:buClr>
              <a:buSzPct val="100000"/>
              <a:buFont typeface="Noto Sans Symbols"/>
              <a:buChar char="❑"/>
            </a:pPr>
            <a:r>
              <a:rPr lang="en-US" sz="3200">
                <a:solidFill>
                  <a:schemeClr val="dk1"/>
                </a:solidFill>
                <a:latin typeface="Arial"/>
                <a:ea typeface="Arial"/>
                <a:cs typeface="Arial"/>
                <a:sym typeface="Arial"/>
              </a:rPr>
              <a:t>Academic Colleges of Education,</a:t>
            </a:r>
          </a:p>
          <a:p>
            <a:pPr marL="342900" marR="0" lvl="0" indent="-342900" algn="l" rtl="0">
              <a:spcBef>
                <a:spcPts val="1200"/>
              </a:spcBef>
              <a:spcAft>
                <a:spcPts val="0"/>
              </a:spcAft>
              <a:buClr>
                <a:schemeClr val="dk1"/>
              </a:buClr>
              <a:buSzPct val="100000"/>
              <a:buFont typeface="Noto Sans Symbols"/>
              <a:buChar char="❑"/>
            </a:pPr>
            <a:r>
              <a:rPr lang="en-US" sz="3200">
                <a:solidFill>
                  <a:schemeClr val="dk1"/>
                </a:solidFill>
                <a:latin typeface="Arial"/>
                <a:ea typeface="Arial"/>
                <a:cs typeface="Arial"/>
                <a:sym typeface="Arial"/>
              </a:rPr>
              <a:t> Departments/Faculty of Education in Universities, </a:t>
            </a:r>
          </a:p>
          <a:p>
            <a:pPr marL="342900" marR="0" lvl="0" indent="-342900" algn="l" rtl="0">
              <a:spcBef>
                <a:spcPts val="1200"/>
              </a:spcBef>
              <a:spcAft>
                <a:spcPts val="0"/>
              </a:spcAft>
              <a:buClr>
                <a:schemeClr val="dk1"/>
              </a:buClr>
              <a:buSzPct val="100000"/>
              <a:buFont typeface="Noto Sans Symbols"/>
              <a:buChar char="❑"/>
            </a:pPr>
            <a:r>
              <a:rPr lang="en-US" sz="3200">
                <a:solidFill>
                  <a:schemeClr val="dk1"/>
                </a:solidFill>
                <a:latin typeface="Arial"/>
                <a:ea typeface="Arial"/>
                <a:cs typeface="Arial"/>
                <a:sym typeface="Arial"/>
              </a:rPr>
              <a:t>Major Universities</a:t>
            </a:r>
          </a:p>
          <a:p>
            <a:pPr marL="342900" marR="0" lvl="0" indent="-342900" algn="l" rtl="0">
              <a:spcBef>
                <a:spcPts val="1200"/>
              </a:spcBef>
              <a:spcAft>
                <a:spcPts val="0"/>
              </a:spcAft>
              <a:buClr>
                <a:schemeClr val="dk1"/>
              </a:buClr>
              <a:buSzPct val="100000"/>
              <a:buFont typeface="Noto Sans Symbols"/>
              <a:buChar char="❑"/>
            </a:pPr>
            <a:r>
              <a:rPr lang="en-US" sz="3200">
                <a:solidFill>
                  <a:schemeClr val="dk1"/>
                </a:solidFill>
                <a:latin typeface="Arial"/>
                <a:ea typeface="Arial"/>
                <a:cs typeface="Arial"/>
                <a:sym typeface="Arial"/>
              </a:rPr>
              <a:t>Student Unions</a:t>
            </a:r>
          </a:p>
          <a:p>
            <a:pPr marL="342900" marR="0" lvl="0" indent="-342900" algn="l" rtl="0">
              <a:spcBef>
                <a:spcPts val="1200"/>
              </a:spcBef>
              <a:buClr>
                <a:schemeClr val="dk1"/>
              </a:buClr>
              <a:buSzPct val="100000"/>
              <a:buFont typeface="Noto Sans Symbols"/>
              <a:buChar char="❑"/>
            </a:pPr>
            <a:r>
              <a:rPr lang="en-US" sz="3200">
                <a:solidFill>
                  <a:schemeClr val="dk1"/>
                </a:solidFill>
                <a:latin typeface="Arial"/>
                <a:ea typeface="Arial"/>
                <a:cs typeface="Arial"/>
                <a:sym typeface="Arial"/>
              </a:rPr>
              <a:t> NGO which are involved in civic action and leadership development.</a:t>
            </a:r>
          </a:p>
        </p:txBody>
      </p:sp>
      <p:sp>
        <p:nvSpPr>
          <p:cNvPr id="160" name="Shape 160"/>
          <p:cNvSpPr/>
          <p:nvPr/>
        </p:nvSpPr>
        <p:spPr>
          <a:xfrm>
            <a:off x="4485507" y="91858"/>
            <a:ext cx="3441966" cy="646331"/>
          </a:xfrm>
          <a:prstGeom prst="rect">
            <a:avLst/>
          </a:prstGeom>
          <a:noFill/>
          <a:ln>
            <a:noFill/>
          </a:ln>
        </p:spPr>
        <p:txBody>
          <a:bodyPr lIns="91425" tIns="45700" rIns="91425" bIns="45700" anchor="t" anchorCtr="0">
            <a:noAutofit/>
          </a:bodyPr>
          <a:lstStyle/>
          <a:p>
            <a:pPr marL="0" marR="0" lvl="0" indent="0" algn="r" rtl="1">
              <a:spcBef>
                <a:spcPts val="0"/>
              </a:spcBef>
              <a:buSzPct val="25000"/>
              <a:buNone/>
            </a:pPr>
            <a:r>
              <a:rPr lang="en-US" sz="3600">
                <a:solidFill>
                  <a:schemeClr val="dk1"/>
                </a:solidFill>
                <a:latin typeface="Arial"/>
                <a:ea typeface="Arial"/>
                <a:cs typeface="Arial"/>
                <a:sym typeface="Arial"/>
              </a:rPr>
              <a:t>Our Consortium</a:t>
            </a:r>
          </a:p>
        </p:txBody>
      </p:sp>
      <p:pic>
        <p:nvPicPr>
          <p:cNvPr id="161" name="Shape 161" descr="https://www.erasmusplus.org.uk/file/3416/download"/>
          <p:cNvPicPr preferRelativeResize="0"/>
          <p:nvPr/>
        </p:nvPicPr>
        <p:blipFill rotWithShape="1">
          <a:blip r:embed="rId3">
            <a:alphaModFix/>
          </a:blip>
          <a:srcRect/>
          <a:stretch/>
        </p:blipFill>
        <p:spPr>
          <a:xfrm>
            <a:off x="10440364" y="133108"/>
            <a:ext cx="1540224" cy="787077"/>
          </a:xfrm>
          <a:prstGeom prst="rect">
            <a:avLst/>
          </a:prstGeom>
          <a:noFill/>
          <a:ln>
            <a:noFill/>
          </a:ln>
        </p:spPr>
      </p:pic>
      <p:pic>
        <p:nvPicPr>
          <p:cNvPr id="5" name="Shape 90"/>
          <p:cNvPicPr preferRelativeResize="0"/>
          <p:nvPr/>
        </p:nvPicPr>
        <p:blipFill>
          <a:blip r:embed="rId4">
            <a:alphaModFix/>
          </a:blip>
          <a:stretch>
            <a:fillRect/>
          </a:stretch>
        </p:blipFill>
        <p:spPr>
          <a:xfrm>
            <a:off x="183841" y="300486"/>
            <a:ext cx="2134765" cy="1257685"/>
          </a:xfrm>
          <a:prstGeom prst="rect">
            <a:avLst/>
          </a:prstGeom>
          <a:noFill/>
          <a:ln>
            <a:noFill/>
          </a:ln>
        </p:spPr>
      </p:pic>
    </p:spTree>
  </p:cSld>
  <p:clrMapOvr>
    <a:masterClrMapping/>
  </p:clrMapOvr>
  <p:transition spd="slow">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Shape 167"/>
          <p:cNvSpPr txBox="1"/>
          <p:nvPr/>
        </p:nvSpPr>
        <p:spPr>
          <a:xfrm>
            <a:off x="1703510" y="2016635"/>
            <a:ext cx="8640762" cy="4093426"/>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3200" b="1" dirty="0">
                <a:solidFill>
                  <a:schemeClr val="dk1"/>
                </a:solidFill>
                <a:latin typeface="Calibri"/>
                <a:ea typeface="Calibri"/>
                <a:cs typeface="Calibri"/>
                <a:sym typeface="Calibri"/>
              </a:rPr>
              <a:t>15 Academic Institutions: </a:t>
            </a:r>
          </a:p>
          <a:p>
            <a:pPr marL="457200" marR="0" lvl="1" indent="0" algn="l" rtl="0">
              <a:spcBef>
                <a:spcPts val="0"/>
              </a:spcBef>
              <a:buSzPct val="25000"/>
              <a:buNone/>
            </a:pPr>
            <a:r>
              <a:rPr lang="en-US" sz="3600" b="1" i="0" u="none" strike="noStrike" cap="none" dirty="0">
                <a:solidFill>
                  <a:schemeClr val="dk1"/>
                </a:solidFill>
                <a:latin typeface="Calibri"/>
                <a:ea typeface="Calibri"/>
                <a:cs typeface="Calibri"/>
                <a:sym typeface="Calibri"/>
              </a:rPr>
              <a:t>5</a:t>
            </a:r>
            <a:r>
              <a:rPr lang="en-US" sz="2800" b="1" i="0" u="none" strike="noStrike" cap="none" dirty="0">
                <a:solidFill>
                  <a:schemeClr val="dk1"/>
                </a:solidFill>
                <a:latin typeface="Calibri"/>
                <a:ea typeface="Calibri"/>
                <a:cs typeface="Calibri"/>
                <a:sym typeface="Calibri"/>
              </a:rPr>
              <a:t> in Israel—4 teaching colleges, 1 regional college.</a:t>
            </a:r>
          </a:p>
          <a:p>
            <a:pPr marL="457200" marR="0" lvl="1" indent="0" algn="l" rtl="0">
              <a:spcBef>
                <a:spcPts val="0"/>
              </a:spcBef>
              <a:buSzPct val="25000"/>
              <a:buNone/>
            </a:pPr>
            <a:r>
              <a:rPr lang="en-US" sz="3600" b="1" i="0" u="none" strike="noStrike" cap="none" dirty="0">
                <a:solidFill>
                  <a:srgbClr val="1E4E79"/>
                </a:solidFill>
                <a:latin typeface="Calibri"/>
                <a:ea typeface="Calibri"/>
                <a:cs typeface="Calibri"/>
                <a:sym typeface="Calibri"/>
              </a:rPr>
              <a:t>5 </a:t>
            </a:r>
            <a:r>
              <a:rPr lang="en-US" sz="2800" b="1" i="0" u="none" strike="noStrike" cap="none" dirty="0">
                <a:solidFill>
                  <a:srgbClr val="1E4E79"/>
                </a:solidFill>
                <a:latin typeface="Calibri"/>
                <a:ea typeface="Calibri"/>
                <a:cs typeface="Calibri"/>
                <a:sym typeface="Calibri"/>
              </a:rPr>
              <a:t>HEI Ge</a:t>
            </a:r>
            <a:r>
              <a:rPr lang="en-US" sz="2800" b="1" i="0" u="none" strike="noStrike" cap="none" dirty="0">
                <a:solidFill>
                  <a:schemeClr val="dk2"/>
                </a:solidFill>
                <a:latin typeface="Calibri"/>
                <a:ea typeface="Calibri"/>
                <a:cs typeface="Calibri"/>
                <a:sym typeface="Calibri"/>
              </a:rPr>
              <a:t>orgia including major cities and outlying areas.</a:t>
            </a:r>
          </a:p>
          <a:p>
            <a:pPr marL="457200" marR="0" lvl="1" indent="0" algn="l" rtl="0">
              <a:spcBef>
                <a:spcPts val="0"/>
              </a:spcBef>
              <a:buSzPct val="25000"/>
              <a:buNone/>
            </a:pPr>
            <a:r>
              <a:rPr lang="en-US" sz="3600" b="1" i="0" u="none" strike="noStrike" cap="none" dirty="0">
                <a:solidFill>
                  <a:schemeClr val="dk1"/>
                </a:solidFill>
                <a:latin typeface="Calibri"/>
                <a:ea typeface="Calibri"/>
                <a:cs typeface="Calibri"/>
                <a:sym typeface="Calibri"/>
              </a:rPr>
              <a:t>5</a:t>
            </a:r>
            <a:r>
              <a:rPr lang="en-US" sz="2800" b="1" i="0" u="none" strike="noStrike" cap="none" dirty="0">
                <a:solidFill>
                  <a:schemeClr val="dk1"/>
                </a:solidFill>
                <a:latin typeface="Calibri"/>
                <a:ea typeface="Calibri"/>
                <a:cs typeface="Calibri"/>
                <a:sym typeface="Calibri"/>
              </a:rPr>
              <a:t>  HEIs in the EU countries.  </a:t>
            </a:r>
          </a:p>
          <a:p>
            <a:pPr marL="0" marR="0" lvl="0" indent="0" algn="l" rtl="0">
              <a:spcBef>
                <a:spcPts val="0"/>
              </a:spcBef>
              <a:buSzPct val="25000"/>
              <a:buNone/>
            </a:pPr>
            <a:r>
              <a:rPr lang="en-US" sz="3200" b="1" dirty="0">
                <a:solidFill>
                  <a:schemeClr val="dk1"/>
                </a:solidFill>
                <a:latin typeface="Calibri"/>
                <a:ea typeface="Calibri"/>
                <a:cs typeface="Calibri"/>
                <a:sym typeface="Calibri"/>
              </a:rPr>
              <a:t>2  NGOs: (Georgia and Estonia)</a:t>
            </a:r>
          </a:p>
          <a:p>
            <a:pPr marL="0" marR="0" lvl="0" indent="0" algn="l" rtl="0">
              <a:spcBef>
                <a:spcPts val="0"/>
              </a:spcBef>
              <a:buSzPct val="25000"/>
              <a:buNone/>
            </a:pPr>
            <a:r>
              <a:rPr lang="en-US" sz="2800" b="1" dirty="0">
                <a:solidFill>
                  <a:schemeClr val="dk1"/>
                </a:solidFill>
                <a:latin typeface="Calibri"/>
                <a:ea typeface="Calibri"/>
                <a:cs typeface="Calibri"/>
                <a:sym typeface="Calibri"/>
              </a:rPr>
              <a:t>9  Student Unions: 4 in Israel and 5 in Georgia</a:t>
            </a:r>
          </a:p>
        </p:txBody>
      </p:sp>
      <p:sp>
        <p:nvSpPr>
          <p:cNvPr id="168" name="Shape 168"/>
          <p:cNvSpPr txBox="1"/>
          <p:nvPr/>
        </p:nvSpPr>
        <p:spPr>
          <a:xfrm>
            <a:off x="2999656" y="188640"/>
            <a:ext cx="7200701" cy="1569660"/>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3200" b="1" dirty="0">
                <a:solidFill>
                  <a:schemeClr val="dk1"/>
                </a:solidFill>
                <a:latin typeface="Calibri"/>
                <a:ea typeface="Calibri"/>
                <a:cs typeface="Calibri"/>
                <a:sym typeface="Calibri"/>
              </a:rPr>
              <a:t>Working with 27 Groups: </a:t>
            </a:r>
          </a:p>
          <a:p>
            <a:pPr marL="0" marR="0" lvl="0" indent="0" algn="ctr" rtl="0">
              <a:spcBef>
                <a:spcPts val="0"/>
              </a:spcBef>
              <a:buSzPct val="25000"/>
              <a:buNone/>
            </a:pPr>
            <a:r>
              <a:rPr lang="en-US" sz="3200" b="1" dirty="0">
                <a:solidFill>
                  <a:schemeClr val="dk1"/>
                </a:solidFill>
                <a:latin typeface="Calibri"/>
                <a:ea typeface="Calibri"/>
                <a:cs typeface="Calibri"/>
                <a:sym typeface="Calibri"/>
              </a:rPr>
              <a:t>  17 Official Members of CURE  with          9 student groups/unions</a:t>
            </a:r>
          </a:p>
        </p:txBody>
      </p:sp>
      <p:pic>
        <p:nvPicPr>
          <p:cNvPr id="169" name="Shape 169" descr="https://www.erasmusplus.org.uk/file/3416/download"/>
          <p:cNvPicPr preferRelativeResize="0"/>
          <p:nvPr/>
        </p:nvPicPr>
        <p:blipFill rotWithShape="1">
          <a:blip r:embed="rId3">
            <a:alphaModFix/>
          </a:blip>
          <a:srcRect/>
          <a:stretch/>
        </p:blipFill>
        <p:spPr>
          <a:xfrm>
            <a:off x="677118" y="214131"/>
            <a:ext cx="1340024" cy="383996"/>
          </a:xfrm>
          <a:prstGeom prst="rect">
            <a:avLst/>
          </a:prstGeom>
          <a:noFill/>
          <a:ln>
            <a:noFill/>
          </a:ln>
        </p:spPr>
      </p:pic>
      <p:pic>
        <p:nvPicPr>
          <p:cNvPr id="5" name="Shape 90"/>
          <p:cNvPicPr preferRelativeResize="0"/>
          <p:nvPr/>
        </p:nvPicPr>
        <p:blipFill>
          <a:blip r:embed="rId4">
            <a:alphaModFix/>
          </a:blip>
          <a:stretch>
            <a:fillRect/>
          </a:stretch>
        </p:blipFill>
        <p:spPr>
          <a:xfrm>
            <a:off x="9586761" y="4498222"/>
            <a:ext cx="2134765" cy="1257685"/>
          </a:xfrm>
          <a:prstGeom prst="rect">
            <a:avLst/>
          </a:prstGeom>
          <a:noFill/>
          <a:ln>
            <a:noFill/>
          </a:ln>
        </p:spPr>
      </p:pic>
    </p:spTree>
  </p:cSld>
  <p:clrMapOvr>
    <a:masterClrMapping/>
  </p:clrMapOvr>
  <p:transition spd="slow">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Shape 174"/>
          <p:cNvSpPr txBox="1">
            <a:spLocks noGrp="1"/>
          </p:cNvSpPr>
          <p:nvPr>
            <p:ph type="title"/>
          </p:nvPr>
        </p:nvSpPr>
        <p:spPr>
          <a:xfrm>
            <a:off x="838200" y="365125"/>
            <a:ext cx="10515599" cy="1325562"/>
          </a:xfrm>
          <a:prstGeom prst="rect">
            <a:avLst/>
          </a:prstGeom>
          <a:noFill/>
          <a:ln>
            <a:noFill/>
          </a:ln>
        </p:spPr>
        <p:txBody>
          <a:bodyPr lIns="91425" tIns="45700" rIns="91425" bIns="45700" anchor="ctr" anchorCtr="0">
            <a:noAutofit/>
          </a:bodyPr>
          <a:lstStyle/>
          <a:p>
            <a:pPr marL="0" marR="0" lvl="0" indent="0" algn="ctr" rtl="0">
              <a:lnSpc>
                <a:spcPct val="90000"/>
              </a:lnSpc>
              <a:spcBef>
                <a:spcPts val="0"/>
              </a:spcBef>
              <a:buClr>
                <a:schemeClr val="dk1"/>
              </a:buClr>
              <a:buSzPct val="25000"/>
              <a:buFont typeface="Calibri"/>
              <a:buNone/>
            </a:pPr>
            <a:r>
              <a:rPr lang="en-US" sz="4400" b="0" i="0" u="none" strike="noStrike" cap="none">
                <a:solidFill>
                  <a:schemeClr val="dk1"/>
                </a:solidFill>
                <a:latin typeface="Calibri"/>
                <a:ea typeface="Calibri"/>
                <a:cs typeface="Calibri"/>
                <a:sym typeface="Calibri"/>
              </a:rPr>
              <a:t>Israeli CURE Team:</a:t>
            </a:r>
          </a:p>
        </p:txBody>
      </p:sp>
      <p:sp>
        <p:nvSpPr>
          <p:cNvPr id="175" name="Shape 175"/>
          <p:cNvSpPr txBox="1">
            <a:spLocks noGrp="1"/>
          </p:cNvSpPr>
          <p:nvPr>
            <p:ph type="body" idx="1"/>
          </p:nvPr>
        </p:nvSpPr>
        <p:spPr>
          <a:xfrm>
            <a:off x="838200" y="1825625"/>
            <a:ext cx="10515599" cy="4351338"/>
          </a:xfrm>
          <a:prstGeom prst="rect">
            <a:avLst/>
          </a:prstGeom>
          <a:noFill/>
          <a:ln>
            <a:noFill/>
          </a:ln>
        </p:spPr>
        <p:txBody>
          <a:bodyPr lIns="91425" tIns="45700" rIns="91425" bIns="45700" anchor="t" anchorCtr="0">
            <a:noAutofit/>
          </a:bodyPr>
          <a:lstStyle/>
          <a:p>
            <a:pPr marL="228600" marR="0" lvl="0" indent="-228600" algn="l" rtl="0">
              <a:lnSpc>
                <a:spcPct val="90000"/>
              </a:lnSpc>
              <a:spcBef>
                <a:spcPts val="0"/>
              </a:spcBef>
              <a:spcAft>
                <a:spcPts val="0"/>
              </a:spcAft>
              <a:buClr>
                <a:schemeClr val="dk1"/>
              </a:buClr>
              <a:buSzPct val="100000"/>
              <a:buFont typeface="Arial"/>
              <a:buChar char="•"/>
            </a:pPr>
            <a:r>
              <a:rPr lang="en-US" sz="2800" b="1" i="0" u="none" strike="noStrike" cap="none">
                <a:solidFill>
                  <a:schemeClr val="dk1"/>
                </a:solidFill>
                <a:latin typeface="Calibri"/>
                <a:ea typeface="Calibri"/>
                <a:cs typeface="Calibri"/>
                <a:sym typeface="Calibri"/>
              </a:rPr>
              <a:t>Gordon Academic College of Education (Coordinating Institution)</a:t>
            </a:r>
          </a:p>
          <a:p>
            <a:pPr marL="228600" marR="0" lvl="0" indent="-228600" algn="l" rtl="0">
              <a:lnSpc>
                <a:spcPct val="90000"/>
              </a:lnSpc>
              <a:spcBef>
                <a:spcPts val="1000"/>
              </a:spcBef>
              <a:spcAft>
                <a:spcPts val="0"/>
              </a:spcAft>
              <a:buClr>
                <a:schemeClr val="dk1"/>
              </a:buClr>
              <a:buSzPct val="100000"/>
              <a:buFont typeface="Arial"/>
              <a:buChar char="•"/>
            </a:pPr>
            <a:r>
              <a:rPr lang="en-US" sz="2800" b="1" i="0" u="none" strike="noStrike" cap="none">
                <a:solidFill>
                  <a:schemeClr val="dk1"/>
                </a:solidFill>
                <a:latin typeface="Calibri"/>
                <a:ea typeface="Calibri"/>
                <a:cs typeface="Calibri"/>
                <a:sym typeface="Calibri"/>
              </a:rPr>
              <a:t>Sakhnin Academic College</a:t>
            </a:r>
          </a:p>
          <a:p>
            <a:pPr marL="228600" marR="0" lvl="0" indent="-228600" algn="l" rtl="0">
              <a:lnSpc>
                <a:spcPct val="90000"/>
              </a:lnSpc>
              <a:spcBef>
                <a:spcPts val="1000"/>
              </a:spcBef>
              <a:spcAft>
                <a:spcPts val="0"/>
              </a:spcAft>
              <a:buClr>
                <a:schemeClr val="dk1"/>
              </a:buClr>
              <a:buSzPct val="100000"/>
              <a:buFont typeface="Arial"/>
              <a:buChar char="•"/>
            </a:pPr>
            <a:r>
              <a:rPr lang="en-US" sz="2800" b="1" i="0" u="none" strike="noStrike" cap="none">
                <a:solidFill>
                  <a:schemeClr val="dk1"/>
                </a:solidFill>
                <a:latin typeface="Calibri"/>
                <a:ea typeface="Calibri"/>
                <a:cs typeface="Calibri"/>
                <a:sym typeface="Calibri"/>
              </a:rPr>
              <a:t>David Yellin Academic College</a:t>
            </a:r>
          </a:p>
          <a:p>
            <a:pPr marL="228600" marR="0" lvl="0" indent="-228600" algn="l" rtl="0">
              <a:lnSpc>
                <a:spcPct val="90000"/>
              </a:lnSpc>
              <a:spcBef>
                <a:spcPts val="1000"/>
              </a:spcBef>
              <a:spcAft>
                <a:spcPts val="0"/>
              </a:spcAft>
              <a:buClr>
                <a:schemeClr val="dk1"/>
              </a:buClr>
              <a:buSzPct val="100000"/>
              <a:buFont typeface="Arial"/>
              <a:buChar char="•"/>
            </a:pPr>
            <a:r>
              <a:rPr lang="en-US" sz="2800" b="1" i="0" u="none" strike="noStrike" cap="none">
                <a:solidFill>
                  <a:schemeClr val="dk1"/>
                </a:solidFill>
                <a:latin typeface="Calibri"/>
                <a:ea typeface="Calibri"/>
                <a:cs typeface="Calibri"/>
                <a:sym typeface="Calibri"/>
              </a:rPr>
              <a:t>Academic College of Education Givat Washington</a:t>
            </a:r>
          </a:p>
          <a:p>
            <a:pPr marL="228600" marR="0" lvl="0" indent="-228600" algn="l" rtl="0">
              <a:lnSpc>
                <a:spcPct val="90000"/>
              </a:lnSpc>
              <a:spcBef>
                <a:spcPts val="1000"/>
              </a:spcBef>
              <a:spcAft>
                <a:spcPts val="0"/>
              </a:spcAft>
              <a:buClr>
                <a:schemeClr val="dk1"/>
              </a:buClr>
              <a:buSzPct val="100000"/>
              <a:buFont typeface="Arial"/>
              <a:buChar char="•"/>
            </a:pPr>
            <a:r>
              <a:rPr lang="en-US" sz="2800" b="1" i="0" u="none" strike="noStrike" cap="none">
                <a:solidFill>
                  <a:schemeClr val="dk1"/>
                </a:solidFill>
                <a:latin typeface="Calibri"/>
                <a:ea typeface="Calibri"/>
                <a:cs typeface="Calibri"/>
                <a:sym typeface="Calibri"/>
              </a:rPr>
              <a:t>Sapir Academic College</a:t>
            </a:r>
          </a:p>
          <a:p>
            <a:pPr marL="0" marR="0" lvl="0" indent="0" algn="l" rtl="0">
              <a:lnSpc>
                <a:spcPct val="90000"/>
              </a:lnSpc>
              <a:spcBef>
                <a:spcPts val="1000"/>
              </a:spcBef>
              <a:buClr>
                <a:schemeClr val="dk1"/>
              </a:buClr>
              <a:buSzPct val="25000"/>
              <a:buFont typeface="Arial"/>
              <a:buNone/>
            </a:pPr>
            <a:endParaRPr sz="2800" b="0" i="0" u="none" strike="noStrike" cap="none">
              <a:solidFill>
                <a:schemeClr val="dk1"/>
              </a:solidFill>
              <a:latin typeface="Calibri"/>
              <a:ea typeface="Calibri"/>
              <a:cs typeface="Calibri"/>
              <a:sym typeface="Calibri"/>
            </a:endParaRPr>
          </a:p>
        </p:txBody>
      </p:sp>
      <p:pic>
        <p:nvPicPr>
          <p:cNvPr id="176" name="Shape 176" descr="https://www.erasmusplus.org.uk/file/3416/download"/>
          <p:cNvPicPr preferRelativeResize="0"/>
          <p:nvPr/>
        </p:nvPicPr>
        <p:blipFill rotWithShape="1">
          <a:blip r:embed="rId3">
            <a:alphaModFix/>
          </a:blip>
          <a:srcRect/>
          <a:stretch/>
        </p:blipFill>
        <p:spPr>
          <a:xfrm>
            <a:off x="677118" y="214131"/>
            <a:ext cx="2216553" cy="902826"/>
          </a:xfrm>
          <a:prstGeom prst="rect">
            <a:avLst/>
          </a:prstGeom>
          <a:noFill/>
          <a:ln>
            <a:noFill/>
          </a:ln>
        </p:spPr>
      </p:pic>
      <p:pic>
        <p:nvPicPr>
          <p:cNvPr id="177" name="Shape 177"/>
          <p:cNvPicPr preferRelativeResize="0"/>
          <p:nvPr/>
        </p:nvPicPr>
        <p:blipFill rotWithShape="1">
          <a:blip r:embed="rId4">
            <a:alphaModFix/>
          </a:blip>
          <a:srcRect/>
          <a:stretch/>
        </p:blipFill>
        <p:spPr>
          <a:xfrm>
            <a:off x="9491240" y="209651"/>
            <a:ext cx="1913286" cy="1391689"/>
          </a:xfrm>
          <a:prstGeom prst="rect">
            <a:avLst/>
          </a:prstGeom>
          <a:noFill/>
          <a:ln>
            <a:noFill/>
          </a:ln>
        </p:spPr>
      </p:pic>
      <p:pic>
        <p:nvPicPr>
          <p:cNvPr id="6" name="Shape 90"/>
          <p:cNvPicPr preferRelativeResize="0"/>
          <p:nvPr/>
        </p:nvPicPr>
        <p:blipFill>
          <a:blip r:embed="rId5">
            <a:alphaModFix/>
          </a:blip>
          <a:stretch>
            <a:fillRect/>
          </a:stretch>
        </p:blipFill>
        <p:spPr>
          <a:xfrm>
            <a:off x="8835992" y="4668253"/>
            <a:ext cx="2679273" cy="1477729"/>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Shape 182"/>
          <p:cNvSpPr txBox="1">
            <a:spLocks noGrp="1"/>
          </p:cNvSpPr>
          <p:nvPr>
            <p:ph type="title"/>
          </p:nvPr>
        </p:nvSpPr>
        <p:spPr>
          <a:xfrm>
            <a:off x="838200" y="365125"/>
            <a:ext cx="10515599" cy="1325562"/>
          </a:xfrm>
          <a:prstGeom prst="rect">
            <a:avLst/>
          </a:prstGeom>
          <a:noFill/>
          <a:ln>
            <a:noFill/>
          </a:ln>
        </p:spPr>
        <p:txBody>
          <a:bodyPr lIns="91425" tIns="45700" rIns="91425" bIns="45700" anchor="ctr" anchorCtr="0">
            <a:noAutofit/>
          </a:bodyPr>
          <a:lstStyle/>
          <a:p>
            <a:pPr marL="0" marR="0" lvl="0" indent="0" algn="ctr" rtl="0">
              <a:lnSpc>
                <a:spcPct val="90000"/>
              </a:lnSpc>
              <a:spcBef>
                <a:spcPts val="0"/>
              </a:spcBef>
              <a:buClr>
                <a:schemeClr val="dk1"/>
              </a:buClr>
              <a:buSzPct val="25000"/>
              <a:buFont typeface="Calibri"/>
              <a:buNone/>
            </a:pPr>
            <a:r>
              <a:rPr lang="en-US" sz="4400" b="0" i="0" u="none" strike="noStrike" cap="none">
                <a:solidFill>
                  <a:schemeClr val="dk1"/>
                </a:solidFill>
                <a:latin typeface="Calibri"/>
                <a:ea typeface="Calibri"/>
                <a:cs typeface="Calibri"/>
                <a:sym typeface="Calibri"/>
              </a:rPr>
              <a:t>GEORGIAN CURE TEAM:</a:t>
            </a:r>
          </a:p>
        </p:txBody>
      </p:sp>
      <p:sp>
        <p:nvSpPr>
          <p:cNvPr id="183" name="Shape 183"/>
          <p:cNvSpPr txBox="1">
            <a:spLocks noGrp="1"/>
          </p:cNvSpPr>
          <p:nvPr>
            <p:ph type="body" idx="1"/>
          </p:nvPr>
        </p:nvSpPr>
        <p:spPr>
          <a:xfrm>
            <a:off x="838200" y="1825625"/>
            <a:ext cx="10515599" cy="4351338"/>
          </a:xfrm>
          <a:prstGeom prst="rect">
            <a:avLst/>
          </a:prstGeom>
          <a:noFill/>
          <a:ln>
            <a:noFill/>
          </a:ln>
        </p:spPr>
        <p:txBody>
          <a:bodyPr lIns="91425" tIns="45700" rIns="91425" bIns="45700" anchor="t" anchorCtr="0">
            <a:noAutofit/>
          </a:bodyPr>
          <a:lstStyle/>
          <a:p>
            <a:pPr marL="228600" marR="0" lvl="0" indent="-228600" algn="l" rtl="0">
              <a:lnSpc>
                <a:spcPct val="90000"/>
              </a:lnSpc>
              <a:spcBef>
                <a:spcPts val="0"/>
              </a:spcBef>
              <a:spcAft>
                <a:spcPts val="0"/>
              </a:spcAft>
              <a:buClr>
                <a:schemeClr val="dk1"/>
              </a:buClr>
              <a:buSzPct val="100000"/>
              <a:buFont typeface="Arial"/>
              <a:buChar char="•"/>
            </a:pPr>
            <a:r>
              <a:rPr lang="en-US" sz="2800" b="1" i="0" u="none" strike="noStrike" cap="none">
                <a:solidFill>
                  <a:schemeClr val="dk1"/>
                </a:solidFill>
                <a:latin typeface="Calibri"/>
                <a:ea typeface="Calibri"/>
                <a:cs typeface="Calibri"/>
                <a:sym typeface="Calibri"/>
              </a:rPr>
              <a:t>Ilia State University (Tbilisi)</a:t>
            </a:r>
          </a:p>
          <a:p>
            <a:pPr marL="228600" marR="0" lvl="0" indent="-228600" algn="l" rtl="0">
              <a:lnSpc>
                <a:spcPct val="90000"/>
              </a:lnSpc>
              <a:spcBef>
                <a:spcPts val="1000"/>
              </a:spcBef>
              <a:spcAft>
                <a:spcPts val="0"/>
              </a:spcAft>
              <a:buClr>
                <a:schemeClr val="dk1"/>
              </a:buClr>
              <a:buSzPct val="100000"/>
              <a:buFont typeface="Arial"/>
              <a:buChar char="•"/>
            </a:pPr>
            <a:r>
              <a:rPr lang="en-US" sz="2800" b="1" i="0" u="none" strike="noStrike" cap="none">
                <a:solidFill>
                  <a:schemeClr val="dk1"/>
                </a:solidFill>
                <a:latin typeface="Calibri"/>
                <a:ea typeface="Calibri"/>
                <a:cs typeface="Calibri"/>
                <a:sym typeface="Calibri"/>
              </a:rPr>
              <a:t>Ivane Javakhishvili Tbilisi State University </a:t>
            </a:r>
          </a:p>
          <a:p>
            <a:pPr marL="228600" marR="0" lvl="0" indent="-228600" algn="l" rtl="0">
              <a:lnSpc>
                <a:spcPct val="90000"/>
              </a:lnSpc>
              <a:spcBef>
                <a:spcPts val="1000"/>
              </a:spcBef>
              <a:spcAft>
                <a:spcPts val="0"/>
              </a:spcAft>
              <a:buClr>
                <a:schemeClr val="dk1"/>
              </a:buClr>
              <a:buSzPct val="100000"/>
              <a:buFont typeface="Arial"/>
              <a:buChar char="•"/>
            </a:pPr>
            <a:r>
              <a:rPr lang="en-US" sz="2800" b="1" i="0" u="none" strike="noStrike" cap="none">
                <a:solidFill>
                  <a:schemeClr val="dk1"/>
                </a:solidFill>
                <a:latin typeface="Calibri"/>
                <a:ea typeface="Calibri"/>
                <a:cs typeface="Calibri"/>
                <a:sym typeface="Calibri"/>
              </a:rPr>
              <a:t>Samtskhe-Javakheti  State University (Alhaltzeche). </a:t>
            </a:r>
          </a:p>
          <a:p>
            <a:pPr marL="228600" marR="0" lvl="0" indent="-228600" algn="l" rtl="0">
              <a:lnSpc>
                <a:spcPct val="90000"/>
              </a:lnSpc>
              <a:spcBef>
                <a:spcPts val="1000"/>
              </a:spcBef>
              <a:spcAft>
                <a:spcPts val="0"/>
              </a:spcAft>
              <a:buClr>
                <a:schemeClr val="dk1"/>
              </a:buClr>
              <a:buSzPct val="100000"/>
              <a:buFont typeface="Arial"/>
              <a:buChar char="•"/>
            </a:pPr>
            <a:r>
              <a:rPr lang="en-US" sz="2800" b="1" i="0" u="none" strike="noStrike" cap="none">
                <a:solidFill>
                  <a:schemeClr val="dk1"/>
                </a:solidFill>
                <a:latin typeface="Calibri"/>
                <a:ea typeface="Calibri"/>
                <a:cs typeface="Calibri"/>
                <a:sym typeface="Calibri"/>
              </a:rPr>
              <a:t>Shota Rustaveli  State University (Batumi)</a:t>
            </a:r>
          </a:p>
          <a:p>
            <a:pPr marL="228600" marR="0" lvl="0" indent="-228600" algn="l" rtl="0">
              <a:lnSpc>
                <a:spcPct val="90000"/>
              </a:lnSpc>
              <a:spcBef>
                <a:spcPts val="1000"/>
              </a:spcBef>
              <a:spcAft>
                <a:spcPts val="0"/>
              </a:spcAft>
              <a:buClr>
                <a:schemeClr val="dk1"/>
              </a:buClr>
              <a:buSzPct val="100000"/>
              <a:buFont typeface="Arial"/>
              <a:buChar char="•"/>
            </a:pPr>
            <a:r>
              <a:rPr lang="en-US" sz="2800" b="1" i="0" u="none" strike="noStrike" cap="none">
                <a:solidFill>
                  <a:schemeClr val="dk1"/>
                </a:solidFill>
                <a:latin typeface="Calibri"/>
                <a:ea typeface="Calibri"/>
                <a:cs typeface="Calibri"/>
                <a:sym typeface="Calibri"/>
              </a:rPr>
              <a:t>Kutaisi University</a:t>
            </a:r>
          </a:p>
          <a:p>
            <a:pPr marL="228600" marR="0" lvl="0" indent="-228600" algn="l" rtl="0">
              <a:lnSpc>
                <a:spcPct val="90000"/>
              </a:lnSpc>
              <a:spcBef>
                <a:spcPts val="1000"/>
              </a:spcBef>
              <a:buClr>
                <a:schemeClr val="dk1"/>
              </a:buClr>
              <a:buSzPct val="100000"/>
              <a:buFont typeface="Arial"/>
              <a:buChar char="•"/>
            </a:pPr>
            <a:r>
              <a:rPr lang="en-US" sz="2800" b="1" i="0" u="none" strike="noStrike" cap="none">
                <a:solidFill>
                  <a:schemeClr val="dk1"/>
                </a:solidFill>
                <a:latin typeface="Calibri"/>
                <a:ea typeface="Calibri"/>
                <a:cs typeface="Calibri"/>
                <a:sym typeface="Calibri"/>
              </a:rPr>
              <a:t>Civic Development Institute (NGO, Tbilisi)</a:t>
            </a:r>
          </a:p>
        </p:txBody>
      </p:sp>
      <p:pic>
        <p:nvPicPr>
          <p:cNvPr id="184" name="Shape 184" descr="https://www.erasmusplus.org.uk/file/3416/download"/>
          <p:cNvPicPr preferRelativeResize="0"/>
          <p:nvPr/>
        </p:nvPicPr>
        <p:blipFill rotWithShape="1">
          <a:blip r:embed="rId3">
            <a:alphaModFix/>
          </a:blip>
          <a:srcRect/>
          <a:stretch/>
        </p:blipFill>
        <p:spPr>
          <a:xfrm>
            <a:off x="9543327" y="457199"/>
            <a:ext cx="1912970" cy="775505"/>
          </a:xfrm>
          <a:prstGeom prst="rect">
            <a:avLst/>
          </a:prstGeom>
          <a:noFill/>
          <a:ln>
            <a:noFill/>
          </a:ln>
        </p:spPr>
      </p:pic>
      <p:pic>
        <p:nvPicPr>
          <p:cNvPr id="185" name="Shape 185"/>
          <p:cNvPicPr preferRelativeResize="0"/>
          <p:nvPr/>
        </p:nvPicPr>
        <p:blipFill rotWithShape="1">
          <a:blip r:embed="rId4">
            <a:alphaModFix/>
          </a:blip>
          <a:srcRect/>
          <a:stretch/>
        </p:blipFill>
        <p:spPr>
          <a:xfrm>
            <a:off x="415079" y="428454"/>
            <a:ext cx="1426710" cy="997918"/>
          </a:xfrm>
          <a:prstGeom prst="rect">
            <a:avLst/>
          </a:prstGeom>
          <a:noFill/>
          <a:ln>
            <a:noFill/>
          </a:ln>
        </p:spPr>
      </p:pic>
      <p:pic>
        <p:nvPicPr>
          <p:cNvPr id="186" name="Shape 186" descr="Untitled-2"/>
          <p:cNvPicPr preferRelativeResize="0"/>
          <p:nvPr/>
        </p:nvPicPr>
        <p:blipFill rotWithShape="1">
          <a:blip r:embed="rId5">
            <a:alphaModFix/>
          </a:blip>
          <a:srcRect/>
          <a:stretch/>
        </p:blipFill>
        <p:spPr>
          <a:xfrm>
            <a:off x="8912239" y="4085637"/>
            <a:ext cx="2709967" cy="1788513"/>
          </a:xfrm>
          <a:prstGeom prst="rect">
            <a:avLst/>
          </a:prstGeom>
          <a:noFill/>
          <a:ln>
            <a:noFill/>
          </a:ln>
        </p:spPr>
      </p:pic>
      <p:pic>
        <p:nvPicPr>
          <p:cNvPr id="7" name="Shape 90"/>
          <p:cNvPicPr preferRelativeResize="0"/>
          <p:nvPr/>
        </p:nvPicPr>
        <p:blipFill>
          <a:blip r:embed="rId6">
            <a:alphaModFix/>
          </a:blip>
          <a:stretch>
            <a:fillRect/>
          </a:stretch>
        </p:blipFill>
        <p:spPr>
          <a:xfrm>
            <a:off x="1841789" y="5054216"/>
            <a:ext cx="2134765" cy="125768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Shape 191"/>
          <p:cNvSpPr txBox="1">
            <a:spLocks noGrp="1"/>
          </p:cNvSpPr>
          <p:nvPr>
            <p:ph type="title"/>
          </p:nvPr>
        </p:nvSpPr>
        <p:spPr>
          <a:xfrm>
            <a:off x="838200" y="365125"/>
            <a:ext cx="10515599" cy="1325562"/>
          </a:xfrm>
          <a:prstGeom prst="rect">
            <a:avLst/>
          </a:prstGeom>
          <a:noFill/>
          <a:ln>
            <a:noFill/>
          </a:ln>
        </p:spPr>
        <p:txBody>
          <a:bodyPr lIns="91425" tIns="45700" rIns="91425" bIns="45700" anchor="ctr" anchorCtr="0">
            <a:noAutofit/>
          </a:bodyPr>
          <a:lstStyle/>
          <a:p>
            <a:pPr marL="0" marR="0" lvl="0" indent="0" algn="ctr" rtl="0">
              <a:lnSpc>
                <a:spcPct val="90000"/>
              </a:lnSpc>
              <a:spcBef>
                <a:spcPts val="0"/>
              </a:spcBef>
              <a:buClr>
                <a:schemeClr val="dk1"/>
              </a:buClr>
              <a:buSzPct val="25000"/>
              <a:buFont typeface="Calibri"/>
              <a:buNone/>
            </a:pPr>
            <a:r>
              <a:rPr lang="en-US" sz="4400" b="0" i="0" u="none" strike="noStrike" cap="none">
                <a:solidFill>
                  <a:schemeClr val="dk1"/>
                </a:solidFill>
                <a:latin typeface="Calibri"/>
                <a:ea typeface="Calibri"/>
                <a:cs typeface="Calibri"/>
                <a:sym typeface="Calibri"/>
              </a:rPr>
              <a:t>EUROPEAN UNION CURE TEAM</a:t>
            </a:r>
          </a:p>
        </p:txBody>
      </p:sp>
      <p:sp>
        <p:nvSpPr>
          <p:cNvPr id="192" name="Shape 192"/>
          <p:cNvSpPr txBox="1">
            <a:spLocks noGrp="1"/>
          </p:cNvSpPr>
          <p:nvPr>
            <p:ph type="body" idx="1"/>
          </p:nvPr>
        </p:nvSpPr>
        <p:spPr>
          <a:xfrm>
            <a:off x="693516" y="1761964"/>
            <a:ext cx="10515599" cy="4351338"/>
          </a:xfrm>
          <a:prstGeom prst="rect">
            <a:avLst/>
          </a:prstGeom>
          <a:noFill/>
          <a:ln>
            <a:noFill/>
          </a:ln>
        </p:spPr>
        <p:txBody>
          <a:bodyPr lIns="91425" tIns="45700" rIns="91425" bIns="45700" anchor="t" anchorCtr="0">
            <a:noAutofit/>
          </a:bodyPr>
          <a:lstStyle/>
          <a:p>
            <a:pPr marL="228600" marR="0" lvl="0" indent="-228600" algn="l" rtl="0">
              <a:lnSpc>
                <a:spcPct val="90000"/>
              </a:lnSpc>
              <a:spcBef>
                <a:spcPts val="0"/>
              </a:spcBef>
              <a:spcAft>
                <a:spcPts val="0"/>
              </a:spcAft>
              <a:buClr>
                <a:schemeClr val="dk1"/>
              </a:buClr>
              <a:buSzPct val="100000"/>
              <a:buFont typeface="Arial"/>
              <a:buChar char="•"/>
            </a:pPr>
            <a:r>
              <a:rPr lang="en-US" sz="2800" b="1" i="0" u="none" strike="noStrike" cap="none" dirty="0">
                <a:solidFill>
                  <a:schemeClr val="dk1"/>
                </a:solidFill>
                <a:latin typeface="Calibri"/>
                <a:ea typeface="Calibri"/>
                <a:cs typeface="Calibri"/>
                <a:sym typeface="Calibri"/>
              </a:rPr>
              <a:t>University of Education Upper Austria</a:t>
            </a:r>
          </a:p>
          <a:p>
            <a:pPr marL="228600" marR="0" lvl="0" indent="-228600" algn="l" rtl="0">
              <a:lnSpc>
                <a:spcPct val="90000"/>
              </a:lnSpc>
              <a:spcBef>
                <a:spcPts val="1000"/>
              </a:spcBef>
              <a:spcAft>
                <a:spcPts val="0"/>
              </a:spcAft>
              <a:buClr>
                <a:schemeClr val="dk1"/>
              </a:buClr>
              <a:buSzPct val="100000"/>
              <a:buFont typeface="Arial"/>
              <a:buChar char="•"/>
            </a:pPr>
            <a:r>
              <a:rPr lang="en-US" sz="2800" b="1" i="0" u="none" strike="noStrike" cap="none" dirty="0">
                <a:solidFill>
                  <a:schemeClr val="dk1"/>
                </a:solidFill>
                <a:latin typeface="Calibri"/>
                <a:ea typeface="Calibri"/>
                <a:cs typeface="Calibri"/>
                <a:sym typeface="Calibri"/>
              </a:rPr>
              <a:t>Paris-</a:t>
            </a:r>
            <a:r>
              <a:rPr lang="en-US" sz="2800" b="1" i="0" u="none" strike="noStrike" cap="none" dirty="0" err="1">
                <a:solidFill>
                  <a:schemeClr val="dk1"/>
                </a:solidFill>
                <a:latin typeface="Calibri"/>
                <a:ea typeface="Calibri"/>
                <a:cs typeface="Calibri"/>
                <a:sym typeface="Calibri"/>
              </a:rPr>
              <a:t>Lodron</a:t>
            </a:r>
            <a:r>
              <a:rPr lang="en-US" sz="2800" b="1" i="0" u="none" strike="noStrike" cap="none" dirty="0">
                <a:solidFill>
                  <a:schemeClr val="dk1"/>
                </a:solidFill>
                <a:latin typeface="Calibri"/>
                <a:ea typeface="Calibri"/>
                <a:cs typeface="Calibri"/>
                <a:sym typeface="Calibri"/>
              </a:rPr>
              <a:t>-University of Salzburg, Austria  </a:t>
            </a:r>
          </a:p>
          <a:p>
            <a:pPr marL="228600" marR="0" lvl="0" indent="-228600" algn="l" rtl="0">
              <a:lnSpc>
                <a:spcPct val="90000"/>
              </a:lnSpc>
              <a:spcBef>
                <a:spcPts val="1000"/>
              </a:spcBef>
              <a:spcAft>
                <a:spcPts val="0"/>
              </a:spcAft>
              <a:buClr>
                <a:schemeClr val="dk1"/>
              </a:buClr>
              <a:buSzPct val="100000"/>
              <a:buFont typeface="Arial"/>
              <a:buChar char="•"/>
            </a:pPr>
            <a:r>
              <a:rPr lang="en-US" sz="2800" b="1" i="0" u="none" strike="noStrike" cap="none" dirty="0">
                <a:solidFill>
                  <a:schemeClr val="dk1"/>
                </a:solidFill>
                <a:latin typeface="Calibri"/>
                <a:ea typeface="Calibri"/>
                <a:cs typeface="Calibri"/>
                <a:sym typeface="Calibri"/>
              </a:rPr>
              <a:t>Canterbury Christ Church University, United Kingdom</a:t>
            </a:r>
          </a:p>
          <a:p>
            <a:pPr marL="228600" marR="0" lvl="0" indent="-228600" algn="l" rtl="0">
              <a:lnSpc>
                <a:spcPct val="90000"/>
              </a:lnSpc>
              <a:spcBef>
                <a:spcPts val="1000"/>
              </a:spcBef>
              <a:spcAft>
                <a:spcPts val="0"/>
              </a:spcAft>
              <a:buClr>
                <a:schemeClr val="dk1"/>
              </a:buClr>
              <a:buSzPct val="100000"/>
              <a:buFont typeface="Arial"/>
              <a:buChar char="•"/>
            </a:pPr>
            <a:r>
              <a:rPr lang="en-US" sz="2800" b="1" i="0" u="none" strike="noStrike" cap="none" dirty="0" err="1">
                <a:solidFill>
                  <a:schemeClr val="dk1"/>
                </a:solidFill>
                <a:latin typeface="Calibri"/>
                <a:ea typeface="Calibri"/>
                <a:cs typeface="Calibri"/>
                <a:sym typeface="Calibri"/>
              </a:rPr>
              <a:t>Tallin</a:t>
            </a:r>
            <a:r>
              <a:rPr lang="en-US" sz="2800" b="1" i="0" u="none" strike="noStrike" cap="none" dirty="0">
                <a:solidFill>
                  <a:schemeClr val="dk1"/>
                </a:solidFill>
                <a:latin typeface="Calibri"/>
                <a:ea typeface="Calibri"/>
                <a:cs typeface="Calibri"/>
                <a:sym typeface="Calibri"/>
              </a:rPr>
              <a:t> University, Estonia</a:t>
            </a:r>
          </a:p>
          <a:p>
            <a:pPr marL="228600" marR="0" lvl="0" indent="-228600" algn="l" rtl="0">
              <a:lnSpc>
                <a:spcPct val="90000"/>
              </a:lnSpc>
              <a:spcBef>
                <a:spcPts val="1000"/>
              </a:spcBef>
              <a:spcAft>
                <a:spcPts val="0"/>
              </a:spcAft>
              <a:buClr>
                <a:schemeClr val="dk1"/>
              </a:buClr>
              <a:buSzPct val="100000"/>
              <a:buFont typeface="Arial"/>
              <a:buChar char="•"/>
            </a:pPr>
            <a:r>
              <a:rPr lang="en-US" sz="2800" b="1" i="0" u="none" strike="noStrike" cap="none" dirty="0" err="1">
                <a:solidFill>
                  <a:schemeClr val="dk1"/>
                </a:solidFill>
                <a:latin typeface="Calibri"/>
                <a:ea typeface="Calibri"/>
                <a:cs typeface="Calibri"/>
                <a:sym typeface="Calibri"/>
              </a:rPr>
              <a:t>Jagiellonian</a:t>
            </a:r>
            <a:r>
              <a:rPr lang="en-US" sz="2800" b="1" i="0" u="none" strike="noStrike" cap="none" dirty="0">
                <a:solidFill>
                  <a:schemeClr val="dk1"/>
                </a:solidFill>
                <a:latin typeface="Calibri"/>
                <a:ea typeface="Calibri"/>
                <a:cs typeface="Calibri"/>
                <a:sym typeface="Calibri"/>
              </a:rPr>
              <a:t> University, Poland</a:t>
            </a:r>
          </a:p>
          <a:p>
            <a:pPr marL="228600" marR="0" lvl="0" indent="-228600" algn="l" rtl="0">
              <a:lnSpc>
                <a:spcPct val="90000"/>
              </a:lnSpc>
              <a:spcBef>
                <a:spcPts val="1000"/>
              </a:spcBef>
              <a:buClr>
                <a:schemeClr val="dk1"/>
              </a:buClr>
              <a:buSzPct val="100000"/>
              <a:buFont typeface="Arial"/>
              <a:buChar char="•"/>
            </a:pPr>
            <a:r>
              <a:rPr lang="en-US" sz="2800" b="1" i="0" u="none" strike="noStrike" cap="none" dirty="0" err="1">
                <a:solidFill>
                  <a:schemeClr val="dk1"/>
                </a:solidFill>
                <a:latin typeface="Calibri"/>
                <a:ea typeface="Calibri"/>
                <a:cs typeface="Calibri"/>
                <a:sym typeface="Calibri"/>
              </a:rPr>
              <a:t>Jaan</a:t>
            </a:r>
            <a:r>
              <a:rPr lang="en-US" sz="2800" b="1" i="0" u="none" strike="noStrike" cap="none" dirty="0">
                <a:solidFill>
                  <a:schemeClr val="dk1"/>
                </a:solidFill>
                <a:latin typeface="Calibri"/>
                <a:ea typeface="Calibri"/>
                <a:cs typeface="Calibri"/>
                <a:sym typeface="Calibri"/>
              </a:rPr>
              <a:t> </a:t>
            </a:r>
            <a:r>
              <a:rPr lang="en-US" sz="2800" b="1" i="0" u="none" strike="noStrike" cap="none" dirty="0" err="1">
                <a:solidFill>
                  <a:schemeClr val="dk1"/>
                </a:solidFill>
                <a:latin typeface="Calibri"/>
                <a:ea typeface="Calibri"/>
                <a:cs typeface="Calibri"/>
                <a:sym typeface="Calibri"/>
              </a:rPr>
              <a:t>Tõnissoni</a:t>
            </a:r>
            <a:r>
              <a:rPr lang="en-US" sz="2800" b="1" i="0" u="none" strike="noStrike" cap="none" dirty="0">
                <a:solidFill>
                  <a:schemeClr val="dk1"/>
                </a:solidFill>
                <a:latin typeface="Calibri"/>
                <a:ea typeface="Calibri"/>
                <a:cs typeface="Calibri"/>
                <a:sym typeface="Calibri"/>
              </a:rPr>
              <a:t> </a:t>
            </a:r>
            <a:r>
              <a:rPr lang="en-US" sz="2800" b="1" i="0" u="none" strike="noStrike" cap="none" dirty="0" err="1">
                <a:solidFill>
                  <a:schemeClr val="dk1"/>
                </a:solidFill>
                <a:latin typeface="Calibri"/>
                <a:ea typeface="Calibri"/>
                <a:cs typeface="Calibri"/>
                <a:sym typeface="Calibri"/>
              </a:rPr>
              <a:t>Instituut</a:t>
            </a:r>
            <a:r>
              <a:rPr lang="en-US" sz="2800" b="1" i="0" u="none" strike="noStrike" cap="none" dirty="0">
                <a:solidFill>
                  <a:schemeClr val="dk1"/>
                </a:solidFill>
                <a:latin typeface="Calibri"/>
                <a:ea typeface="Calibri"/>
                <a:cs typeface="Calibri"/>
                <a:sym typeface="Calibri"/>
              </a:rPr>
              <a:t>, Estonia  </a:t>
            </a:r>
          </a:p>
        </p:txBody>
      </p:sp>
      <p:pic>
        <p:nvPicPr>
          <p:cNvPr id="193" name="Shape 193" descr="https://www.erasmusplus.org.uk/file/3416/download"/>
          <p:cNvPicPr preferRelativeResize="0"/>
          <p:nvPr/>
        </p:nvPicPr>
        <p:blipFill rotWithShape="1">
          <a:blip r:embed="rId3">
            <a:alphaModFix/>
          </a:blip>
          <a:srcRect/>
          <a:stretch/>
        </p:blipFill>
        <p:spPr>
          <a:xfrm>
            <a:off x="10150996" y="5705012"/>
            <a:ext cx="1522071" cy="730510"/>
          </a:xfrm>
          <a:prstGeom prst="rect">
            <a:avLst/>
          </a:prstGeom>
          <a:noFill/>
          <a:ln>
            <a:noFill/>
          </a:ln>
        </p:spPr>
      </p:pic>
      <p:pic>
        <p:nvPicPr>
          <p:cNvPr id="194" name="Shape 194"/>
          <p:cNvPicPr preferRelativeResize="0"/>
          <p:nvPr/>
        </p:nvPicPr>
        <p:blipFill rotWithShape="1">
          <a:blip r:embed="rId4">
            <a:alphaModFix/>
          </a:blip>
          <a:srcRect/>
          <a:stretch/>
        </p:blipFill>
        <p:spPr>
          <a:xfrm>
            <a:off x="192841" y="98294"/>
            <a:ext cx="1936749" cy="1282700"/>
          </a:xfrm>
          <a:prstGeom prst="rect">
            <a:avLst/>
          </a:prstGeom>
          <a:noFill/>
          <a:ln>
            <a:noFill/>
          </a:ln>
        </p:spPr>
      </p:pic>
      <p:pic>
        <p:nvPicPr>
          <p:cNvPr id="6" name="Shape 90"/>
          <p:cNvPicPr preferRelativeResize="0"/>
          <p:nvPr/>
        </p:nvPicPr>
        <p:blipFill>
          <a:blip r:embed="rId5">
            <a:alphaModFix/>
          </a:blip>
          <a:stretch>
            <a:fillRect/>
          </a:stretch>
        </p:blipFill>
        <p:spPr>
          <a:xfrm>
            <a:off x="5591113" y="5236587"/>
            <a:ext cx="2134765" cy="1257685"/>
          </a:xfrm>
          <a:prstGeom prst="rect">
            <a:avLst/>
          </a:prstGeom>
          <a:noFill/>
          <a:ln>
            <a:noFill/>
          </a:ln>
        </p:spPr>
      </p:pic>
    </p:spTree>
  </p:cSld>
  <p:clrMapOvr>
    <a:masterClrMapping/>
  </p:clrMapOvr>
</p:sld>
</file>

<file path=ppt/theme/theme1.xml><?xml version="1.0" encoding="utf-8"?>
<a:theme xmlns:a="http://schemas.openxmlformats.org/drawingml/2006/main" name="ערכת נושא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ustom 1">
      <a:majorFont>
        <a:latin typeface="Calibri Light"/>
        <a:ea typeface=""/>
        <a:cs typeface="Times New Roman"/>
      </a:majorFont>
      <a:minorFont>
        <a:latin typeface="Calibri"/>
        <a:ea typeface=""/>
        <a:cs typeface="Times New Roma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22</TotalTime>
  <Words>6564</Words>
  <Application>Microsoft Office PowerPoint</Application>
  <PresentationFormat>Widescreen</PresentationFormat>
  <Paragraphs>701</Paragraphs>
  <Slides>45</Slides>
  <Notes>19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45</vt:i4>
      </vt:variant>
    </vt:vector>
  </HeadingPairs>
  <TitlesOfParts>
    <vt:vector size="53" baseType="lpstr">
      <vt:lpstr>Arial</vt:lpstr>
      <vt:lpstr>Calibri</vt:lpstr>
      <vt:lpstr>Calibri Light</vt:lpstr>
      <vt:lpstr>Noto Sans Symbols</vt:lpstr>
      <vt:lpstr>Sylfaen</vt:lpstr>
      <vt:lpstr>Times New Roman</vt:lpstr>
      <vt:lpstr>Wingdings</vt:lpstr>
      <vt:lpstr>ערכת נושא Office</vt:lpstr>
      <vt:lpstr> Project 573322-EPP-1-2016-IL-EPPKA2-CBHE-JP  Curriculum Reform for Promoting Democratic Principles and Civic Education in Israel and In Georgia Field monitoring November 21, 2018 at Sapir Academic College, Sderot, Israel </vt:lpstr>
      <vt:lpstr>What are our objectives?</vt:lpstr>
      <vt:lpstr>Highlight Facts&amp; Figures</vt:lpstr>
      <vt:lpstr>CURE’s Partners:  Israeli, Georgian and EU HEIs.</vt:lpstr>
      <vt:lpstr>PowerPoint Presentation</vt:lpstr>
      <vt:lpstr>PowerPoint Presentation</vt:lpstr>
      <vt:lpstr>Israeli CURE Team:</vt:lpstr>
      <vt:lpstr>GEORGIAN CURE TEAM:</vt:lpstr>
      <vt:lpstr>EUROPEAN UNION CURE TEAM</vt:lpstr>
      <vt:lpstr>Why is our project important?</vt:lpstr>
      <vt:lpstr>How do your activities address this need:  CURE’s curriculum reform will enhance the quality of CE in CURE's teacher-training programs both for our faculty as well as for our students, who are future educators of our societies.  The faculty, teachers and students who benefit from CURE’s program will be able to effectively present, discuss and challenge the rudimentary notions of civic involvement in our society. Moreover as educators, they will help shape knowledge, perceptions and attitudes towards responsible citizenship within a democratic setting, encourage critical thought and enactment of civil rights, actions and duties within their own classrooms thus sustaining and multiplying the program aims.  This program does this THROUGH: </vt:lpstr>
      <vt:lpstr>Explain how your project relates to your institutional / faculty strategic plan </vt:lpstr>
      <vt:lpstr> HOW PROJECT RELATES TO INSTIUTIONAL/DEPARTMENT/FACULTY STRATEGIC PLAN of Givat Washington Academic College</vt:lpstr>
      <vt:lpstr>PowerPoint Presentation</vt:lpstr>
      <vt:lpstr>PowerPoint Presentation</vt:lpstr>
      <vt:lpstr>PowerPoint Presentation</vt:lpstr>
      <vt:lpstr>PowerPoint Presentation</vt:lpstr>
      <vt:lpstr>David Yellin Academic College Mission  and Strategic Goals</vt:lpstr>
      <vt:lpstr>Ilia State U</vt:lpstr>
      <vt:lpstr>What has been achieved so far   ?</vt:lpstr>
      <vt:lpstr>Working Package 1 :  Preparation:  For details for each partner please refer to midterm report’s table of achieved results.</vt:lpstr>
      <vt:lpstr>WP2.1 : DEV P1. Constructing a dynamic program and strategies that promote curricular reform for civic education .</vt:lpstr>
      <vt:lpstr>WP2.2 :  Development Part 2:    Implementation of Developed Pilot Programs :  </vt:lpstr>
      <vt:lpstr>WP2.3Development (Part 3):   Developing CURE’s On-Line Platforms :  </vt:lpstr>
      <vt:lpstr>WP 3:  Quality Plan   </vt:lpstr>
      <vt:lpstr>WP 4:  Dissemination and Exploitation</vt:lpstr>
      <vt:lpstr>WP 4: Dissemination and Exploitation continued</vt:lpstr>
      <vt:lpstr>WP 5: Management</vt:lpstr>
      <vt:lpstr>How did we prepare?</vt:lpstr>
      <vt:lpstr>How and what was developed?</vt:lpstr>
      <vt:lpstr>Curriculum Development</vt:lpstr>
      <vt:lpstr>Training </vt:lpstr>
      <vt:lpstr>PowerPoint Presentation</vt:lpstr>
      <vt:lpstr>Our Quality assurance mechanisms</vt:lpstr>
      <vt:lpstr>Dissemination &amp; exploitation </vt:lpstr>
      <vt:lpstr> CURE- Website statistics:  November 1st ,2018 </vt:lpstr>
      <vt:lpstr>PowerPoint Presentation</vt:lpstr>
      <vt:lpstr>PowerPoint Presentation</vt:lpstr>
      <vt:lpstr>The impact of our project:</vt:lpstr>
      <vt:lpstr>What we want to sustain:</vt:lpstr>
      <vt:lpstr>How are we managing it all?</vt:lpstr>
      <vt:lpstr>Our financial management: </vt:lpstr>
      <vt:lpstr>How does the project address the Bologna Process?</vt:lpstr>
      <vt:lpstr>Horizontal issues?</vt:lpstr>
      <vt:lpstr>What we want to share with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מצגת של PowerPoint</dc:title>
  <dc:creator>Dina Gallero</dc:creator>
  <cp:lastModifiedBy>Rhonda Sofer</cp:lastModifiedBy>
  <cp:revision>131</cp:revision>
  <dcterms:created xsi:type="dcterms:W3CDTF">2018-02-13T10:46:32Z</dcterms:created>
  <dcterms:modified xsi:type="dcterms:W3CDTF">2019-07-28T11:31:54Z</dcterms:modified>
</cp:coreProperties>
</file>