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en-US">
        <a:uFillTx/>
      </a:defRPr>
    </a:defPPr>
    <a:lvl1pPr marL="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 varScale="1">
        <p:scale>
          <a:sx n="108" d="100"/>
          <a:sy n="108" d="100"/>
        </p:scale>
        <p:origin x="172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uFillTx/>
              </a:defRPr>
            </a:lvl1pPr>
          </a:lstStyle>
          <a:p>
            <a:endParaRPr lang="en-US">
              <a:uFillTx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uFillTx/>
              </a:defRPr>
            </a:lvl1pPr>
          </a:lstStyle>
          <a:p>
            <a:fld id="{F60061BD-08F2-4380-9D59-E0159D894BE3}" type="datetimeFigureOut">
              <a:rPr lang="en-US" smtClean="0">
                <a:uFillTx/>
              </a:rPr>
              <a:t>3/5/2020</a:t>
            </a:fld>
            <a:endParaRPr lang="en-US">
              <a:uFillTx/>
            </a:endParaRP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</a:ln>
        </p:spPr>
        <p:txBody>
          <a:bodyPr vert="horz" lIns="91440" tIns="45720" rIns="91440" bIns="45720" rtlCol="0" anchor="ctr"/>
          <a:lstStyle/>
          <a:p>
            <a:endParaRPr lang="en-US">
              <a:uFillTx/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>
                <a:uFillTx/>
              </a:rPr>
              <a:t>Click to edit Master text styles</a:t>
            </a:r>
          </a:p>
          <a:p>
            <a:pPr lvl="1"/>
            <a:r>
              <a:rPr lang="en-US">
                <a:uFillTx/>
              </a:rPr>
              <a:t>Second level</a:t>
            </a:r>
          </a:p>
          <a:p>
            <a:pPr lvl="2"/>
            <a:r>
              <a:rPr lang="en-US">
                <a:uFillTx/>
              </a:rPr>
              <a:t>Third level</a:t>
            </a:r>
          </a:p>
          <a:p>
            <a:pPr lvl="3"/>
            <a:r>
              <a:rPr lang="en-US">
                <a:uFillTx/>
              </a:rPr>
              <a:t>Fourth level</a:t>
            </a:r>
          </a:p>
          <a:p>
            <a:pPr lvl="4"/>
            <a:r>
              <a:rPr lang="en-US">
                <a:uFillTx/>
              </a:rP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uFillTx/>
              </a:defRPr>
            </a:lvl1pPr>
          </a:lstStyle>
          <a:p>
            <a:endParaRPr lang="en-US"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uFillTx/>
              </a:defRPr>
            </a:lvl1pPr>
          </a:lstStyle>
          <a:p>
            <a:fld id="{316CE69F-BEE9-4596-8100-181FCCB1C960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85400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uFillTx/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uFillTx/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uFillTx/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uFillTx/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uFillTx/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uFillTx/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uFillTx/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uFillTx/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uFillTx/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CE69F-BEE9-4596-8100-181FCCB1C960}" type="slidenum">
              <a:rPr lang="en-US" smtClean="0">
                <a:uFillTx/>
              </a:rPr>
              <a:t>1</a:t>
            </a:fld>
            <a:endParaRPr 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09942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uFillTx/>
              </a:defRPr>
            </a:lvl1pPr>
          </a:lstStyle>
          <a:p>
            <a:r>
              <a:rPr lang="en-US">
                <a:uFillTx/>
              </a:rPr>
              <a:t>Click to edit Master title style</a:t>
            </a:r>
            <a:endParaRPr lang="en-US" dirty="0">
              <a:uFillTx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uFillTx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  <a:uFillTx/>
              </a:defRPr>
            </a:lvl9pPr>
          </a:lstStyle>
          <a:p>
            <a:r>
              <a:rPr lang="en-US">
                <a:uFillTx/>
              </a:rPr>
              <a:t>Click to edit Master subtitle style</a:t>
            </a:r>
            <a:endParaRPr lang="en-US" dirty="0">
              <a:uFillTx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0103-5FA2-4866-AFFC-48C3BD7F2889}" type="datetime1">
              <a:rPr lang="en-US" smtClean="0">
                <a:uFillTx/>
              </a:rPr>
              <a:t>3/5/2020</a:t>
            </a:fld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‹#›</a:t>
            </a:fld>
            <a:endParaRPr lang="en-US">
              <a:uFillTx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uFillTx/>
              </a:rPr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>
                <a:uFillTx/>
              </a:rPr>
              <a:t>Click to edit Master text styles</a:t>
            </a:r>
          </a:p>
          <a:p>
            <a:pPr lvl="1"/>
            <a:r>
              <a:rPr lang="en-US">
                <a:uFillTx/>
              </a:rPr>
              <a:t>Second level</a:t>
            </a:r>
          </a:p>
          <a:p>
            <a:pPr lvl="2"/>
            <a:r>
              <a:rPr lang="en-US">
                <a:uFillTx/>
              </a:rPr>
              <a:t>Third level</a:t>
            </a:r>
          </a:p>
          <a:p>
            <a:pPr lvl="3"/>
            <a:r>
              <a:rPr lang="en-US">
                <a:uFillTx/>
              </a:rPr>
              <a:t>Fourth level</a:t>
            </a:r>
          </a:p>
          <a:p>
            <a:pPr lvl="4"/>
            <a:r>
              <a:rPr lang="en-US">
                <a:uFillTx/>
              </a:rPr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BD4A-90B0-4242-AC9C-29E2FDEE4AFE}" type="datetime1">
              <a:rPr lang="en-US" smtClean="0">
                <a:uFillTx/>
              </a:rPr>
              <a:t>3/5/2020</a:t>
            </a:fld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>
                <a:uFillTx/>
              </a:rPr>
              <a:t>Click to edit Master title style</a:t>
            </a:r>
            <a:endParaRPr lang="en-US" dirty="0">
              <a:uFillTx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>
                <a:uFillTx/>
              </a:rPr>
              <a:t>Click to edit Master text styles</a:t>
            </a:r>
          </a:p>
          <a:p>
            <a:pPr lvl="1"/>
            <a:r>
              <a:rPr lang="en-US">
                <a:uFillTx/>
              </a:rPr>
              <a:t>Second level</a:t>
            </a:r>
          </a:p>
          <a:p>
            <a:pPr lvl="2"/>
            <a:r>
              <a:rPr lang="en-US">
                <a:uFillTx/>
              </a:rPr>
              <a:t>Third level</a:t>
            </a:r>
          </a:p>
          <a:p>
            <a:pPr lvl="3"/>
            <a:r>
              <a:rPr lang="en-US">
                <a:uFillTx/>
              </a:rPr>
              <a:t>Fourth level</a:t>
            </a:r>
          </a:p>
          <a:p>
            <a:pPr lvl="4"/>
            <a:r>
              <a:rPr lang="en-US">
                <a:uFillTx/>
              </a:rPr>
              <a:t>Fifth level</a:t>
            </a:r>
            <a:endParaRPr lang="en-US" dirty="0">
              <a:uFillTx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E4F0F-1190-4889-8950-41DF41BF3DA5}" type="datetime1">
              <a:rPr lang="en-US" smtClean="0">
                <a:uFillTx/>
              </a:rPr>
              <a:t>3/5/2020</a:t>
            </a:fld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uFillTx/>
              </a:rP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>
                <a:uFillTx/>
              </a:rPr>
              <a:t>Click to edit Master text styles</a:t>
            </a:r>
          </a:p>
          <a:p>
            <a:pPr lvl="1"/>
            <a:r>
              <a:rPr lang="en-US">
                <a:uFillTx/>
              </a:rPr>
              <a:t>Second level</a:t>
            </a:r>
          </a:p>
          <a:p>
            <a:pPr lvl="2"/>
            <a:r>
              <a:rPr lang="en-US">
                <a:uFillTx/>
              </a:rPr>
              <a:t>Third level</a:t>
            </a:r>
          </a:p>
          <a:p>
            <a:pPr lvl="3"/>
            <a:r>
              <a:rPr lang="en-US">
                <a:uFillTx/>
              </a:rPr>
              <a:t>Fourth level</a:t>
            </a:r>
          </a:p>
          <a:p>
            <a:pPr lvl="4"/>
            <a:r>
              <a:rPr lang="en-US">
                <a:uFillTx/>
              </a:rPr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F7A54-EE54-4339-8C9E-01EF7E12A93B}" type="datetime1">
              <a:rPr lang="en-US" smtClean="0">
                <a:uFillTx/>
              </a:rPr>
              <a:t>3/5/2020</a:t>
            </a:fld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>
                <a:uFillTx/>
              </a:defRPr>
            </a:lvl1pPr>
          </a:lstStyle>
          <a:p>
            <a:r>
              <a:rPr lang="en-US">
                <a:uFillTx/>
              </a:rPr>
              <a:t>Click to edit Master title style</a:t>
            </a:r>
            <a:endParaRPr lang="en-US" dirty="0">
              <a:uFillTx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uFillTx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  <a:uFillTx/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  <a:uFillTx/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BAF6-B596-4B0D-A327-14A2229007BA}" type="datetime1">
              <a:rPr lang="en-US" smtClean="0">
                <a:uFillTx/>
              </a:rPr>
              <a:t>3/5/2020</a:t>
            </a:fld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‹#›</a:t>
            </a:fld>
            <a:endParaRPr lang="en-US">
              <a:uFillTx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uFillTx/>
              </a:rPr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uFillTx/>
              </a:defRPr>
            </a:lvl1pPr>
            <a:lvl2pPr>
              <a:defRPr sz="2400">
                <a:uFillTx/>
              </a:defRPr>
            </a:lvl2pPr>
            <a:lvl3pPr>
              <a:defRPr sz="2000">
                <a:uFillTx/>
              </a:defRPr>
            </a:lvl3pPr>
            <a:lvl4pPr>
              <a:defRPr sz="1800">
                <a:uFillTx/>
              </a:defRPr>
            </a:lvl4pPr>
            <a:lvl5pPr>
              <a:defRPr sz="1800">
                <a:uFillTx/>
              </a:defRPr>
            </a:lvl5pPr>
            <a:lvl6pPr>
              <a:defRPr sz="1800">
                <a:uFillTx/>
              </a:defRPr>
            </a:lvl6pPr>
            <a:lvl7pPr>
              <a:defRPr sz="1800">
                <a:uFillTx/>
              </a:defRPr>
            </a:lvl7pPr>
            <a:lvl8pPr>
              <a:defRPr sz="1800">
                <a:uFillTx/>
              </a:defRPr>
            </a:lvl8pPr>
            <a:lvl9pPr>
              <a:defRPr sz="1800"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  <a:p>
            <a:pPr lvl="1"/>
            <a:r>
              <a:rPr lang="en-US">
                <a:uFillTx/>
              </a:rPr>
              <a:t>Second level</a:t>
            </a:r>
          </a:p>
          <a:p>
            <a:pPr lvl="2"/>
            <a:r>
              <a:rPr lang="en-US">
                <a:uFillTx/>
              </a:rPr>
              <a:t>Third level</a:t>
            </a:r>
          </a:p>
          <a:p>
            <a:pPr lvl="3"/>
            <a:r>
              <a:rPr lang="en-US">
                <a:uFillTx/>
              </a:rPr>
              <a:t>Fourth level</a:t>
            </a:r>
          </a:p>
          <a:p>
            <a:pPr lvl="4"/>
            <a:r>
              <a:rPr lang="en-US">
                <a:uFillTx/>
              </a:rPr>
              <a:t>Fifth level</a:t>
            </a:r>
            <a:endParaRPr lang="en-US" dirty="0">
              <a:uFillTx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uFillTx/>
              </a:defRPr>
            </a:lvl1pPr>
            <a:lvl2pPr>
              <a:defRPr sz="2400">
                <a:uFillTx/>
              </a:defRPr>
            </a:lvl2pPr>
            <a:lvl3pPr>
              <a:defRPr sz="2000">
                <a:uFillTx/>
              </a:defRPr>
            </a:lvl3pPr>
            <a:lvl4pPr>
              <a:defRPr sz="1800">
                <a:uFillTx/>
              </a:defRPr>
            </a:lvl4pPr>
            <a:lvl5pPr>
              <a:defRPr sz="1800">
                <a:uFillTx/>
              </a:defRPr>
            </a:lvl5pPr>
            <a:lvl6pPr>
              <a:defRPr sz="1800">
                <a:uFillTx/>
              </a:defRPr>
            </a:lvl6pPr>
            <a:lvl7pPr>
              <a:defRPr sz="1800">
                <a:uFillTx/>
              </a:defRPr>
            </a:lvl7pPr>
            <a:lvl8pPr>
              <a:defRPr sz="1800">
                <a:uFillTx/>
              </a:defRPr>
            </a:lvl8pPr>
            <a:lvl9pPr>
              <a:defRPr sz="1800"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  <a:p>
            <a:pPr lvl="1"/>
            <a:r>
              <a:rPr lang="en-US">
                <a:uFillTx/>
              </a:rPr>
              <a:t>Second level</a:t>
            </a:r>
          </a:p>
          <a:p>
            <a:pPr lvl="2"/>
            <a:r>
              <a:rPr lang="en-US">
                <a:uFillTx/>
              </a:rPr>
              <a:t>Third level</a:t>
            </a:r>
          </a:p>
          <a:p>
            <a:pPr lvl="3"/>
            <a:r>
              <a:rPr lang="en-US">
                <a:uFillTx/>
              </a:rPr>
              <a:t>Fourth level</a:t>
            </a:r>
          </a:p>
          <a:p>
            <a:pPr lvl="4"/>
            <a:r>
              <a:rPr lang="en-US">
                <a:uFillTx/>
              </a:rPr>
              <a:t>Fifth level</a:t>
            </a:r>
            <a:endParaRPr lang="en-US" dirty="0">
              <a:uFillTx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7328F-B1A5-4397-8435-3D9AC98DFC91}" type="datetime1">
              <a:rPr lang="en-US" smtClean="0">
                <a:uFillTx/>
              </a:rPr>
              <a:t>3/5/2020</a:t>
            </a:fld>
            <a:endParaRPr lang="en-US">
              <a:uFillTx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uFillTx/>
              </a:defRPr>
            </a:lvl1pPr>
          </a:lstStyle>
          <a:p>
            <a:r>
              <a:rPr lang="en-US">
                <a:uFillTx/>
              </a:rPr>
              <a:t>Click to edit Master title style</a:t>
            </a:r>
            <a:endParaRPr lang="en-US" dirty="0">
              <a:uFillTx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uFillTx/>
              </a:defRPr>
            </a:lvl1pPr>
            <a:lvl2pPr marL="457200" indent="0">
              <a:buNone/>
              <a:defRPr sz="2000" b="1">
                <a:uFillTx/>
              </a:defRPr>
            </a:lvl2pPr>
            <a:lvl3pPr marL="914400" indent="0">
              <a:buNone/>
              <a:defRPr sz="1800" b="1">
                <a:uFillTx/>
              </a:defRPr>
            </a:lvl3pPr>
            <a:lvl4pPr marL="1371600" indent="0">
              <a:buNone/>
              <a:defRPr sz="1600" b="1">
                <a:uFillTx/>
              </a:defRPr>
            </a:lvl4pPr>
            <a:lvl5pPr marL="1828800" indent="0">
              <a:buNone/>
              <a:defRPr sz="1600" b="1">
                <a:uFillTx/>
              </a:defRPr>
            </a:lvl5pPr>
            <a:lvl6pPr marL="2286000" indent="0">
              <a:buNone/>
              <a:defRPr sz="1600" b="1">
                <a:uFillTx/>
              </a:defRPr>
            </a:lvl6pPr>
            <a:lvl7pPr marL="2743200" indent="0">
              <a:buNone/>
              <a:defRPr sz="1600" b="1">
                <a:uFillTx/>
              </a:defRPr>
            </a:lvl7pPr>
            <a:lvl8pPr marL="3200400" indent="0">
              <a:buNone/>
              <a:defRPr sz="1600" b="1">
                <a:uFillTx/>
              </a:defRPr>
            </a:lvl8pPr>
            <a:lvl9pPr marL="3657600" indent="0">
              <a:buNone/>
              <a:defRPr sz="1600" b="1"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uFillTx/>
              </a:defRPr>
            </a:lvl1pPr>
            <a:lvl2pPr>
              <a:defRPr sz="2000">
                <a:uFillTx/>
              </a:defRPr>
            </a:lvl2pPr>
            <a:lvl3pPr>
              <a:defRPr sz="1800">
                <a:uFillTx/>
              </a:defRPr>
            </a:lvl3pPr>
            <a:lvl4pPr>
              <a:defRPr sz="1600">
                <a:uFillTx/>
              </a:defRPr>
            </a:lvl4pPr>
            <a:lvl5pPr>
              <a:defRPr sz="1600">
                <a:uFillTx/>
              </a:defRPr>
            </a:lvl5pPr>
            <a:lvl6pPr>
              <a:defRPr sz="1600">
                <a:uFillTx/>
              </a:defRPr>
            </a:lvl6pPr>
            <a:lvl7pPr>
              <a:defRPr sz="1600">
                <a:uFillTx/>
              </a:defRPr>
            </a:lvl7pPr>
            <a:lvl8pPr>
              <a:defRPr sz="1600">
                <a:uFillTx/>
              </a:defRPr>
            </a:lvl8pPr>
            <a:lvl9pPr>
              <a:defRPr sz="1600"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  <a:p>
            <a:pPr lvl="1"/>
            <a:r>
              <a:rPr lang="en-US">
                <a:uFillTx/>
              </a:rPr>
              <a:t>Second level</a:t>
            </a:r>
          </a:p>
          <a:p>
            <a:pPr lvl="2"/>
            <a:r>
              <a:rPr lang="en-US">
                <a:uFillTx/>
              </a:rPr>
              <a:t>Third level</a:t>
            </a:r>
          </a:p>
          <a:p>
            <a:pPr lvl="3"/>
            <a:r>
              <a:rPr lang="en-US">
                <a:uFillTx/>
              </a:rPr>
              <a:t>Fourth level</a:t>
            </a:r>
          </a:p>
          <a:p>
            <a:pPr lvl="4"/>
            <a:r>
              <a:rPr lang="en-US">
                <a:uFillTx/>
              </a:rPr>
              <a:t>Fifth level</a:t>
            </a:r>
            <a:endParaRPr lang="en-US" dirty="0">
              <a:uFillTx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uFillTx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>
                <a:uFillTx/>
              </a:defRPr>
            </a:lvl2pPr>
            <a:lvl3pPr marL="914400" indent="0">
              <a:buNone/>
              <a:defRPr sz="1800" b="1">
                <a:uFillTx/>
              </a:defRPr>
            </a:lvl3pPr>
            <a:lvl4pPr marL="1371600" indent="0">
              <a:buNone/>
              <a:defRPr sz="1600" b="1">
                <a:uFillTx/>
              </a:defRPr>
            </a:lvl4pPr>
            <a:lvl5pPr marL="1828800" indent="0">
              <a:buNone/>
              <a:defRPr sz="1600" b="1">
                <a:uFillTx/>
              </a:defRPr>
            </a:lvl5pPr>
            <a:lvl6pPr marL="2286000" indent="0">
              <a:buNone/>
              <a:defRPr sz="1600" b="1">
                <a:uFillTx/>
              </a:defRPr>
            </a:lvl6pPr>
            <a:lvl7pPr marL="2743200" indent="0">
              <a:buNone/>
              <a:defRPr sz="1600" b="1">
                <a:uFillTx/>
              </a:defRPr>
            </a:lvl7pPr>
            <a:lvl8pPr marL="3200400" indent="0">
              <a:buNone/>
              <a:defRPr sz="1600" b="1">
                <a:uFillTx/>
              </a:defRPr>
            </a:lvl8pPr>
            <a:lvl9pPr marL="3657600" indent="0">
              <a:buNone/>
              <a:defRPr sz="1600" b="1"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uFillTx/>
              </a:defRPr>
            </a:lvl1pPr>
            <a:lvl2pPr>
              <a:defRPr sz="2000">
                <a:uFillTx/>
              </a:defRPr>
            </a:lvl2pPr>
            <a:lvl3pPr>
              <a:defRPr sz="1800">
                <a:uFillTx/>
              </a:defRPr>
            </a:lvl3pPr>
            <a:lvl4pPr>
              <a:defRPr sz="1600">
                <a:uFillTx/>
              </a:defRPr>
            </a:lvl4pPr>
            <a:lvl5pPr>
              <a:defRPr sz="1600">
                <a:uFillTx/>
              </a:defRPr>
            </a:lvl5pPr>
            <a:lvl6pPr>
              <a:defRPr sz="1600">
                <a:uFillTx/>
              </a:defRPr>
            </a:lvl6pPr>
            <a:lvl7pPr>
              <a:defRPr sz="1600">
                <a:uFillTx/>
              </a:defRPr>
            </a:lvl7pPr>
            <a:lvl8pPr>
              <a:defRPr sz="1600">
                <a:uFillTx/>
              </a:defRPr>
            </a:lvl8pPr>
            <a:lvl9pPr>
              <a:defRPr sz="1600"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  <a:p>
            <a:pPr lvl="1"/>
            <a:r>
              <a:rPr lang="en-US">
                <a:uFillTx/>
              </a:rPr>
              <a:t>Second level</a:t>
            </a:r>
          </a:p>
          <a:p>
            <a:pPr lvl="2"/>
            <a:r>
              <a:rPr lang="en-US">
                <a:uFillTx/>
              </a:rPr>
              <a:t>Third level</a:t>
            </a:r>
          </a:p>
          <a:p>
            <a:pPr lvl="3"/>
            <a:r>
              <a:rPr lang="en-US">
                <a:uFillTx/>
              </a:rPr>
              <a:t>Fourth level</a:t>
            </a:r>
          </a:p>
          <a:p>
            <a:pPr lvl="4"/>
            <a:r>
              <a:rPr lang="en-US">
                <a:uFillTx/>
              </a:rPr>
              <a:t>Fifth level</a:t>
            </a:r>
            <a:endParaRPr lang="en-US" dirty="0">
              <a:uFillTx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966A7-E808-4343-B665-4470AE948B92}" type="datetime1">
              <a:rPr lang="en-US" smtClean="0">
                <a:uFillTx/>
              </a:rPr>
              <a:t>3/5/2020</a:t>
            </a:fld>
            <a:endParaRPr lang="en-US">
              <a:uFillTx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‹#›</a:t>
            </a:fld>
            <a:endParaRPr lang="en-US">
              <a:uFillTx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uFillTx/>
              </a:rPr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53BB3-A5F2-476E-AC0D-8516B9A3FEBD}" type="datetime1">
              <a:rPr lang="en-US" smtClean="0">
                <a:uFillTx/>
              </a:rPr>
              <a:t>3/5/2020</a:t>
            </a:fld>
            <a:endParaRPr lang="en-US">
              <a:uFillTx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3F5A-79C7-4E95-87CD-33318AC979CE}" type="datetime1">
              <a:rPr lang="en-US" smtClean="0">
                <a:uFillTx/>
              </a:rPr>
              <a:t>3/5/2020</a:t>
            </a:fld>
            <a:endParaRPr lang="en-US">
              <a:uFillTx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uFillTx/>
              </a:defRPr>
            </a:lvl1pPr>
          </a:lstStyle>
          <a:p>
            <a:r>
              <a:rPr lang="en-US">
                <a:uFillTx/>
              </a:rPr>
              <a:t>Click to edit Master title style</a:t>
            </a:r>
            <a:endParaRPr lang="en-US" dirty="0">
              <a:uFillTx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uFillTx/>
              </a:defRPr>
            </a:lvl1pPr>
            <a:lvl2pPr>
              <a:defRPr sz="2800">
                <a:uFillTx/>
              </a:defRPr>
            </a:lvl2pPr>
            <a:lvl3pPr>
              <a:defRPr sz="2400">
                <a:uFillTx/>
              </a:defRPr>
            </a:lvl3pPr>
            <a:lvl4pPr>
              <a:defRPr sz="2000">
                <a:uFillTx/>
              </a:defRPr>
            </a:lvl4pPr>
            <a:lvl5pPr>
              <a:defRPr sz="2000">
                <a:uFillTx/>
              </a:defRPr>
            </a:lvl5pPr>
            <a:lvl6pPr>
              <a:defRPr sz="2000">
                <a:uFillTx/>
              </a:defRPr>
            </a:lvl6pPr>
            <a:lvl7pPr>
              <a:defRPr sz="2000">
                <a:uFillTx/>
              </a:defRPr>
            </a:lvl7pPr>
            <a:lvl8pPr>
              <a:defRPr sz="2000">
                <a:uFillTx/>
              </a:defRPr>
            </a:lvl8pPr>
            <a:lvl9pPr>
              <a:defRPr sz="2000"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  <a:p>
            <a:pPr lvl="1"/>
            <a:r>
              <a:rPr lang="en-US">
                <a:uFillTx/>
              </a:rPr>
              <a:t>Second level</a:t>
            </a:r>
          </a:p>
          <a:p>
            <a:pPr lvl="2"/>
            <a:r>
              <a:rPr lang="en-US">
                <a:uFillTx/>
              </a:rPr>
              <a:t>Third level</a:t>
            </a:r>
          </a:p>
          <a:p>
            <a:pPr lvl="3"/>
            <a:r>
              <a:rPr lang="en-US">
                <a:uFillTx/>
              </a:rPr>
              <a:t>Fourth level</a:t>
            </a:r>
          </a:p>
          <a:p>
            <a:pPr lvl="4"/>
            <a:r>
              <a:rPr lang="en-US">
                <a:uFillTx/>
              </a:rPr>
              <a:t>Fifth level</a:t>
            </a:r>
            <a:endParaRPr lang="en-US" dirty="0">
              <a:uFillTx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uFillTx/>
              </a:defRPr>
            </a:lvl1pPr>
            <a:lvl2pPr marL="457200" indent="0">
              <a:buNone/>
              <a:defRPr sz="1200">
                <a:uFillTx/>
              </a:defRPr>
            </a:lvl2pPr>
            <a:lvl3pPr marL="914400" indent="0">
              <a:buNone/>
              <a:defRPr sz="1000">
                <a:uFillTx/>
              </a:defRPr>
            </a:lvl3pPr>
            <a:lvl4pPr marL="1371600" indent="0">
              <a:buNone/>
              <a:defRPr sz="900">
                <a:uFillTx/>
              </a:defRPr>
            </a:lvl4pPr>
            <a:lvl5pPr marL="1828800" indent="0">
              <a:buNone/>
              <a:defRPr sz="900">
                <a:uFillTx/>
              </a:defRPr>
            </a:lvl5pPr>
            <a:lvl6pPr marL="2286000" indent="0">
              <a:buNone/>
              <a:defRPr sz="900">
                <a:uFillTx/>
              </a:defRPr>
            </a:lvl6pPr>
            <a:lvl7pPr marL="2743200" indent="0">
              <a:buNone/>
              <a:defRPr sz="900">
                <a:uFillTx/>
              </a:defRPr>
            </a:lvl7pPr>
            <a:lvl8pPr marL="3200400" indent="0">
              <a:buNone/>
              <a:defRPr sz="900">
                <a:uFillTx/>
              </a:defRPr>
            </a:lvl8pPr>
            <a:lvl9pPr marL="3657600" indent="0">
              <a:buNone/>
              <a:defRPr sz="900"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4024A-2318-42F2-AF66-343D6518D488}" type="datetime1">
              <a:rPr lang="en-US" smtClean="0">
                <a:uFillTx/>
              </a:rPr>
              <a:t>3/5/2020</a:t>
            </a:fld>
            <a:endParaRPr lang="en-US">
              <a:uFillTx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‹#›</a:t>
            </a:fld>
            <a:endParaRPr lang="en-US">
              <a:uFillTx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>
                <a:uFillTx/>
              </a:defRPr>
            </a:lvl1pPr>
          </a:lstStyle>
          <a:p>
            <a:r>
              <a:rPr lang="en-US">
                <a:uFillTx/>
              </a:rPr>
              <a:t>Click to edit Master title style</a:t>
            </a:r>
            <a:endParaRPr lang="en-US" dirty="0">
              <a:uFillTx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srgbClr val="000000">
                <a:alpha val="59000"/>
              </a:srgbClr>
            </a:outerShdw>
          </a:effectLst>
        </p:spPr>
        <p:txBody>
          <a:bodyPr/>
          <a:lstStyle>
            <a:lvl1pPr marL="0" indent="0">
              <a:buNone/>
              <a:defRPr sz="3200">
                <a:uFillTx/>
              </a:defRPr>
            </a:lvl1pPr>
            <a:lvl2pPr marL="457200" indent="0">
              <a:buNone/>
              <a:defRPr sz="2800">
                <a:uFillTx/>
              </a:defRPr>
            </a:lvl2pPr>
            <a:lvl3pPr marL="914400" indent="0">
              <a:buNone/>
              <a:defRPr sz="2400">
                <a:uFillTx/>
              </a:defRPr>
            </a:lvl3pPr>
            <a:lvl4pPr marL="1371600" indent="0">
              <a:buNone/>
              <a:defRPr sz="2000">
                <a:uFillTx/>
              </a:defRPr>
            </a:lvl4pPr>
            <a:lvl5pPr marL="1828800" indent="0">
              <a:buNone/>
              <a:defRPr sz="2000">
                <a:uFillTx/>
              </a:defRPr>
            </a:lvl5pPr>
            <a:lvl6pPr marL="2286000" indent="0">
              <a:buNone/>
              <a:defRPr sz="2000">
                <a:uFillTx/>
              </a:defRPr>
            </a:lvl6pPr>
            <a:lvl7pPr marL="2743200" indent="0">
              <a:buNone/>
              <a:defRPr sz="2000">
                <a:uFillTx/>
              </a:defRPr>
            </a:lvl7pPr>
            <a:lvl8pPr marL="3200400" indent="0">
              <a:buNone/>
              <a:defRPr sz="2000">
                <a:uFillTx/>
              </a:defRPr>
            </a:lvl8pPr>
            <a:lvl9pPr marL="3657600" indent="0">
              <a:buNone/>
              <a:defRPr sz="2000">
                <a:uFillTx/>
              </a:defRPr>
            </a:lvl9pPr>
          </a:lstStyle>
          <a:p>
            <a:r>
              <a:rPr lang="en-US">
                <a:uFillTx/>
              </a:rPr>
              <a:t>Click icon to add picture</a:t>
            </a:r>
            <a:endParaRPr lang="en-US" dirty="0">
              <a:uFillTx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uFillTx/>
              </a:defRPr>
            </a:lvl1pPr>
            <a:lvl2pPr marL="457200" indent="0">
              <a:buNone/>
              <a:defRPr sz="1200">
                <a:uFillTx/>
              </a:defRPr>
            </a:lvl2pPr>
            <a:lvl3pPr marL="914400" indent="0">
              <a:buNone/>
              <a:defRPr sz="1000">
                <a:uFillTx/>
              </a:defRPr>
            </a:lvl3pPr>
            <a:lvl4pPr marL="1371600" indent="0">
              <a:buNone/>
              <a:defRPr sz="900">
                <a:uFillTx/>
              </a:defRPr>
            </a:lvl4pPr>
            <a:lvl5pPr marL="1828800" indent="0">
              <a:buNone/>
              <a:defRPr sz="900">
                <a:uFillTx/>
              </a:defRPr>
            </a:lvl5pPr>
            <a:lvl6pPr marL="2286000" indent="0">
              <a:buNone/>
              <a:defRPr sz="900">
                <a:uFillTx/>
              </a:defRPr>
            </a:lvl6pPr>
            <a:lvl7pPr marL="2743200" indent="0">
              <a:buNone/>
              <a:defRPr sz="900">
                <a:uFillTx/>
              </a:defRPr>
            </a:lvl7pPr>
            <a:lvl8pPr marL="3200400" indent="0">
              <a:buNone/>
              <a:defRPr sz="900">
                <a:uFillTx/>
              </a:defRPr>
            </a:lvl8pPr>
            <a:lvl9pPr marL="3657600" indent="0">
              <a:buNone/>
              <a:defRPr sz="900">
                <a:uFillTx/>
              </a:defRPr>
            </a:lvl9pPr>
          </a:lstStyle>
          <a:p>
            <a:pPr lvl="0"/>
            <a:r>
              <a:rPr lang="en-US">
                <a:uFillTx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B1183-6AF8-442E-9BD8-AD7D972FE898}" type="datetime1">
              <a:rPr lang="en-US" smtClean="0">
                <a:uFillTx/>
              </a:rPr>
              <a:t>3/5/2020</a:t>
            </a:fld>
            <a:endParaRPr lang="en-US">
              <a:uFillTx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‹#›</a:t>
            </a:fld>
            <a:endParaRPr lang="en-US">
              <a:uFillTx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/>
          </p:cNvSpPr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uFillTx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uFillTx/>
              </a:rPr>
              <a:t>Click to edit Master title style</a:t>
            </a:r>
            <a:endParaRPr lang="en-US" dirty="0">
              <a:uFillTx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>
                <a:uFillTx/>
              </a:rPr>
              <a:t>Click to edit Master text styles</a:t>
            </a:r>
          </a:p>
          <a:p>
            <a:pPr lvl="1"/>
            <a:r>
              <a:rPr lang="en-US">
                <a:uFillTx/>
              </a:rPr>
              <a:t>Second level</a:t>
            </a:r>
          </a:p>
          <a:p>
            <a:pPr lvl="2"/>
            <a:r>
              <a:rPr lang="en-US">
                <a:uFillTx/>
              </a:rPr>
              <a:t>Third level</a:t>
            </a:r>
          </a:p>
          <a:p>
            <a:pPr lvl="3"/>
            <a:r>
              <a:rPr lang="en-US">
                <a:uFillTx/>
              </a:rPr>
              <a:t>Fourth level</a:t>
            </a:r>
          </a:p>
          <a:p>
            <a:pPr lvl="4"/>
            <a:r>
              <a:rPr lang="en-US">
                <a:uFillTx/>
              </a:rPr>
              <a:t>Fifth level</a:t>
            </a:r>
            <a:endParaRPr lang="en-US" dirty="0">
              <a:uFillTx/>
            </a:endParaRPr>
          </a:p>
        </p:txBody>
      </p:sp>
      <p:sp>
        <p:nvSpPr>
          <p:cNvPr id="7" name="Rectangle 6"/>
          <p:cNvSpPr>
            <a:spLocks/>
          </p:cNvSpPr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uFillTx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  <a:uFillTx/>
              </a:defRPr>
            </a:lvl1pPr>
          </a:lstStyle>
          <a:p>
            <a:fld id="{C8EF2322-8C64-47B9-99B8-F21F2DF41BF5}" type="datetime1">
              <a:rPr lang="en-US" smtClean="0">
                <a:uFillTx/>
              </a:rPr>
              <a:t>3/5/2020</a:t>
            </a:fld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uFillTx/>
              </a:defRPr>
            </a:lvl1pPr>
          </a:lstStyle>
          <a:p>
            <a:endParaRPr lang="en-US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  <a:uFillTx/>
              </a:defRPr>
            </a:lvl1pPr>
          </a:lstStyle>
          <a:p>
            <a:fld id="{B6F15528-21DE-4FAA-801E-634DDDAF4B2B}" type="slidenum">
              <a:rPr lang="en-US" smtClean="0">
                <a:uFillTx/>
              </a:rPr>
              <a:pPr/>
              <a:t>‹#›</a:t>
            </a:fld>
            <a:endParaRPr lang="en-US">
              <a:uFillTx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873246" y="5676900"/>
            <a:ext cx="970322" cy="9800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34484" y="5806480"/>
            <a:ext cx="1670516" cy="8519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6075228"/>
            <a:ext cx="2637511" cy="54147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uFillTx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uFillTx/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uFillTx/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uFillTx/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uFillTx/>
          <a:latin typeface="+mn-lt"/>
          <a:ea typeface="+mn-ea"/>
          <a:cs typeface="+mn-cs"/>
        </a:defRPr>
      </a:lvl9pPr>
    </p:bodyStyle>
    <p:otherStyle>
      <a:defPPr>
        <a:defRPr lang="en-US">
          <a:uFillTx/>
        </a:defRPr>
      </a:defPPr>
      <a:lvl1pPr marL="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5506" y="1172466"/>
            <a:ext cx="7848600" cy="1927225"/>
          </a:xfrm>
        </p:spPr>
        <p:txBody>
          <a:bodyPr/>
          <a:lstStyle/>
          <a:p>
            <a:r>
              <a:rPr lang="en-US" sz="3800" dirty="0">
                <a:uFillTx/>
                <a:latin typeface="Times New Roman" pitchFamily="18" charset="0"/>
              </a:rPr>
              <a:t>The importance of civil activism for Georgian students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5105400" cy="1143000"/>
          </a:xfrm>
        </p:spPr>
        <p:txBody>
          <a:bodyPr>
            <a:normAutofit/>
          </a:bodyPr>
          <a:lstStyle/>
          <a:p>
            <a:r>
              <a:rPr lang="en-US" dirty="0">
                <a:uFillTx/>
              </a:rPr>
              <a:t>Presenter: Marie </a:t>
            </a:r>
            <a:r>
              <a:rPr lang="en-US" dirty="0" err="1">
                <a:uFillTx/>
              </a:rPr>
              <a:t>Kikvadze</a:t>
            </a:r>
            <a:r>
              <a:rPr lang="en-US" dirty="0">
                <a:uFillTx/>
              </a:rPr>
              <a:t> </a:t>
            </a:r>
          </a:p>
          <a:p>
            <a:r>
              <a:rPr lang="en-US" dirty="0">
                <a:uFillTx/>
              </a:rPr>
              <a:t>ILIA STATE UNIVERSITY </a:t>
            </a:r>
          </a:p>
        </p:txBody>
      </p:sp>
      <p:pic>
        <p:nvPicPr>
          <p:cNvPr id="1026" name="Picture 2" descr="C:\Users\13.01.2019 MM A\Desktop\lofs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1956" y="4839450"/>
            <a:ext cx="6526213" cy="1123950"/>
          </a:xfrm>
          <a:prstGeom prst="rect">
            <a:avLst/>
          </a:prstGeom>
          <a:noFill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1</a:t>
            </a:fld>
            <a:endParaRPr lang="en-US">
              <a:uFillTx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429496729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>
                <a:uFillTx/>
              </a:rPr>
              <a:t>Definiton of civil activism by students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>
                <a:uFillTx/>
              </a:rPr>
              <a:t>Helping other people</a:t>
            </a:r>
          </a:p>
          <a:p>
            <a:r>
              <a:rPr>
                <a:uFillTx/>
              </a:rPr>
              <a:t>Taking care of the environment </a:t>
            </a:r>
          </a:p>
          <a:p>
            <a:r>
              <a:rPr>
                <a:uFillTx/>
              </a:rPr>
              <a:t>Voting in the election </a:t>
            </a:r>
          </a:p>
          <a:p>
            <a:r>
              <a:rPr>
                <a:uFillTx/>
              </a:rPr>
              <a:t>Volunteering </a:t>
            </a:r>
          </a:p>
          <a:p>
            <a:r>
              <a:rPr>
                <a:uFillTx/>
              </a:rPr>
              <a:t>Reflecting to the ongoing political situations</a:t>
            </a:r>
          </a:p>
          <a:p>
            <a:r>
              <a:rPr>
                <a:uFillTx/>
              </a:rPr>
              <a:t>Participating in the protest demonstrations </a:t>
            </a:r>
          </a:p>
          <a:p>
            <a:r>
              <a:rPr>
                <a:uFillTx/>
              </a:rPr>
              <a:t>Signing petitions</a:t>
            </a:r>
          </a:p>
          <a:p>
            <a:r>
              <a:rPr>
                <a:uFillTx/>
              </a:rPr>
              <a:t>Environmental protection activities </a:t>
            </a:r>
          </a:p>
          <a:p>
            <a:endParaRPr>
              <a:uFillTx/>
            </a:endParaRPr>
          </a:p>
          <a:p>
            <a:endParaRPr>
              <a:uFillTx/>
            </a:endParaRPr>
          </a:p>
          <a:p>
            <a:endParaRPr>
              <a:uFillTx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uFillTx/>
              </a:rPr>
              <a:t>Measures to achieve civil activism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624" y="1708806"/>
            <a:ext cx="8229600" cy="4876800"/>
          </a:xfrm>
        </p:spPr>
        <p:txBody>
          <a:bodyPr anchor="t"/>
          <a:lstStyle/>
          <a:p>
            <a:pPr>
              <a:buNone/>
            </a:pPr>
            <a:r>
              <a:rPr lang="en-US" dirty="0">
                <a:uFillTx/>
              </a:rPr>
              <a:t>Improving factors of civil participation </a:t>
            </a:r>
          </a:p>
          <a:p>
            <a:pPr>
              <a:buChar char="•"/>
            </a:pPr>
            <a:r>
              <a:rPr lang="en-US" dirty="0">
                <a:uFillTx/>
              </a:rPr>
              <a:t> Liberal environment and freedom of expression - ISU</a:t>
            </a:r>
          </a:p>
          <a:p>
            <a:pPr>
              <a:buChar char="•"/>
            </a:pPr>
            <a:r>
              <a:rPr>
                <a:uFillTx/>
              </a:rPr>
              <a:t>Rage as a source of social activism - mobilization, protest;</a:t>
            </a:r>
            <a:endParaRPr lang="en-US" dirty="0">
              <a:uFillTx/>
            </a:endParaRPr>
          </a:p>
          <a:p>
            <a:pPr>
              <a:buChar char="•"/>
            </a:pPr>
            <a:endParaRPr>
              <a:uFillTx/>
            </a:endParaRPr>
          </a:p>
          <a:p>
            <a:pPr>
              <a:buChar char="•"/>
            </a:pPr>
            <a:endParaRPr>
              <a:uFillTx/>
            </a:endParaRPr>
          </a:p>
          <a:p>
            <a:pPr algn="l">
              <a:buNone/>
            </a:pPr>
            <a:r>
              <a:rPr i="1" u="sng">
                <a:uFillTx/>
              </a:rPr>
              <a:t>"One of the criteria of civil activism is how angry the students are at university ... the level of civil activism will be reduced when students are less angry"</a:t>
            </a:r>
            <a:r>
              <a:rPr i="0" u="none">
                <a:uFillTx/>
              </a:rPr>
              <a:t> - </a:t>
            </a:r>
            <a:r>
              <a:rPr i="1" u="none">
                <a:uFillTx/>
              </a:rPr>
              <a:t>Aslan</a:t>
            </a:r>
            <a:endParaRPr>
              <a:uFillTx/>
            </a:endParaRPr>
          </a:p>
          <a:p>
            <a:pPr>
              <a:buChar char="•"/>
            </a:pPr>
            <a:endParaRPr>
              <a:uFillTx/>
            </a:endParaRPr>
          </a:p>
          <a:p>
            <a:pPr>
              <a:buChar char="•"/>
            </a:pPr>
            <a:endParaRPr lang="en-US" dirty="0">
              <a:uFillTx/>
            </a:endParaRPr>
          </a:p>
          <a:p>
            <a:pPr>
              <a:buNone/>
            </a:pPr>
            <a:r>
              <a:rPr lang="en-US" dirty="0">
                <a:uFillTx/>
              </a:rPr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uFillTx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11</a:t>
            </a:fld>
            <a:endParaRPr lang="en-US">
              <a:uFillTx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uFillTx/>
              </a:rPr>
              <a:t>University interaction with communities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en-US">
                <a:uFillTx/>
              </a:rPr>
              <a:t>Providing information about ongoing events via internet;</a:t>
            </a:r>
          </a:p>
          <a:p>
            <a:r>
              <a:rPr>
                <a:uFillTx/>
              </a:rPr>
              <a:t>Creating discussion space;</a:t>
            </a:r>
            <a:endParaRPr lang="en-US">
              <a:uFillTx/>
            </a:endParaRPr>
          </a:p>
          <a:p>
            <a:r>
              <a:rPr>
                <a:uFillTx/>
              </a:rPr>
              <a:t>Creating research space;</a:t>
            </a:r>
          </a:p>
          <a:p>
            <a:r>
              <a:rPr>
                <a:uFillTx/>
              </a:rPr>
              <a:t>Giving theoretical knowledge to students on civil activism;</a:t>
            </a:r>
          </a:p>
          <a:p>
            <a:r>
              <a:rPr>
                <a:uFillTx/>
              </a:rPr>
              <a:t>Cooperation with public and private structures</a:t>
            </a:r>
          </a:p>
          <a:p>
            <a:endParaRPr>
              <a:uFillTx/>
            </a:endParaRPr>
          </a:p>
          <a:p>
            <a:pPr>
              <a:buNone/>
            </a:pPr>
            <a:r>
              <a:rPr i="1">
                <a:uFillTx/>
              </a:rPr>
              <a:t>"The university should start creating research centers and spaces.  Civil activism can not be if there is no data on certain issues</a:t>
            </a:r>
            <a:r>
              <a:rPr>
                <a:uFillTx/>
              </a:rPr>
              <a:t> "(Tamari)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uFillTx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12</a:t>
            </a:fld>
            <a:endParaRPr lang="en-US">
              <a:uFillTx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uFillTx/>
              </a:rPr>
              <a:t>Personal Experiences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uFillTx/>
              </a:rPr>
              <a:t>Focus group participant experiences;</a:t>
            </a:r>
          </a:p>
          <a:p>
            <a:r>
              <a:rPr lang="en-US" dirty="0">
                <a:uFillTx/>
              </a:rPr>
              <a:t>Anger;</a:t>
            </a:r>
          </a:p>
          <a:p>
            <a:r>
              <a:rPr lang="en-US" dirty="0">
                <a:uFillTx/>
              </a:rPr>
              <a:t>Ineffective administration support;</a:t>
            </a:r>
          </a:p>
          <a:p>
            <a:endParaRPr lang="en-US" dirty="0">
              <a:uFillTx/>
            </a:endParaRPr>
          </a:p>
          <a:p>
            <a:r>
              <a:rPr lang="en-US" dirty="0">
                <a:uFillTx/>
              </a:rPr>
              <a:t>Initiative to promote civil activism:</a:t>
            </a:r>
          </a:p>
          <a:p>
            <a:pPr>
              <a:buNone/>
            </a:pPr>
            <a:r>
              <a:rPr lang="en-US" dirty="0">
                <a:uFillTx/>
              </a:rPr>
              <a:t>   Educational Trainings</a:t>
            </a:r>
          </a:p>
          <a:p>
            <a:pPr>
              <a:buNone/>
            </a:pPr>
            <a:r>
              <a:rPr lang="en-US" dirty="0">
                <a:uFillTx/>
              </a:rPr>
              <a:t>   Liberal environment </a:t>
            </a:r>
          </a:p>
          <a:p>
            <a:pPr>
              <a:buNone/>
            </a:pPr>
            <a:r>
              <a:rPr lang="en-US" dirty="0">
                <a:uFillTx/>
              </a:rPr>
              <a:t>   Visiting communities </a:t>
            </a:r>
          </a:p>
          <a:p>
            <a:pPr>
              <a:buNone/>
            </a:pPr>
            <a:r>
              <a:rPr lang="en-US" dirty="0">
                <a:uFillTx/>
              </a:rPr>
              <a:t>   Promoting non-formal education </a:t>
            </a:r>
          </a:p>
          <a:p>
            <a:pPr>
              <a:buNone/>
            </a:pPr>
            <a:r>
              <a:rPr lang="en-US" dirty="0">
                <a:uFillTx/>
              </a:rPr>
              <a:t> 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uFillTx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13</a:t>
            </a:fld>
            <a:endParaRPr lang="en-US">
              <a:uFillTx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uFillTx/>
              </a:rPr>
              <a:t>Analyze and review of research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685" y="1904365"/>
            <a:ext cx="8229600" cy="4876800"/>
          </a:xfrm>
        </p:spPr>
        <p:txBody>
          <a:bodyPr/>
          <a:lstStyle/>
          <a:p>
            <a:r>
              <a:rPr>
                <a:uFillTx/>
              </a:rPr>
              <a:t>Participation in public processes VS initiating active actions;</a:t>
            </a:r>
            <a:endParaRPr lang="en-US" dirty="0">
              <a:uFillTx/>
            </a:endParaRPr>
          </a:p>
          <a:p>
            <a:r>
              <a:rPr>
                <a:uFillTx/>
              </a:rPr>
              <a:t>Lack of understanding of civil activism benefits;</a:t>
            </a:r>
          </a:p>
          <a:p>
            <a:r>
              <a:rPr>
                <a:uFillTx/>
              </a:rPr>
              <a:t>Lack of flexible learning environment;</a:t>
            </a:r>
          </a:p>
          <a:p>
            <a:r>
              <a:rPr>
                <a:uFillTx/>
              </a:rPr>
              <a:t>Low level of civil engagement; </a:t>
            </a:r>
          </a:p>
          <a:p>
            <a:r>
              <a:rPr>
                <a:uFillTx/>
              </a:rPr>
              <a:t>Lack of financial and university administration support;</a:t>
            </a:r>
          </a:p>
          <a:p>
            <a:r>
              <a:rPr>
                <a:uFillTx/>
              </a:rPr>
              <a:t>Strengthening civil activism: </a:t>
            </a:r>
          </a:p>
          <a:p>
            <a:pPr>
              <a:buNone/>
            </a:pPr>
            <a:r>
              <a:rPr>
                <a:uFillTx/>
              </a:rPr>
              <a:t>Regional level - Georgia and Armenia (volunteering)</a:t>
            </a:r>
          </a:p>
          <a:p>
            <a:pPr>
              <a:buNone/>
            </a:pPr>
            <a:r>
              <a:rPr>
                <a:uFillTx/>
              </a:rPr>
              <a:t>Changes in education national and university levels </a:t>
            </a:r>
          </a:p>
          <a:p>
            <a:pPr>
              <a:buNone/>
            </a:pPr>
            <a:endParaRPr>
              <a:uFillTx/>
            </a:endParaRPr>
          </a:p>
          <a:p>
            <a:pPr>
              <a:buNone/>
            </a:pPr>
            <a:endParaRPr>
              <a:uFillTx/>
            </a:endParaRPr>
          </a:p>
          <a:p>
            <a:endParaRPr>
              <a:uFillTx/>
            </a:endParaRPr>
          </a:p>
          <a:p>
            <a:endParaRPr>
              <a:uFillTx/>
            </a:endParaRPr>
          </a:p>
          <a:p>
            <a:endParaRPr>
              <a:uFillTx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uFillTx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14</a:t>
            </a:fld>
            <a:endParaRPr lang="en-US">
              <a:uFillTx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uFillTx/>
              </a:rP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uFillTx/>
              </a:rPr>
              <a:t>Interest to strengthen civil activism and egagement; </a:t>
            </a:r>
          </a:p>
          <a:p>
            <a:r>
              <a:rPr lang="en-US">
                <a:uFillTx/>
              </a:rPr>
              <a:t>Importance to implement supportive environment at the universities </a:t>
            </a:r>
          </a:p>
          <a:p>
            <a:r>
              <a:rPr lang="en-US">
                <a:uFillTx/>
              </a:rPr>
              <a:t>Importance to determine the specific needs for particular universities </a:t>
            </a:r>
          </a:p>
          <a:p>
            <a:r>
              <a:rPr lang="en-US">
                <a:uFillTx/>
              </a:rPr>
              <a:t> understanding the importance of civil activism, but have low experience</a:t>
            </a:r>
          </a:p>
          <a:p>
            <a:r>
              <a:rPr lang="en-US">
                <a:uFillTx/>
              </a:rPr>
              <a:t>Imortance of collaboration between universitiesand other institutions </a:t>
            </a:r>
          </a:p>
          <a:p>
            <a:r>
              <a:rPr lang="en-US">
                <a:uFillTx/>
              </a:rPr>
              <a:t>Supporting volunteer practices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uFillTx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15</a:t>
            </a:fld>
            <a:endParaRPr lang="en-US">
              <a:uFillTx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uFillTx/>
              </a:rPr>
              <a:t>Research goal/strategy for Needs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lnSpc>
                <a:spcPct val="200000"/>
              </a:lnSpc>
              <a:buAutoNum type="arabicPeriod"/>
            </a:pPr>
            <a:r>
              <a:rPr lang="en-US" dirty="0">
                <a:uFillTx/>
              </a:rPr>
              <a:t>Identifying students’ knowledge about Civil Activism;</a:t>
            </a:r>
          </a:p>
          <a:p>
            <a:pPr marL="457200" indent="-457200" algn="just">
              <a:lnSpc>
                <a:spcPct val="200000"/>
              </a:lnSpc>
              <a:buAutoNum type="arabicPeriod"/>
            </a:pPr>
            <a:r>
              <a:rPr lang="en-US" dirty="0">
                <a:uFillTx/>
              </a:rPr>
              <a:t>Determining students' attitude towards civil activism;</a:t>
            </a:r>
          </a:p>
          <a:p>
            <a:pPr marL="457200" indent="-457200" algn="just">
              <a:lnSpc>
                <a:spcPct val="200000"/>
              </a:lnSpc>
              <a:buAutoNum type="arabicPeriod"/>
            </a:pPr>
            <a:r>
              <a:rPr lang="en-US" dirty="0">
                <a:uFillTx/>
              </a:rPr>
              <a:t>Finding ways and means of promoting civil activism in the universities.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uFillTx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2</a:t>
            </a:fld>
            <a:endParaRPr lang="en-US">
              <a:uFillTx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533" y="176412"/>
            <a:ext cx="8229600" cy="972713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strike="noStrike" dirty="0">
                <a:uFillTx/>
                <a:latin typeface="Arial" charset="0"/>
              </a:rPr>
              <a:t>Methodology  for Needs analysis study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98818" y="2573804"/>
            <a:ext cx="4724400" cy="2480310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3</a:t>
            </a:fld>
            <a:endParaRPr lang="en-US">
              <a:uFillTx/>
            </a:endParaRPr>
          </a:p>
        </p:txBody>
      </p:sp>
      <p:sp>
        <p:nvSpPr>
          <p:cNvPr id="8" name="TextBox 7"/>
          <p:cNvSpPr txBox="1">
            <a:spLocks/>
          </p:cNvSpPr>
          <p:nvPr/>
        </p:nvSpPr>
        <p:spPr>
          <a:xfrm>
            <a:off x="113520" y="970624"/>
            <a:ext cx="4191000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>
                <a:uFillTx/>
              </a:rPr>
              <a:t>Desk research- </a:t>
            </a:r>
            <a:r>
              <a:rPr lang="en-US" dirty="0">
                <a:uFillTx/>
              </a:rPr>
              <a:t>overview of the literature;</a:t>
            </a:r>
          </a:p>
          <a:p>
            <a:pPr algn="just">
              <a:lnSpc>
                <a:spcPct val="150000"/>
              </a:lnSpc>
            </a:pPr>
            <a:r>
              <a:rPr sz="1800" b="1" i="0" u="none" strike="noStrike" baseline="0">
                <a:solidFill>
                  <a:srgbClr val="000000"/>
                </a:solidFill>
                <a:uFillTx/>
                <a:latin typeface="Arial" charset="0"/>
              </a:rPr>
              <a:t>Quantitative – </a:t>
            </a:r>
            <a:r>
              <a:rPr sz="1800" b="0" i="0" u="none" strike="noStrike" baseline="0">
                <a:solidFill>
                  <a:srgbClr val="000000"/>
                </a:solidFill>
                <a:uFillTx/>
                <a:latin typeface="Arial" charset="0"/>
              </a:rPr>
              <a:t>420 respondents</a:t>
            </a:r>
            <a:r>
              <a:rPr sz="1800" b="1" i="0" u="none" strike="noStrike" baseline="0">
                <a:solidFill>
                  <a:srgbClr val="000000"/>
                </a:solidFill>
                <a:uFillTx/>
                <a:latin typeface="Arial" charset="0"/>
              </a:rPr>
              <a:t> </a:t>
            </a:r>
            <a:r>
              <a:rPr sz="1800" b="0" i="0" u="none" strike="noStrike" baseline="0">
                <a:solidFill>
                  <a:srgbClr val="000000"/>
                </a:solidFill>
                <a:uFillTx/>
                <a:latin typeface="Arial" charset="0"/>
              </a:rPr>
              <a:t>online survey;</a:t>
            </a:r>
            <a:endParaRPr lang="en-US" dirty="0">
              <a:uFillTx/>
            </a:endParaRPr>
          </a:p>
          <a:p>
            <a:pPr algn="just">
              <a:lnSpc>
                <a:spcPct val="150000"/>
              </a:lnSpc>
            </a:pPr>
            <a:r>
              <a:rPr lang="en-US" b="1" dirty="0">
                <a:uFillTx/>
              </a:rPr>
              <a:t>Qualitative – </a:t>
            </a:r>
            <a:r>
              <a:rPr lang="en-US" dirty="0">
                <a:uFillTx/>
              </a:rPr>
              <a:t>2 focus groups;</a:t>
            </a:r>
            <a:endParaRPr lang="en-US" b="1" dirty="0">
              <a:uFillTx/>
            </a:endParaRPr>
          </a:p>
          <a:p>
            <a:pPr algn="just">
              <a:lnSpc>
                <a:spcPct val="150000"/>
              </a:lnSpc>
            </a:pPr>
            <a:r>
              <a:rPr lang="en-US" i="1" dirty="0">
                <a:uFillTx/>
              </a:rPr>
              <a:t>Research limitations</a:t>
            </a:r>
            <a:r>
              <a:rPr lang="en-US" dirty="0">
                <a:uFillTx/>
              </a:rPr>
              <a:t>: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uFillTx/>
              </a:rPr>
              <a:t>Lack</a:t>
            </a:r>
            <a:r>
              <a:rPr lang="en-US" dirty="0">
                <a:uFillTx/>
              </a:rPr>
              <a:t> of statistical analysis methods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uFillTx/>
              </a:rPr>
              <a:t>Lack of the data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uFillTx/>
              </a:rPr>
              <a:t>Goals: </a:t>
            </a:r>
          </a:p>
          <a:p>
            <a:r>
              <a:rPr lang="en-US" b="1" dirty="0">
                <a:uFillTx/>
              </a:rPr>
              <a:t>CURE</a:t>
            </a:r>
            <a:r>
              <a:rPr lang="en-US" dirty="0">
                <a:uFillTx/>
              </a:rPr>
              <a:t> projects at Georgian Universities;</a:t>
            </a:r>
          </a:p>
          <a:p>
            <a:r>
              <a:rPr lang="en-US" dirty="0">
                <a:uFillTx/>
              </a:rPr>
              <a:t>Civic </a:t>
            </a:r>
            <a:r>
              <a:rPr lang="en-US" i="1" u="sng" dirty="0">
                <a:uFillTx/>
              </a:rPr>
              <a:t>Participation</a:t>
            </a:r>
            <a:r>
              <a:rPr lang="en-US" dirty="0">
                <a:uFillTx/>
              </a:rPr>
              <a:t> and </a:t>
            </a:r>
            <a:r>
              <a:rPr lang="en-US" i="1" u="sng" dirty="0">
                <a:uFillTx/>
              </a:rPr>
              <a:t>Integration</a:t>
            </a:r>
            <a:r>
              <a:rPr lang="en-US" dirty="0">
                <a:uFillTx/>
              </a:rPr>
              <a:t> Clubs</a:t>
            </a:r>
          </a:p>
        </p:txBody>
      </p:sp>
      <p:sp>
        <p:nvSpPr>
          <p:cNvPr id="9" name="TextBox 8"/>
          <p:cNvSpPr txBox="1">
            <a:spLocks/>
          </p:cNvSpPr>
          <p:nvPr/>
        </p:nvSpPr>
        <p:spPr>
          <a:xfrm>
            <a:off x="4495800" y="1818904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  <a:uFillTx/>
              </a:rPr>
              <a:t>Importance of Civic Activism</a:t>
            </a:r>
          </a:p>
          <a:p>
            <a:pPr algn="just"/>
            <a:endParaRPr lang="en-US" dirty="0">
              <a:uFillTx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uFillTx/>
              </a:rPr>
              <a:t>1</a:t>
            </a:r>
            <a:r>
              <a:rPr lang="en-US" baseline="30000" dirty="0">
                <a:uFillTx/>
              </a:rPr>
              <a:t>st</a:t>
            </a:r>
            <a:r>
              <a:rPr lang="en-US" dirty="0">
                <a:uFillTx/>
              </a:rPr>
              <a:t> stage - Desk Research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2382"/>
            <a:ext cx="8229600" cy="4876800"/>
          </a:xfrm>
        </p:spPr>
        <p:txBody>
          <a:bodyPr/>
          <a:lstStyle/>
          <a:p>
            <a:pPr marL="274320" lvl="1" indent="0" algn="just">
              <a:lnSpc>
                <a:spcPct val="150000"/>
              </a:lnSpc>
              <a:buNone/>
            </a:pPr>
            <a:r>
              <a:rPr lang="en-US" dirty="0">
                <a:uFillTx/>
              </a:rPr>
              <a:t>Active citizenship Indicators and definitions - Caucasian, European and American practices; </a:t>
            </a:r>
          </a:p>
          <a:p>
            <a:pPr marL="274320" lvl="1" indent="0" algn="just">
              <a:buNone/>
            </a:pPr>
            <a:r>
              <a:rPr lang="en-US" dirty="0">
                <a:uFillTx/>
              </a:rPr>
              <a:t>Civil activism in the Caucasus </a:t>
            </a:r>
          </a:p>
          <a:p>
            <a:pPr marL="274320" lvl="1" indent="0" algn="just">
              <a:buNone/>
            </a:pPr>
            <a:r>
              <a:rPr lang="en-US" dirty="0">
                <a:uFillTx/>
              </a:rPr>
              <a:t>       Georgia 		 	 Armenia 	         Azerbaijan </a:t>
            </a:r>
          </a:p>
          <a:p>
            <a:pPr marL="274320" lvl="1" indent="0" algn="just">
              <a:lnSpc>
                <a:spcPct val="150000"/>
              </a:lnSpc>
              <a:buNone/>
            </a:pPr>
            <a:endParaRPr lang="en-US" dirty="0">
              <a:uFillTx/>
            </a:endParaRPr>
          </a:p>
          <a:p>
            <a:endParaRPr lang="en-US" dirty="0">
              <a:uFillTx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uFillTx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4</a:t>
            </a:fld>
            <a:endParaRPr lang="en-US">
              <a:uFillTx/>
            </a:endParaRPr>
          </a:p>
        </p:txBody>
      </p:sp>
      <p:pic>
        <p:nvPicPr>
          <p:cNvPr id="2051" name="Picture 3" descr="C:\Users\13.01.2019 MM A\Desktop\republic-of-armenia-map-vector-18243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2910" y="3124200"/>
            <a:ext cx="2438400" cy="2339340"/>
          </a:xfrm>
          <a:prstGeom prst="rect">
            <a:avLst/>
          </a:prstGeom>
          <a:noFill/>
        </p:spPr>
      </p:pic>
      <p:pic>
        <p:nvPicPr>
          <p:cNvPr id="2052" name="Picture 4" descr="C:\Users\13.01.2019 MM A\Desktop\republic-of-azerbaijan-map-vector-18303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138055"/>
            <a:ext cx="2209800" cy="2286000"/>
          </a:xfrm>
          <a:prstGeom prst="rect">
            <a:avLst/>
          </a:prstGeom>
          <a:noFill/>
        </p:spPr>
      </p:pic>
      <p:pic>
        <p:nvPicPr>
          <p:cNvPr id="2053" name="Picture 5" descr="C:\Users\13.01.2019 MM A\Desktop\georgia-country-vector-map-illustration-874682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1339" y="3138055"/>
            <a:ext cx="2991516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uFillTx/>
              </a:rPr>
              <a:t>European and American Practices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uFillTx/>
              </a:rPr>
              <a:t> 3 types of active citizenship by </a:t>
            </a:r>
            <a:r>
              <a:rPr lang="en-US" dirty="0" err="1">
                <a:uFillTx/>
              </a:rPr>
              <a:t>Adjic-Toprac</a:t>
            </a:r>
            <a:r>
              <a:rPr lang="en-US" dirty="0">
                <a:uFillTx/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>
                <a:uFillTx/>
              </a:rPr>
              <a:t>Contacts with politicians </a:t>
            </a:r>
            <a:endParaRPr lang="en-US" dirty="0">
              <a:uFillTx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uFillTx/>
              </a:rPr>
              <a:t>Noncommittal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uFillTx/>
              </a:rPr>
              <a:t>Political consumerism </a:t>
            </a:r>
          </a:p>
          <a:p>
            <a:pPr marL="0" indent="0">
              <a:buNone/>
            </a:pPr>
            <a:endParaRPr lang="en-US" dirty="0">
              <a:uFillTx/>
            </a:endParaRPr>
          </a:p>
          <a:p>
            <a:pPr marL="0" indent="0">
              <a:buNone/>
            </a:pPr>
            <a:r>
              <a:rPr lang="en-US" dirty="0">
                <a:uFillTx/>
              </a:rPr>
              <a:t>CEU</a:t>
            </a:r>
          </a:p>
          <a:p>
            <a:pPr marL="0" indent="0">
              <a:buNone/>
            </a:pPr>
            <a:r>
              <a:rPr lang="en-US" dirty="0">
                <a:uFillTx/>
              </a:rPr>
              <a:t>The USA Education Practices </a:t>
            </a:r>
          </a:p>
          <a:p>
            <a:pPr marL="0" indent="0">
              <a:buNone/>
            </a:pPr>
            <a:r>
              <a:rPr lang="en-US" dirty="0">
                <a:uFillTx/>
              </a:rPr>
              <a:t>Universities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uFillTx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5</a:t>
            </a:fld>
            <a:endParaRPr lang="en-US">
              <a:uFillTx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uFillTx/>
              </a:rPr>
              <a:t>2</a:t>
            </a:r>
            <a:r>
              <a:rPr lang="en-US" baseline="30000" dirty="0">
                <a:uFillTx/>
              </a:rPr>
              <a:t>nd</a:t>
            </a:r>
            <a:r>
              <a:rPr lang="en-US" dirty="0">
                <a:uFillTx/>
              </a:rPr>
              <a:t> Stage – Quantitative Gathering of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7" y="1762284"/>
            <a:ext cx="8229600" cy="4876800"/>
          </a:xfrm>
        </p:spPr>
        <p:txBody>
          <a:bodyPr/>
          <a:lstStyle/>
          <a:p>
            <a:r>
              <a:rPr lang="en-US" dirty="0">
                <a:uFillTx/>
              </a:rPr>
              <a:t>Demographic characteristics of respondents </a:t>
            </a:r>
          </a:p>
          <a:p>
            <a:pPr lvl="1"/>
            <a:r>
              <a:rPr lang="en-US" dirty="0">
                <a:uFillTx/>
              </a:rPr>
              <a:t>420 respondents;</a:t>
            </a:r>
          </a:p>
          <a:p>
            <a:pPr lvl="1"/>
            <a:r>
              <a:rPr lang="en-US" dirty="0">
                <a:uFillTx/>
              </a:rPr>
              <a:t>Online survey;</a:t>
            </a:r>
          </a:p>
          <a:p>
            <a:pPr lvl="1"/>
            <a:r>
              <a:rPr lang="en-US" dirty="0">
                <a:uFillTx/>
              </a:rPr>
              <a:t>5 Universities; </a:t>
            </a:r>
          </a:p>
          <a:p>
            <a:pPr lvl="1"/>
            <a:r>
              <a:rPr lang="en-US" dirty="0">
                <a:uFillTx/>
              </a:rPr>
              <a:t>21-26 years; </a:t>
            </a:r>
          </a:p>
          <a:p>
            <a:pPr lvl="1"/>
            <a:r>
              <a:rPr lang="en-US" dirty="0">
                <a:uFillTx/>
              </a:rPr>
              <a:t>66% women – 34% men; </a:t>
            </a:r>
          </a:p>
          <a:p>
            <a:pPr marL="274320" lvl="1" indent="0">
              <a:buNone/>
            </a:pPr>
            <a:r>
              <a:rPr lang="en-US" dirty="0">
                <a:uFillTx/>
              </a:rPr>
              <a:t>Civil activism at the universities </a:t>
            </a:r>
          </a:p>
          <a:p>
            <a:pPr marL="274320" lvl="1" indent="0">
              <a:buNone/>
            </a:pPr>
            <a:r>
              <a:rPr lang="en-US" dirty="0">
                <a:uFillTx/>
              </a:rPr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uFillTx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6</a:t>
            </a:fld>
            <a:endParaRPr lang="en-US">
              <a:uFillTx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29496729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>
                <a:uFillTx/>
              </a:rPr>
              <a:t>Definition of Civil Activism</a:t>
            </a:r>
          </a:p>
        </p:txBody>
      </p:sp>
      <p:pic>
        <p:nvPicPr>
          <p:cNvPr id="3" name="Picture 2"/>
          <p:cNvPicPr/>
          <p:nvPr/>
        </p:nvPicPr>
        <p:blipFill>
          <a:blip r:embed="rId2"/>
          <a:srcRect l="8415" t="16590" r="-8496" b="-16664"/>
          <a:stretch>
            <a:fillRect/>
          </a:stretch>
        </p:blipFill>
        <p:spPr>
          <a:xfrm>
            <a:off x="1372062" y="1787436"/>
            <a:ext cx="6159537" cy="456337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294967294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03919"/>
          </a:xfrm>
        </p:spPr>
        <p:txBody>
          <a:bodyPr>
            <a:normAutofit fontScale="90000"/>
          </a:bodyPr>
          <a:lstStyle/>
          <a:p>
            <a:r>
              <a:rPr>
                <a:uFillTx/>
              </a:rPr>
              <a:t>Supporting civil activism at the universities </a:t>
            </a: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762613" y="1912964"/>
            <a:ext cx="6873309" cy="417908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uFillTx/>
              </a:rPr>
              <a:t>3</a:t>
            </a:r>
            <a:r>
              <a:rPr lang="en-US" baseline="30000" dirty="0">
                <a:uFillTx/>
              </a:rPr>
              <a:t>rd</a:t>
            </a:r>
            <a:r>
              <a:rPr lang="en-US" dirty="0">
                <a:uFillTx/>
              </a:rPr>
              <a:t> stage – Qualitative Collection of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596" y="1610531"/>
            <a:ext cx="8229600" cy="4876800"/>
          </a:xfrm>
        </p:spPr>
        <p:txBody>
          <a:bodyPr/>
          <a:lstStyle/>
          <a:p>
            <a:r>
              <a:rPr lang="en-US" dirty="0">
                <a:uFillTx/>
              </a:rPr>
              <a:t>Two focus groups – ISU and TSU Students;</a:t>
            </a:r>
          </a:p>
          <a:p>
            <a:r>
              <a:rPr lang="en-US" dirty="0">
                <a:uFillTx/>
              </a:rPr>
              <a:t>Main Questions:  </a:t>
            </a:r>
            <a:r>
              <a:rPr lang="en-US" u="sng" dirty="0">
                <a:uFillTx/>
              </a:rPr>
              <a:t>1. </a:t>
            </a:r>
            <a:r>
              <a:rPr i="1" u="sng">
                <a:uFillTx/>
              </a:rPr>
              <a:t>What attitude do students have for civil activism,2. how they understand this term and 2. how to promote civil activism in the university space;</a:t>
            </a:r>
            <a:endParaRPr lang="en-US" dirty="0">
              <a:uFillTx/>
            </a:endParaRPr>
          </a:p>
          <a:p>
            <a:endParaRPr lang="en-US" dirty="0">
              <a:uFillTx/>
            </a:endParaRPr>
          </a:p>
          <a:p>
            <a:r>
              <a:rPr lang="en-US" dirty="0">
                <a:uFillTx/>
              </a:rPr>
              <a:t>Definition and examples of civil activism</a:t>
            </a:r>
          </a:p>
          <a:p>
            <a:pPr lvl="1"/>
            <a:r>
              <a:rPr lang="en-US" dirty="0">
                <a:uFillTx/>
              </a:rPr>
              <a:t>Examples </a:t>
            </a:r>
          </a:p>
          <a:p>
            <a:r>
              <a:rPr lang="en-US" dirty="0">
                <a:uFillTx/>
              </a:rPr>
              <a:t>Civil activism in the university area</a:t>
            </a:r>
          </a:p>
          <a:p>
            <a:pPr lvl="1"/>
            <a:r>
              <a:rPr lang="en-US" dirty="0">
                <a:uFillTx/>
              </a:rPr>
              <a:t>Examples</a:t>
            </a:r>
          </a:p>
          <a:p>
            <a:r>
              <a:rPr lang="en-US" dirty="0">
                <a:uFillTx/>
              </a:rPr>
              <a:t>Prohibiting factors of civil activism</a:t>
            </a:r>
          </a:p>
          <a:p>
            <a:pPr lvl="1"/>
            <a:r>
              <a:rPr lang="en-US" dirty="0">
                <a:uFillTx/>
              </a:rPr>
              <a:t>Examples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uFillTx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uFillTx/>
              </a:rPr>
              <a:pPr/>
              <a:t>9</a:t>
            </a:fld>
            <a:endParaRPr lang="en-US">
              <a:uFillTx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</a:schemeClr>
              <a:schemeClr val="phClr"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  <a:shade val="55000"/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מסמך" ma:contentTypeID="0x010100B4C3EF19FA3418409615FF83118818C0" ma:contentTypeVersion="15" ma:contentTypeDescription="צור מסמך חדש." ma:contentTypeScope="" ma:versionID="bd7418b69d2238e8984806c81722e524">
  <xsd:schema xmlns:xsd="http://www.w3.org/2001/XMLSchema" xmlns:xs="http://www.w3.org/2001/XMLSchema" xmlns:p="http://schemas.microsoft.com/office/2006/metadata/properties" xmlns:ns1="http://schemas.microsoft.com/sharepoint/v3" xmlns:ns3="a7d1c2cf-f282-4e55-b4a9-0689990b7e87" xmlns:ns4="0f6f46e8-743c-4450-8aeb-2a1ddd98e762" targetNamespace="http://schemas.microsoft.com/office/2006/metadata/properties" ma:root="true" ma:fieldsID="991ece3a77f5d406bb1e980fbefbf276" ns1:_="" ns3:_="" ns4:_="">
    <xsd:import namespace="http://schemas.microsoft.com/sharepoint/v3"/>
    <xsd:import namespace="a7d1c2cf-f282-4e55-b4a9-0689990b7e87"/>
    <xsd:import namespace="0f6f46e8-743c-4450-8aeb-2a1ddd98e762"/>
    <xsd:element name="properties">
      <xsd:complexType>
        <xsd:sequence>
          <xsd:element name="documentManagement">
            <xsd:complexType>
              <xsd:all>
                <xsd:element ref="ns1:_ip_UnifiedCompliancePolicyProperties" minOccurs="0"/>
                <xsd:element ref="ns1:_ip_UnifiedCompliancePolicyUIAction" minOccurs="0"/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8" nillable="true" ma:displayName="מאפייני מדיניות תאימות מאוחדת" ma:description="" ma:hidden="true" ma:internalName="_ip_UnifiedCompliancePolicyProperties">
      <xsd:simpleType>
        <xsd:restriction base="dms:Note"/>
      </xsd:simpleType>
    </xsd:element>
    <xsd:element name="_ip_UnifiedCompliancePolicyUIAction" ma:index="9" nillable="true" ma:displayName="פעולת ממשק משתמש של מדיניות תאימות מאוחדת" ma:description="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d1c2cf-f282-4e55-b4a9-0689990b7e8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משותף עם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משותף עם פרטים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ash של רמז לשיתוף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6f46e8-743c-4450-8aeb-2a1ddd98e76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7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סוג תוכן"/>
        <xsd:element ref="dc:title" minOccurs="0" maxOccurs="1" ma:index="4" ma:displayName="כותרת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5D71C5C-2473-4BBD-BF4B-DB8EE5168D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7d1c2cf-f282-4e55-b4a9-0689990b7e87"/>
    <ds:schemaRef ds:uri="0f6f46e8-743c-4450-8aeb-2a1ddd98e76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B5DDE64-38C6-4C54-90F5-27B88D42E76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4A1AD42-57EF-441A-80BA-8ED4A5ADD08B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202</TotalTime>
  <Words>598</Words>
  <Application>Microsoft Office PowerPoint</Application>
  <PresentationFormat>On-screen Show (4:3)</PresentationFormat>
  <Paragraphs>123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Clarity</vt:lpstr>
      <vt:lpstr>The importance of civil activism for Georgian students</vt:lpstr>
      <vt:lpstr>Research goal/strategy for Needs Analysis</vt:lpstr>
      <vt:lpstr>Methodology  for Needs analysis study</vt:lpstr>
      <vt:lpstr>1st stage - Desk Research </vt:lpstr>
      <vt:lpstr>European and American Practices </vt:lpstr>
      <vt:lpstr>2nd Stage – Quantitative Gathering of information</vt:lpstr>
      <vt:lpstr>Definition of Civil Activism</vt:lpstr>
      <vt:lpstr>Supporting civil activism at the universities </vt:lpstr>
      <vt:lpstr>3rd stage – Qualitative Collection of Information</vt:lpstr>
      <vt:lpstr>Definiton of civil activism by students</vt:lpstr>
      <vt:lpstr>Measures to achieve civil activism</vt:lpstr>
      <vt:lpstr>University interaction with communities</vt:lpstr>
      <vt:lpstr>Personal Experiences </vt:lpstr>
      <vt:lpstr>Analyze and review of research results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importance of civic activism for Georgian students</dc:title>
  <dc:creator>13.01.2019 MM A</dc:creator>
  <cp:lastModifiedBy>Rhonda Sofer</cp:lastModifiedBy>
  <cp:revision>14</cp:revision>
  <dcterms:created xsi:type="dcterms:W3CDTF">2006-08-16T00:00:00Z</dcterms:created>
  <dcterms:modified xsi:type="dcterms:W3CDTF">2020-03-05T10:16:59Z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0x010100B4C3EF19FA3418409615FF83118818C0</vt:lpwstr>
  </property>
</Properties>
</file>