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pptx" ContentType="application/vnd.openxmlformats-officedocument.presentationml.presentation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7"/>
  </p:notesMasterIdLst>
  <p:handoutMasterIdLst>
    <p:handoutMasterId r:id="rId68"/>
  </p:handoutMasterIdLst>
  <p:sldIdLst>
    <p:sldId id="256" r:id="rId5"/>
    <p:sldId id="342" r:id="rId6"/>
    <p:sldId id="343" r:id="rId7"/>
    <p:sldId id="376" r:id="rId8"/>
    <p:sldId id="344" r:id="rId9"/>
    <p:sldId id="383" r:id="rId10"/>
    <p:sldId id="345" r:id="rId11"/>
    <p:sldId id="353" r:id="rId12"/>
    <p:sldId id="356" r:id="rId13"/>
    <p:sldId id="355" r:id="rId14"/>
    <p:sldId id="354" r:id="rId15"/>
    <p:sldId id="357" r:id="rId16"/>
    <p:sldId id="358" r:id="rId17"/>
    <p:sldId id="362" r:id="rId18"/>
    <p:sldId id="363" r:id="rId19"/>
    <p:sldId id="364" r:id="rId20"/>
    <p:sldId id="386" r:id="rId21"/>
    <p:sldId id="387" r:id="rId22"/>
    <p:sldId id="367" r:id="rId23"/>
    <p:sldId id="368" r:id="rId24"/>
    <p:sldId id="369" r:id="rId25"/>
    <p:sldId id="370" r:id="rId26"/>
    <p:sldId id="371" r:id="rId27"/>
    <p:sldId id="360" r:id="rId28"/>
    <p:sldId id="361" r:id="rId29"/>
    <p:sldId id="346" r:id="rId30"/>
    <p:sldId id="359" r:id="rId31"/>
    <p:sldId id="352" r:id="rId32"/>
    <p:sldId id="377" r:id="rId33"/>
    <p:sldId id="351" r:id="rId34"/>
    <p:sldId id="378" r:id="rId35"/>
    <p:sldId id="350" r:id="rId36"/>
    <p:sldId id="379" r:id="rId37"/>
    <p:sldId id="380" r:id="rId38"/>
    <p:sldId id="349" r:id="rId39"/>
    <p:sldId id="381" r:id="rId40"/>
    <p:sldId id="348" r:id="rId41"/>
    <p:sldId id="347" r:id="rId42"/>
    <p:sldId id="382" r:id="rId43"/>
    <p:sldId id="384" r:id="rId44"/>
    <p:sldId id="315" r:id="rId45"/>
    <p:sldId id="385" r:id="rId46"/>
    <p:sldId id="273" r:id="rId47"/>
    <p:sldId id="340" r:id="rId48"/>
    <p:sldId id="389" r:id="rId49"/>
    <p:sldId id="390" r:id="rId50"/>
    <p:sldId id="391" r:id="rId51"/>
    <p:sldId id="392" r:id="rId52"/>
    <p:sldId id="393" r:id="rId53"/>
    <p:sldId id="394" r:id="rId54"/>
    <p:sldId id="395" r:id="rId55"/>
    <p:sldId id="396" r:id="rId56"/>
    <p:sldId id="397" r:id="rId57"/>
    <p:sldId id="398" r:id="rId58"/>
    <p:sldId id="399" r:id="rId59"/>
    <p:sldId id="400" r:id="rId60"/>
    <p:sldId id="401" r:id="rId61"/>
    <p:sldId id="402" r:id="rId62"/>
    <p:sldId id="404" r:id="rId63"/>
    <p:sldId id="405" r:id="rId64"/>
    <p:sldId id="403" r:id="rId65"/>
    <p:sldId id="341" r:id="rId66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C000"/>
    <a:srgbClr val="00B0F0"/>
    <a:srgbClr val="FF9933"/>
    <a:srgbClr val="00FF00"/>
    <a:srgbClr val="00CC00"/>
    <a:srgbClr val="FFFF00"/>
    <a:srgbClr val="FF0000"/>
    <a:srgbClr val="0070C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5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153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00" d="100"/>
          <a:sy n="100" d="100"/>
        </p:scale>
        <p:origin x="-1890" y="117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71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ppe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Mappe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Mappe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Mappe1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Tabelle1!$A$7</c:f>
              <c:strCache>
                <c:ptCount val="1"/>
                <c:pt idx="0">
                  <c:v>Controll</c:v>
                </c:pt>
              </c:strCache>
            </c:strRef>
          </c:tx>
          <c:spPr>
            <a:ln w="63500">
              <a:solidFill>
                <a:srgbClr val="FFC000"/>
              </a:solidFill>
              <a:prstDash val="sysDash"/>
            </a:ln>
          </c:spPr>
          <c:marker>
            <c:symbol val="none"/>
          </c:marker>
          <c:cat>
            <c:strRef>
              <c:f>Tabelle1!$B$6:$D$6</c:f>
              <c:strCache>
                <c:ptCount val="3"/>
                <c:pt idx="0">
                  <c:v>Pre-Test</c:v>
                </c:pt>
                <c:pt idx="1">
                  <c:v>Post-Test</c:v>
                </c:pt>
                <c:pt idx="2">
                  <c:v>Follow-Up</c:v>
                </c:pt>
              </c:strCache>
            </c:strRef>
          </c:cat>
          <c:val>
            <c:numRef>
              <c:f>Tabelle1!$B$7:$D$7</c:f>
              <c:numCache>
                <c:formatCode>General</c:formatCode>
                <c:ptCount val="3"/>
                <c:pt idx="0">
                  <c:v>0.19000000000000003</c:v>
                </c:pt>
                <c:pt idx="1">
                  <c:v>0.77000000000000013</c:v>
                </c:pt>
                <c:pt idx="2">
                  <c:v>0.7200000000000002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467-4980-9978-A99C1F8FE810}"/>
            </c:ext>
          </c:extLst>
        </c:ser>
        <c:ser>
          <c:idx val="1"/>
          <c:order val="1"/>
          <c:tx>
            <c:strRef>
              <c:f>Tabelle1!$A$8</c:f>
              <c:strCache>
                <c:ptCount val="1"/>
                <c:pt idx="0">
                  <c:v>VaKE</c:v>
                </c:pt>
              </c:strCache>
            </c:strRef>
          </c:tx>
          <c:spPr>
            <a:ln w="63500">
              <a:solidFill>
                <a:srgbClr val="FF9900"/>
              </a:solidFill>
            </a:ln>
          </c:spPr>
          <c:marker>
            <c:symbol val="none"/>
          </c:marker>
          <c:cat>
            <c:strRef>
              <c:f>Tabelle1!$B$6:$D$6</c:f>
              <c:strCache>
                <c:ptCount val="3"/>
                <c:pt idx="0">
                  <c:v>Pre-Test</c:v>
                </c:pt>
                <c:pt idx="1">
                  <c:v>Post-Test</c:v>
                </c:pt>
                <c:pt idx="2">
                  <c:v>Follow-Up</c:v>
                </c:pt>
              </c:strCache>
            </c:strRef>
          </c:cat>
          <c:val>
            <c:numRef>
              <c:f>Tabelle1!$B$8:$D$8</c:f>
              <c:numCache>
                <c:formatCode>General</c:formatCode>
                <c:ptCount val="3"/>
                <c:pt idx="0">
                  <c:v>0.33000000000000013</c:v>
                </c:pt>
                <c:pt idx="1">
                  <c:v>0.70000000000000018</c:v>
                </c:pt>
                <c:pt idx="2">
                  <c:v>0.82000000000000017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467-4980-9978-A99C1F8FE8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9529600"/>
        <c:axId val="309921664"/>
      </c:lineChart>
      <c:catAx>
        <c:axId val="309529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09921664"/>
        <c:crosses val="autoZero"/>
        <c:auto val="1"/>
        <c:lblAlgn val="ctr"/>
        <c:lblOffset val="100"/>
        <c:noMultiLvlLbl val="0"/>
      </c:catAx>
      <c:valAx>
        <c:axId val="309921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9529600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VaKE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dPt>
            <c:idx val="1"/>
            <c:bubble3D val="0"/>
            <c:spPr>
              <a:ln w="63500">
                <a:solidFill>
                  <a:srgbClr val="0070C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0F11-43A7-AFCD-E705CCBB1B2E}"/>
              </c:ext>
            </c:extLst>
          </c:dPt>
          <c:dPt>
            <c:idx val="2"/>
            <c:bubble3D val="0"/>
            <c:spPr>
              <a:ln w="63500">
                <a:solidFill>
                  <a:srgbClr val="0070C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0F11-43A7-AFCD-E705CCBB1B2E}"/>
              </c:ext>
            </c:extLst>
          </c:dPt>
          <c:cat>
            <c:strRef>
              <c:f>Tabelle1!$B$1:$D$1</c:f>
              <c:strCache>
                <c:ptCount val="3"/>
                <c:pt idx="0">
                  <c:v>Pre-Test</c:v>
                </c:pt>
                <c:pt idx="1">
                  <c:v>Post-Test</c:v>
                </c:pt>
                <c:pt idx="2">
                  <c:v>Follow-Up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0.3000000000000001</c:v>
                </c:pt>
                <c:pt idx="1">
                  <c:v>0.81</c:v>
                </c:pt>
                <c:pt idx="2">
                  <c:v>0.78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F11-43A7-AFCD-E705CCBB1B2E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Controll</c:v>
                </c:pt>
              </c:strCache>
            </c:strRef>
          </c:tx>
          <c:spPr>
            <a:ln w="63500">
              <a:solidFill>
                <a:srgbClr val="00B0F0"/>
              </a:solidFill>
              <a:prstDash val="sysDash"/>
            </a:ln>
          </c:spPr>
          <c:marker>
            <c:symbol val="none"/>
          </c:marker>
          <c:cat>
            <c:strRef>
              <c:f>Tabelle1!$B$1:$D$1</c:f>
              <c:strCache>
                <c:ptCount val="3"/>
                <c:pt idx="0">
                  <c:v>Pre-Test</c:v>
                </c:pt>
                <c:pt idx="1">
                  <c:v>Post-Test</c:v>
                </c:pt>
                <c:pt idx="2">
                  <c:v>Follow-Up</c:v>
                </c:pt>
              </c:strCache>
            </c:strRef>
          </c:cat>
          <c:val>
            <c:numRef>
              <c:f>Tabelle1!$B$3:$D$3</c:f>
              <c:numCache>
                <c:formatCode>General</c:formatCode>
                <c:ptCount val="3"/>
                <c:pt idx="0">
                  <c:v>0.14000000000000001</c:v>
                </c:pt>
                <c:pt idx="1">
                  <c:v>0.62000000000000022</c:v>
                </c:pt>
                <c:pt idx="2">
                  <c:v>0.62000000000000022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F11-43A7-AFCD-E705CCBB1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11519872"/>
        <c:axId val="311624448"/>
      </c:lineChart>
      <c:catAx>
        <c:axId val="311519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11624448"/>
        <c:crosses val="autoZero"/>
        <c:auto val="1"/>
        <c:lblAlgn val="ctr"/>
        <c:lblOffset val="100"/>
        <c:noMultiLvlLbl val="0"/>
      </c:catAx>
      <c:valAx>
        <c:axId val="311624448"/>
        <c:scaling>
          <c:orientation val="minMax"/>
          <c:max val="0.9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800" b="0"/>
                </a:pPr>
                <a:r>
                  <a:rPr lang="en-US" sz="800" b="0"/>
                  <a:t>Average correct answers</a:t>
                </a:r>
              </a:p>
            </c:rich>
          </c:tx>
          <c:layout>
            <c:manualLayout>
              <c:xMode val="edge"/>
              <c:yMode val="edge"/>
              <c:x val="3.3927056827820185E-2"/>
              <c:y val="0.266247083697871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11519872"/>
        <c:crosses val="autoZero"/>
        <c:crossBetween val="between"/>
      </c:valAx>
    </c:plotArea>
    <c:legend>
      <c:legendPos val="t"/>
      <c:overlay val="0"/>
      <c:spPr>
        <a:ln>
          <a:solidFill>
            <a:srgbClr val="0070C0"/>
          </a:solidFill>
        </a:ln>
      </c:sp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Tabelle1!$A$24</c:f>
              <c:strCache>
                <c:ptCount val="1"/>
                <c:pt idx="0">
                  <c:v>VaKE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Tabelle1!$B$23:$D$23</c:f>
              <c:strCache>
                <c:ptCount val="3"/>
                <c:pt idx="0">
                  <c:v>Number of problems</c:v>
                </c:pt>
                <c:pt idx="1">
                  <c:v>Number of contents</c:v>
                </c:pt>
                <c:pt idx="2">
                  <c:v>Number of different contents</c:v>
                </c:pt>
              </c:strCache>
            </c:strRef>
          </c:cat>
          <c:val>
            <c:numRef>
              <c:f>Tabelle1!$B$24:$D$24</c:f>
              <c:numCache>
                <c:formatCode>General</c:formatCode>
                <c:ptCount val="3"/>
                <c:pt idx="0">
                  <c:v>8.4</c:v>
                </c:pt>
                <c:pt idx="1">
                  <c:v>8.7000000000000011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B5-46D6-B5E4-F8CD490304E8}"/>
            </c:ext>
          </c:extLst>
        </c:ser>
        <c:ser>
          <c:idx val="1"/>
          <c:order val="1"/>
          <c:tx>
            <c:strRef>
              <c:f>Tabelle1!$A$25</c:f>
              <c:strCache>
                <c:ptCount val="1"/>
                <c:pt idx="0">
                  <c:v>Controll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rgbClr val="00B0F0"/>
              </a:solidFill>
            </a:ln>
          </c:spPr>
          <c:invertIfNegative val="0"/>
          <c:cat>
            <c:strRef>
              <c:f>Tabelle1!$B$23:$D$23</c:f>
              <c:strCache>
                <c:ptCount val="3"/>
                <c:pt idx="0">
                  <c:v>Number of problems</c:v>
                </c:pt>
                <c:pt idx="1">
                  <c:v>Number of contents</c:v>
                </c:pt>
                <c:pt idx="2">
                  <c:v>Number of different contents</c:v>
                </c:pt>
              </c:strCache>
            </c:strRef>
          </c:cat>
          <c:val>
            <c:numRef>
              <c:f>Tabelle1!$B$25:$D$25</c:f>
              <c:numCache>
                <c:formatCode>General</c:formatCode>
                <c:ptCount val="3"/>
                <c:pt idx="0">
                  <c:v>3.8</c:v>
                </c:pt>
                <c:pt idx="1">
                  <c:v>4.3</c:v>
                </c:pt>
                <c:pt idx="2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B5-46D6-B5E4-F8CD490304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8230272"/>
        <c:axId val="718231808"/>
      </c:barChart>
      <c:catAx>
        <c:axId val="718230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18231808"/>
        <c:crosses val="autoZero"/>
        <c:auto val="1"/>
        <c:lblAlgn val="ctr"/>
        <c:lblOffset val="100"/>
        <c:noMultiLvlLbl val="0"/>
      </c:catAx>
      <c:valAx>
        <c:axId val="718231808"/>
        <c:scaling>
          <c:orientation val="minMax"/>
          <c:max val="1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number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18230272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Tabelle1!$A$29</c:f>
              <c:strCache>
                <c:ptCount val="1"/>
                <c:pt idx="0">
                  <c:v>Controll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Tabelle1!$B$28:$D$28</c:f>
              <c:strCache>
                <c:ptCount val="3"/>
                <c:pt idx="0">
                  <c:v>Number of problems</c:v>
                </c:pt>
                <c:pt idx="1">
                  <c:v>Number of contents</c:v>
                </c:pt>
                <c:pt idx="2">
                  <c:v>Number of different contents</c:v>
                </c:pt>
              </c:strCache>
            </c:strRef>
          </c:cat>
          <c:val>
            <c:numRef>
              <c:f>Tabelle1!$B$29:$D$29</c:f>
              <c:numCache>
                <c:formatCode>General</c:formatCode>
                <c:ptCount val="3"/>
                <c:pt idx="0">
                  <c:v>13.4</c:v>
                </c:pt>
                <c:pt idx="1">
                  <c:v>13.4</c:v>
                </c:pt>
                <c:pt idx="2">
                  <c:v>2.71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43-4657-B99B-1D689233935B}"/>
            </c:ext>
          </c:extLst>
        </c:ser>
        <c:ser>
          <c:idx val="1"/>
          <c:order val="1"/>
          <c:tx>
            <c:strRef>
              <c:f>Tabelle1!$A$30</c:f>
              <c:strCache>
                <c:ptCount val="1"/>
                <c:pt idx="0">
                  <c:v>VaKE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cat>
            <c:strRef>
              <c:f>Tabelle1!$B$28:$D$28</c:f>
              <c:strCache>
                <c:ptCount val="3"/>
                <c:pt idx="0">
                  <c:v>Number of problems</c:v>
                </c:pt>
                <c:pt idx="1">
                  <c:v>Number of contents</c:v>
                </c:pt>
                <c:pt idx="2">
                  <c:v>Number of different contents</c:v>
                </c:pt>
              </c:strCache>
            </c:strRef>
          </c:cat>
          <c:val>
            <c:numRef>
              <c:f>Tabelle1!$B$30:$D$30</c:f>
              <c:numCache>
                <c:formatCode>General</c:formatCode>
                <c:ptCount val="3"/>
                <c:pt idx="0">
                  <c:v>11.8</c:v>
                </c:pt>
                <c:pt idx="1">
                  <c:v>11.8</c:v>
                </c:pt>
                <c:pt idx="2">
                  <c:v>2.75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43-4657-B99B-1D68923393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8529152"/>
        <c:axId val="708539136"/>
      </c:barChart>
      <c:catAx>
        <c:axId val="708529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08539136"/>
        <c:crosses val="autoZero"/>
        <c:auto val="1"/>
        <c:lblAlgn val="ctr"/>
        <c:lblOffset val="100"/>
        <c:noMultiLvlLbl val="0"/>
      </c:catAx>
      <c:valAx>
        <c:axId val="708539136"/>
        <c:scaling>
          <c:orientation val="minMax"/>
          <c:max val="14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08529152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0A2FB-29C2-491A-9FBA-F08805D9B1EC}" type="datetimeFigureOut">
              <a:rPr lang="de-AT" smtClean="0"/>
              <a:t>03.05.2020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C83C5-AB10-496E-A802-9F1F46197FF2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7626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0EF2CE0-3E23-4FA0-9989-18CFC185B3C9}" type="datetimeFigureOut">
              <a:rPr lang="de-AT"/>
              <a:pPr>
                <a:defRPr/>
              </a:pPr>
              <a:t>03.05.2020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0EC98B-866B-4B59-A62E-6852FABB222C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99011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FC48E-36BA-407E-89CD-0B54F894913A}" type="slidenum">
              <a:rPr lang="de-AT" altLang="de-DE"/>
              <a:pPr/>
              <a:t>2</a:t>
            </a:fld>
            <a:endParaRPr lang="de-AT" altLang="de-DE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16729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770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696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832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33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7701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963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5486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1169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123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521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FC48E-36BA-407E-89CD-0B54F894913A}" type="slidenum">
              <a:rPr lang="de-AT" altLang="de-DE"/>
              <a:pPr/>
              <a:t>3</a:t>
            </a:fld>
            <a:endParaRPr lang="de-AT" altLang="de-DE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74320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9205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41168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0078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2761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0193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6517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7DC819-B6B5-4731-8E85-1EB1E7BC3ADE}" type="slidenum">
              <a:rPr lang="de-DE" altLang="de-DE"/>
              <a:pPr eaLnBrk="1" hangingPunct="1"/>
              <a:t>42</a:t>
            </a:fld>
            <a:endParaRPr lang="de-DE" altLang="de-DE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032737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7DC819-B6B5-4731-8E85-1EB1E7BC3ADE}" type="slidenum">
              <a:rPr lang="de-DE" altLang="de-DE"/>
              <a:pPr eaLnBrk="1" hangingPunct="1"/>
              <a:t>43</a:t>
            </a:fld>
            <a:endParaRPr lang="de-DE" altLang="de-DE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03273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86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9845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82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079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437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733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9A85-2959-4395-BBD4-58D3998B906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68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367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6C97477-E9D6-4C62-AC9A-5A0A50CCFA90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31931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BD504D2-922E-423A-8337-58FB00218ED8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5574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345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6DCD7B5-779D-4208-A994-287593960F10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0415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1BCD2C-71A6-4241-B146-B86B490F45A8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94793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FCF7700-F128-4FB1-85F3-D4E245506C35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26883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15A7A5E-2B89-4B7C-8A26-630EDB06CE2E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156718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67F0981-0374-435B-9588-A2F32E0896D9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13869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70FF04-C4BD-4DD9-A860-4955AF831CB6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39969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5251450"/>
            <a:ext cx="21336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593850" y="6096000"/>
            <a:ext cx="7334250" cy="7620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052E20A-9E16-4869-857F-620CEA6D309A}" type="slidenum">
              <a:rPr lang="de-AT" altLang="de-DE"/>
              <a:pPr/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8701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5" descr="Logo4-niedri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825" y="0"/>
            <a:ext cx="15271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ChangeArrowheads="1"/>
          </p:cNvSpPr>
          <p:nvPr userDrawn="1"/>
        </p:nvSpPr>
        <p:spPr bwMode="auto">
          <a:xfrm>
            <a:off x="3402013" y="404813"/>
            <a:ext cx="574198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de-DE" sz="1400"/>
              <a:t>Department of Education</a:t>
            </a:r>
          </a:p>
        </p:txBody>
      </p:sp>
      <p:pic>
        <p:nvPicPr>
          <p:cNvPr id="1030" name="Bild 8" descr="FWF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825" y="6580188"/>
            <a:ext cx="879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14"/>
          <p:cNvSpPr txBox="1">
            <a:spLocks noChangeArrowheads="1"/>
          </p:cNvSpPr>
          <p:nvPr userDrawn="1"/>
        </p:nvSpPr>
        <p:spPr bwMode="auto">
          <a:xfrm>
            <a:off x="8081963" y="6530975"/>
            <a:ext cx="1062037" cy="2778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de-AT" sz="1200" dirty="0"/>
              <a:t>TRP </a:t>
            </a:r>
            <a:r>
              <a:rPr lang="de-DE" sz="1200" dirty="0"/>
              <a:t>56-G17</a:t>
            </a:r>
            <a:endParaRPr lang="de-AT" sz="1200" dirty="0"/>
          </a:p>
        </p:txBody>
      </p:sp>
      <p:sp>
        <p:nvSpPr>
          <p:cNvPr id="11" name="Textfeld 14"/>
          <p:cNvSpPr txBox="1">
            <a:spLocks noChangeArrowheads="1"/>
          </p:cNvSpPr>
          <p:nvPr userDrawn="1"/>
        </p:nvSpPr>
        <p:spPr bwMode="auto">
          <a:xfrm>
            <a:off x="1552575" y="6530975"/>
            <a:ext cx="6064250" cy="2778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sz="1200" dirty="0"/>
              <a:t>The project „V</a:t>
            </a:r>
            <a:r>
              <a:rPr lang="en-US" sz="1200" i="1" dirty="0"/>
              <a:t>a</a:t>
            </a:r>
            <a:r>
              <a:rPr lang="en-US" sz="1200" dirty="0"/>
              <a:t>KE – Applied Theories“ is supported by</a:t>
            </a:r>
          </a:p>
        </p:txBody>
      </p:sp>
      <p:sp>
        <p:nvSpPr>
          <p:cNvPr id="1034" name="Textfeld 1"/>
          <p:cNvSpPr txBox="1">
            <a:spLocks noChangeArrowheads="1"/>
          </p:cNvSpPr>
          <p:nvPr userDrawn="1"/>
        </p:nvSpPr>
        <p:spPr bwMode="auto">
          <a:xfrm>
            <a:off x="0" y="6451888"/>
            <a:ext cx="2971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/>
              <a:t>VaKE.eu</a:t>
            </a:r>
          </a:p>
        </p:txBody>
      </p:sp>
      <p:pic>
        <p:nvPicPr>
          <p:cNvPr id="12" name="Inhaltsplatzhalter 3" descr="VaKE Bild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-271" y="-9952"/>
            <a:ext cx="878791" cy="82996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66993" y="1"/>
            <a:ext cx="1279498" cy="82001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2690855" y="219"/>
            <a:ext cx="3558000" cy="7695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39" r:id="rId3"/>
    <p:sldLayoutId id="2147484640" r:id="rId4"/>
    <p:sldLayoutId id="2147484641" r:id="rId5"/>
    <p:sldLayoutId id="2147484642" r:id="rId6"/>
    <p:sldLayoutId id="2147484643" r:id="rId7"/>
    <p:sldLayoutId id="2147484644" r:id="rId8"/>
    <p:sldLayoutId id="2147484645" r:id="rId9"/>
    <p:sldLayoutId id="2147484646" r:id="rId10"/>
    <p:sldLayoutId id="21474846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vake.salzburgresearch.at/login.action?os_destination=/homepage.action" TargetMode="Externa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33745"/>
            <a:ext cx="9144000" cy="2730500"/>
          </a:xfrm>
        </p:spPr>
        <p:txBody>
          <a:bodyPr/>
          <a:lstStyle/>
          <a:p>
            <a:r>
              <a:rPr lang="en-US" sz="2800" dirty="0"/>
              <a:t> </a:t>
            </a:r>
            <a:r>
              <a:rPr lang="en-US" sz="2800" b="1" dirty="0"/>
              <a:t>Promoting Civic Education through V</a:t>
            </a:r>
            <a:r>
              <a:rPr lang="en-US" sz="2800" b="1" i="1" dirty="0"/>
              <a:t>a</a:t>
            </a:r>
            <a:r>
              <a:rPr lang="en-US" sz="2800" b="1" dirty="0"/>
              <a:t>KE</a:t>
            </a:r>
            <a:br>
              <a:rPr lang="en-US" sz="2800" b="1" dirty="0"/>
            </a:br>
            <a:br>
              <a:rPr lang="en-US" sz="2800" b="1" dirty="0"/>
            </a:br>
            <a:r>
              <a:rPr lang="en-US" sz="3600" b="1" dirty="0" err="1"/>
              <a:t>V</a:t>
            </a:r>
            <a:r>
              <a:rPr lang="en-US" sz="3600" b="1" i="1" dirty="0" err="1"/>
              <a:t>a</a:t>
            </a:r>
            <a:r>
              <a:rPr lang="en-US" sz="3600" b="1" dirty="0" err="1"/>
              <a:t>KE</a:t>
            </a:r>
            <a:r>
              <a:rPr lang="en-US" sz="3600" b="1" dirty="0"/>
              <a:t> – Prototypical Approach Theoretical Background, and Experiences</a:t>
            </a:r>
            <a:br>
              <a:rPr lang="en-US" sz="3600" b="1" dirty="0"/>
            </a:br>
            <a:br>
              <a:rPr lang="de-AT" sz="3600" dirty="0"/>
            </a:b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June 2018</a:t>
            </a:r>
            <a:r>
              <a:rPr lang="en-US" sz="2400" b="1" dirty="0"/>
              <a:t> </a:t>
            </a:r>
            <a:br>
              <a:rPr lang="en-US" altLang="de-DE" sz="2400" b="1" dirty="0"/>
            </a:br>
            <a:endParaRPr lang="en-US" altLang="de-DE" sz="24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34352" y="4914165"/>
            <a:ext cx="6400800" cy="148590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en-US" altLang="de-DE" sz="1800" dirty="0"/>
              <a:t>Jean-Luc Patry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sz="1800" dirty="0"/>
              <a:t>Department of Education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sz="1800" dirty="0"/>
              <a:t>of the University of Salzburg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sz="1400" dirty="0" err="1"/>
              <a:t>Erzabt</a:t>
            </a:r>
            <a:r>
              <a:rPr lang="en-US" altLang="de-DE" sz="1400" dirty="0"/>
              <a:t>-Klotz-</a:t>
            </a:r>
            <a:r>
              <a:rPr lang="en-US" altLang="de-DE" sz="1400" dirty="0" err="1"/>
              <a:t>Straße</a:t>
            </a:r>
            <a:r>
              <a:rPr lang="en-US" altLang="de-DE" sz="1400" dirty="0"/>
              <a:t> 1, 5020 Salzburg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sz="1400" dirty="0"/>
              <a:t>jean-luc.patry@sbg.ac.at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36004" y="1313765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sz="2400" dirty="0"/>
              <a:t>Knowledge construction </a:t>
            </a:r>
            <a:br>
              <a:rPr lang="en-US" sz="2400" dirty="0"/>
            </a:br>
            <a:r>
              <a:rPr lang="en-US" sz="2400" dirty="0"/>
              <a:t>means (a) integration </a:t>
            </a:r>
            <a:br>
              <a:rPr lang="en-US" sz="2400" dirty="0"/>
            </a:br>
            <a:r>
              <a:rPr lang="en-US" sz="2400" dirty="0"/>
              <a:t>of concepts into the </a:t>
            </a:r>
            <a:br>
              <a:rPr lang="en-US" sz="2400" dirty="0"/>
            </a:br>
            <a:r>
              <a:rPr lang="en-US" sz="2400" dirty="0"/>
              <a:t>learner‘s system of </a:t>
            </a:r>
            <a:br>
              <a:rPr lang="en-US" sz="2400" dirty="0"/>
            </a:br>
            <a:r>
              <a:rPr lang="en-US" sz="2400" dirty="0"/>
              <a:t>subjective theories (assimilation) or changing the subjective theories to fit the information (accommodation).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2400" i="1" dirty="0"/>
              <a:t>Assimilation </a:t>
            </a:r>
            <a:r>
              <a:rPr lang="en-US" sz="2400" dirty="0"/>
              <a:t>occurs if the new concept is compatible with the subjective theories (taking into account the viability criteria).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2400" dirty="0"/>
              <a:t>If the new concept is accepted as viable, but doesn’t comply with the subjective theories, a </a:t>
            </a:r>
            <a:r>
              <a:rPr lang="en-US" sz="2400" i="1" dirty="0"/>
              <a:t>disequilibrium </a:t>
            </a:r>
            <a:r>
              <a:rPr lang="en-US" sz="2400" dirty="0"/>
              <a:t>is created that the learner aims at compensating.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2400" dirty="0"/>
              <a:t>The learner changes his or her subjective theories to eliminate the disequilibrium through (systematic) trial and error: </a:t>
            </a:r>
            <a:r>
              <a:rPr lang="en-US" sz="2400" i="1" dirty="0"/>
              <a:t>accommodation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646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550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6004" y="1313765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Moral development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Moral orientations: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400" dirty="0"/>
              <a:t>Justice: Treating people equally or according to their needs (several people) (Kohlberg and followers)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400" dirty="0"/>
              <a:t>Care: A single person should get the best possible treatment (one single person) (Gilligan and followers)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400" dirty="0"/>
              <a:t>Truthfulness: Act in accordance with your belief system, feelings, etc. (Habermas and followers)</a:t>
            </a:r>
          </a:p>
          <a:p>
            <a:pPr lvl="1"/>
            <a:r>
              <a:rPr lang="en-US" sz="2400" dirty="0"/>
              <a:t>Possibility of antinomies! </a:t>
            </a:r>
            <a:r>
              <a:rPr lang="en-US" sz="2400" dirty="0">
                <a:sym typeface="Wingdings" panose="05000000000000000000" pitchFamily="2" charset="2"/>
              </a:rPr>
              <a:t> Dilemmas ( V</a:t>
            </a:r>
            <a:r>
              <a:rPr lang="en-US" sz="2400" i="1" dirty="0">
                <a:sym typeface="Wingdings" panose="05000000000000000000" pitchFamily="2" charset="2"/>
              </a:rPr>
              <a:t>a</a:t>
            </a:r>
            <a:r>
              <a:rPr lang="en-US" sz="2400" dirty="0">
                <a:sym typeface="Wingdings" panose="05000000000000000000" pitchFamily="2" charset="2"/>
              </a:rPr>
              <a:t>KE!)</a:t>
            </a:r>
            <a:endParaRPr lang="en-US" sz="2400" dirty="0"/>
          </a:p>
          <a:p>
            <a:pPr lvl="1"/>
            <a:r>
              <a:rPr lang="en-US" sz="2400" dirty="0"/>
              <a:t>Need to combine orientations (ethos)</a:t>
            </a:r>
          </a:p>
        </p:txBody>
      </p:sp>
    </p:spTree>
    <p:extLst>
      <p:ext uri="{BB962C8B-B14F-4D97-AF65-F5344CB8AC3E}">
        <p14:creationId xmlns:p14="http://schemas.microsoft.com/office/powerpoint/2010/main" val="628588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6004" y="1313765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/>
              <a:t>Structural-genetic approach: Focus is not on the values themselves, but on the </a:t>
            </a:r>
            <a:r>
              <a:rPr lang="en-US" sz="2400" i="1" dirty="0"/>
              <a:t>justification </a:t>
            </a:r>
            <a:r>
              <a:rPr lang="en-US" sz="2400" dirty="0"/>
              <a:t>of the values (</a:t>
            </a:r>
            <a:r>
              <a:rPr lang="en-US" sz="2400" i="1" dirty="0"/>
              <a:t>moral judgment</a:t>
            </a:r>
            <a:r>
              <a:rPr lang="en-US" sz="2400" dirty="0"/>
              <a:t>)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sz="2400" dirty="0"/>
              <a:t>Stages of moral development (Justice; Kohlberg):</a:t>
            </a:r>
          </a:p>
          <a:p>
            <a:pPr marL="457200" indent="-457200">
              <a:buFont typeface="+mj-lt"/>
              <a:buAutoNum type="arabicPeriod" startAt="2"/>
            </a:pPr>
            <a:endParaRPr lang="en-US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635" y="2843935"/>
            <a:ext cx="5805646" cy="398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13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0" y="105636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Stage 1 (full </a:t>
            </a:r>
            <a:r>
              <a:rPr lang="fr-FR" sz="2400" dirty="0" err="1"/>
              <a:t>heteronomy</a:t>
            </a:r>
            <a:r>
              <a:rPr lang="fr-FR" sz="2400" dirty="0"/>
              <a:t>: </a:t>
            </a:r>
            <a:r>
              <a:rPr lang="fr-FR" sz="2400" dirty="0" err="1"/>
              <a:t>Obedience</a:t>
            </a:r>
            <a:r>
              <a:rPr lang="fr-FR" sz="2400" dirty="0"/>
              <a:t> and </a:t>
            </a:r>
            <a:r>
              <a:rPr lang="fr-FR" sz="2400" dirty="0" err="1"/>
              <a:t>punishment</a:t>
            </a:r>
            <a:r>
              <a:rPr lang="fr-FR" sz="2400" dirty="0"/>
              <a:t>): The </a:t>
            </a:r>
            <a:r>
              <a:rPr lang="fr-FR" sz="2400" dirty="0" err="1"/>
              <a:t>child</a:t>
            </a:r>
            <a:r>
              <a:rPr lang="fr-FR" sz="2400" dirty="0"/>
              <a:t> </a:t>
            </a:r>
            <a:r>
              <a:rPr lang="fr-FR" sz="2400" dirty="0" err="1"/>
              <a:t>adapts</a:t>
            </a:r>
            <a:r>
              <a:rPr lang="fr-FR" sz="2400" dirty="0"/>
              <a:t> </a:t>
            </a:r>
            <a:r>
              <a:rPr lang="fr-FR" sz="2400" dirty="0" err="1"/>
              <a:t>his</a:t>
            </a:r>
            <a:r>
              <a:rPr lang="fr-FR" sz="2400" dirty="0"/>
              <a:t> or </a:t>
            </a:r>
            <a:r>
              <a:rPr lang="fr-FR" sz="2400" dirty="0" err="1"/>
              <a:t>her</a:t>
            </a:r>
            <a:r>
              <a:rPr lang="fr-FR" sz="2400" dirty="0"/>
              <a:t> </a:t>
            </a:r>
            <a:r>
              <a:rPr lang="fr-FR" sz="2400" dirty="0" err="1"/>
              <a:t>behavior</a:t>
            </a:r>
            <a:r>
              <a:rPr lang="fr-FR" sz="2400" dirty="0"/>
              <a:t> to </a:t>
            </a:r>
            <a:r>
              <a:rPr lang="fr-FR" sz="2400" dirty="0" err="1"/>
              <a:t>avoid</a:t>
            </a:r>
            <a:r>
              <a:rPr lang="fr-FR" sz="2400" dirty="0"/>
              <a:t> </a:t>
            </a:r>
            <a:r>
              <a:rPr lang="fr-FR" sz="2400" dirty="0" err="1"/>
              <a:t>punishment</a:t>
            </a:r>
            <a:r>
              <a:rPr lang="fr-FR" sz="2400" dirty="0"/>
              <a:t>; the moral </a:t>
            </a:r>
            <a:r>
              <a:rPr lang="fr-FR" sz="2400" dirty="0" err="1"/>
              <a:t>norms</a:t>
            </a:r>
            <a:r>
              <a:rPr lang="fr-FR" sz="2400" dirty="0"/>
              <a:t> are not </a:t>
            </a:r>
            <a:r>
              <a:rPr lang="fr-FR" sz="2400" dirty="0" err="1"/>
              <a:t>integrated</a:t>
            </a:r>
            <a:r>
              <a:rPr lang="fr-FR" sz="2400" dirty="0"/>
              <a:t>.</a:t>
            </a:r>
            <a:endParaRPr lang="de-AT" sz="2400" dirty="0"/>
          </a:p>
        </p:txBody>
      </p:sp>
      <p:sp>
        <p:nvSpPr>
          <p:cNvPr id="9" name="Pfeil nach links 8"/>
          <p:cNvSpPr/>
          <p:nvPr/>
        </p:nvSpPr>
        <p:spPr>
          <a:xfrm>
            <a:off x="2820392" y="3176972"/>
            <a:ext cx="792088" cy="504056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735" y="2748155"/>
            <a:ext cx="578572" cy="136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13" y="2319338"/>
            <a:ext cx="94297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50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0" y="99794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Stage 2 (</a:t>
            </a:r>
            <a:r>
              <a:rPr lang="fr-FR" sz="2400" dirty="0" err="1"/>
              <a:t>Personel</a:t>
            </a:r>
            <a:r>
              <a:rPr lang="fr-FR" sz="2400" dirty="0"/>
              <a:t> </a:t>
            </a:r>
            <a:r>
              <a:rPr lang="fr-FR" sz="2400" dirty="0" err="1"/>
              <a:t>interest</a:t>
            </a:r>
            <a:r>
              <a:rPr lang="fr-FR" sz="2400" dirty="0"/>
              <a:t>): </a:t>
            </a:r>
            <a:r>
              <a:rPr lang="fr-FR" sz="2400" dirty="0" err="1"/>
              <a:t>mutual</a:t>
            </a:r>
            <a:r>
              <a:rPr lang="fr-FR" sz="2400" dirty="0"/>
              <a:t> support</a:t>
            </a:r>
          </a:p>
        </p:txBody>
      </p:sp>
      <p:sp>
        <p:nvSpPr>
          <p:cNvPr id="9" name="Pfeil nach links und rechts 8"/>
          <p:cNvSpPr/>
          <p:nvPr/>
        </p:nvSpPr>
        <p:spPr>
          <a:xfrm>
            <a:off x="3041830" y="3182288"/>
            <a:ext cx="792088" cy="504056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13" y="2319338"/>
            <a:ext cx="94297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19338"/>
            <a:ext cx="94297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54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0" y="100160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Stage 3 (</a:t>
            </a:r>
            <a:r>
              <a:rPr lang="fr-FR" sz="2400" dirty="0" err="1"/>
              <a:t>Conformity</a:t>
            </a:r>
            <a:r>
              <a:rPr lang="fr-FR" sz="2400" dirty="0"/>
              <a:t> and </a:t>
            </a:r>
            <a:r>
              <a:rPr lang="fr-FR" sz="2400" dirty="0" err="1"/>
              <a:t>Interpersonal</a:t>
            </a:r>
            <a:r>
              <a:rPr lang="fr-FR" sz="2400" dirty="0"/>
              <a:t> accord): The </a:t>
            </a:r>
            <a:r>
              <a:rPr lang="fr-FR" sz="2400" dirty="0" err="1"/>
              <a:t>young</a:t>
            </a:r>
            <a:r>
              <a:rPr lang="fr-FR" sz="2400" dirty="0"/>
              <a:t> </a:t>
            </a:r>
            <a:r>
              <a:rPr lang="fr-FR" sz="2400" dirty="0" err="1"/>
              <a:t>integrates</a:t>
            </a:r>
            <a:r>
              <a:rPr lang="fr-FR" sz="2400" dirty="0"/>
              <a:t> the </a:t>
            </a:r>
            <a:r>
              <a:rPr lang="fr-FR" sz="2400" dirty="0" err="1"/>
              <a:t>rules</a:t>
            </a:r>
            <a:r>
              <a:rPr lang="fr-FR" sz="2400" dirty="0"/>
              <a:t> of the group, </a:t>
            </a:r>
            <a:r>
              <a:rPr lang="fr-FR" sz="2400" dirty="0" err="1"/>
              <a:t>restricted</a:t>
            </a:r>
            <a:r>
              <a:rPr lang="fr-FR" sz="2400" dirty="0"/>
              <a:t> to </a:t>
            </a:r>
            <a:r>
              <a:rPr lang="fr-FR" sz="2400" dirty="0" err="1"/>
              <a:t>those</a:t>
            </a:r>
            <a:r>
              <a:rPr lang="fr-FR" sz="2400" dirty="0"/>
              <a:t> </a:t>
            </a:r>
            <a:r>
              <a:rPr lang="fr-FR" sz="2400" dirty="0" err="1"/>
              <a:t>who</a:t>
            </a:r>
            <a:r>
              <a:rPr lang="fr-FR" sz="2400" dirty="0"/>
              <a:t> </a:t>
            </a:r>
            <a:r>
              <a:rPr lang="fr-FR" sz="2400" dirty="0" err="1"/>
              <a:t>belong</a:t>
            </a:r>
            <a:r>
              <a:rPr lang="fr-FR" sz="2400" dirty="0"/>
              <a:t> to the group. The main </a:t>
            </a:r>
            <a:r>
              <a:rPr lang="fr-FR" sz="2400" dirty="0" err="1"/>
              <a:t>concern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: </a:t>
            </a:r>
            <a:r>
              <a:rPr lang="fr-FR" sz="2400" dirty="0" err="1"/>
              <a:t>What</a:t>
            </a:r>
            <a:r>
              <a:rPr lang="fr-FR" sz="2400" dirty="0"/>
              <a:t> </a:t>
            </a:r>
            <a:r>
              <a:rPr lang="fr-FR" sz="2400" dirty="0" err="1"/>
              <a:t>will</a:t>
            </a:r>
            <a:r>
              <a:rPr lang="fr-FR" sz="2400" dirty="0"/>
              <a:t> </a:t>
            </a:r>
            <a:r>
              <a:rPr lang="fr-FR" sz="2400" dirty="0" err="1"/>
              <a:t>they</a:t>
            </a:r>
            <a:r>
              <a:rPr lang="fr-FR" sz="2400" dirty="0"/>
              <a:t> </a:t>
            </a:r>
            <a:r>
              <a:rPr lang="fr-FR" sz="2400" dirty="0" err="1"/>
              <a:t>think</a:t>
            </a:r>
            <a:r>
              <a:rPr lang="fr-FR" sz="2400" dirty="0"/>
              <a:t> of me?</a:t>
            </a:r>
          </a:p>
        </p:txBody>
      </p:sp>
      <p:sp>
        <p:nvSpPr>
          <p:cNvPr id="4" name="Ellipse 3"/>
          <p:cNvSpPr/>
          <p:nvPr/>
        </p:nvSpPr>
        <p:spPr>
          <a:xfrm>
            <a:off x="1259632" y="2349758"/>
            <a:ext cx="4032448" cy="2951449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378" y="2913687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17" y="3926928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875" y="3969060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845" y="2506073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915" y="2705454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852" y="2705454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165" y="2812952"/>
            <a:ext cx="475301" cy="1078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260" y="3444427"/>
            <a:ext cx="475301" cy="1078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729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0" y="100160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Stage 4 (</a:t>
            </a:r>
            <a:r>
              <a:rPr lang="fr-FR" sz="2400" dirty="0" err="1"/>
              <a:t>Maintaining</a:t>
            </a:r>
            <a:r>
              <a:rPr lang="fr-FR" sz="2400" dirty="0"/>
              <a:t> social </a:t>
            </a:r>
            <a:r>
              <a:rPr lang="fr-FR" sz="2400" dirty="0" err="1"/>
              <a:t>order</a:t>
            </a:r>
            <a:r>
              <a:rPr lang="fr-FR" sz="2400" dirty="0"/>
              <a:t>): The </a:t>
            </a:r>
            <a:r>
              <a:rPr lang="fr-FR" sz="2400" dirty="0" err="1"/>
              <a:t>young</a:t>
            </a:r>
            <a:r>
              <a:rPr lang="fr-FR" sz="2400" dirty="0"/>
              <a:t> </a:t>
            </a:r>
            <a:r>
              <a:rPr lang="fr-FR" sz="2400" dirty="0" err="1"/>
              <a:t>integrates</a:t>
            </a:r>
            <a:r>
              <a:rPr lang="fr-FR" sz="2400" dirty="0"/>
              <a:t> the social </a:t>
            </a:r>
            <a:r>
              <a:rPr lang="fr-FR" sz="2400" dirty="0" err="1"/>
              <a:t>norms</a:t>
            </a:r>
            <a:r>
              <a:rPr lang="fr-FR" sz="2400" dirty="0"/>
              <a:t> </a:t>
            </a:r>
            <a:r>
              <a:rPr lang="fr-FR" sz="2400" dirty="0" err="1"/>
              <a:t>because</a:t>
            </a:r>
            <a:r>
              <a:rPr lang="fr-FR" sz="2400" dirty="0"/>
              <a:t> </a:t>
            </a:r>
            <a:r>
              <a:rPr lang="fr-FR" sz="2400" dirty="0" err="1"/>
              <a:t>they</a:t>
            </a:r>
            <a:r>
              <a:rPr lang="fr-FR" sz="2400" dirty="0"/>
              <a:t> serve to </a:t>
            </a:r>
            <a:r>
              <a:rPr lang="fr-FR" sz="2400" dirty="0" err="1"/>
              <a:t>maintain</a:t>
            </a:r>
            <a:r>
              <a:rPr lang="fr-FR" sz="2400" dirty="0"/>
              <a:t> the society.</a:t>
            </a:r>
            <a:endParaRPr lang="de-AT" sz="2400" dirty="0"/>
          </a:p>
          <a:p>
            <a:endParaRPr lang="fr-FR" sz="2400" dirty="0"/>
          </a:p>
        </p:txBody>
      </p:sp>
      <p:sp>
        <p:nvSpPr>
          <p:cNvPr id="4" name="Ellipse 3"/>
          <p:cNvSpPr/>
          <p:nvPr/>
        </p:nvSpPr>
        <p:spPr>
          <a:xfrm>
            <a:off x="1259632" y="2349758"/>
            <a:ext cx="4032448" cy="2951449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378" y="2913687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17" y="3926928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875" y="3969060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845" y="2506073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915" y="2705454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852" y="2705454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58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0" y="100160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Stages 5/6 (Universal </a:t>
            </a:r>
            <a:r>
              <a:rPr lang="fr-FR" sz="2400" dirty="0" err="1"/>
              <a:t>ethical</a:t>
            </a:r>
            <a:r>
              <a:rPr lang="fr-FR" sz="2400" dirty="0"/>
              <a:t> </a:t>
            </a:r>
            <a:r>
              <a:rPr lang="fr-FR" sz="2400" dirty="0" err="1"/>
              <a:t>principles</a:t>
            </a:r>
            <a:r>
              <a:rPr lang="fr-FR" sz="2400" dirty="0"/>
              <a:t>): The moral </a:t>
            </a:r>
            <a:r>
              <a:rPr lang="fr-FR" sz="2400" dirty="0" err="1"/>
              <a:t>judgment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based</a:t>
            </a:r>
            <a:r>
              <a:rPr lang="fr-FR" sz="2400" dirty="0"/>
              <a:t> on moral values of </a:t>
            </a:r>
            <a:r>
              <a:rPr lang="fr-FR" sz="2400" dirty="0" err="1"/>
              <a:t>universal</a:t>
            </a:r>
            <a:r>
              <a:rPr lang="fr-FR" sz="2400" dirty="0"/>
              <a:t> </a:t>
            </a:r>
            <a:r>
              <a:rPr lang="fr-FR" sz="2400" dirty="0" err="1"/>
              <a:t>validity</a:t>
            </a:r>
            <a:r>
              <a:rPr lang="fr-FR" sz="2400" dirty="0"/>
              <a:t> and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adapted</a:t>
            </a:r>
            <a:r>
              <a:rPr lang="fr-FR" sz="2400" dirty="0"/>
              <a:t> by the </a:t>
            </a:r>
            <a:r>
              <a:rPr lang="fr-FR" sz="2400" dirty="0" err="1"/>
              <a:t>person</a:t>
            </a:r>
            <a:r>
              <a:rPr lang="fr-FR" sz="2400" dirty="0"/>
              <a:t> </a:t>
            </a:r>
            <a:r>
              <a:rPr lang="fr-FR" sz="2400" dirty="0" err="1"/>
              <a:t>based</a:t>
            </a:r>
            <a:r>
              <a:rPr lang="fr-FR" sz="2400" dirty="0"/>
              <a:t> on an </a:t>
            </a:r>
            <a:r>
              <a:rPr lang="fr-FR" sz="2400" dirty="0" err="1"/>
              <a:t>ethical</a:t>
            </a:r>
            <a:r>
              <a:rPr lang="fr-FR" sz="2400" dirty="0"/>
              <a:t> </a:t>
            </a:r>
            <a:r>
              <a:rPr lang="fr-FR" sz="2400" dirty="0" err="1"/>
              <a:t>reflexion</a:t>
            </a:r>
            <a:r>
              <a:rPr lang="fr-FR" sz="2400" dirty="0"/>
              <a:t>.</a:t>
            </a:r>
          </a:p>
        </p:txBody>
      </p:sp>
      <p:sp>
        <p:nvSpPr>
          <p:cNvPr id="4" name="Ellipse 3"/>
          <p:cNvSpPr/>
          <p:nvPr/>
        </p:nvSpPr>
        <p:spPr>
          <a:xfrm>
            <a:off x="1259632" y="2349758"/>
            <a:ext cx="4032448" cy="2951449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378" y="2913687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17" y="3926928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875" y="3969060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845" y="2506073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915" y="2705454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852" y="2705454"/>
            <a:ext cx="475892" cy="112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335707" y="3226585"/>
            <a:ext cx="2304256" cy="1161633"/>
          </a:xfrm>
          <a:prstGeom prst="leftArrow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fr-FR" sz="3200" dirty="0" err="1"/>
              <a:t>Principles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7872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1111297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Moral </a:t>
            </a:r>
            <a:r>
              <a:rPr lang="fr-FR" sz="2400" dirty="0" err="1"/>
              <a:t>development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Sequentiel</a:t>
            </a:r>
            <a:r>
              <a:rPr lang="fr-FR" sz="2400" dirty="0"/>
              <a:t>: </a:t>
            </a:r>
            <a:r>
              <a:rPr lang="fr-FR" sz="2400" dirty="0" err="1"/>
              <a:t>it</a:t>
            </a:r>
            <a:r>
              <a:rPr lang="fr-FR" sz="2400" dirty="0"/>
              <a:t> </a:t>
            </a:r>
            <a:r>
              <a:rPr lang="fr-FR" sz="2400" dirty="0" err="1"/>
              <a:t>developes</a:t>
            </a:r>
            <a:r>
              <a:rPr lang="fr-FR" sz="2400" dirty="0"/>
              <a:t> by phases </a:t>
            </a:r>
            <a:r>
              <a:rPr lang="fr-FR" sz="2400" dirty="0" err="1"/>
              <a:t>that</a:t>
            </a:r>
            <a:r>
              <a:rPr lang="fr-FR" sz="2400" dirty="0"/>
              <a:t> </a:t>
            </a:r>
            <a:r>
              <a:rPr lang="fr-FR" sz="2400" dirty="0" err="1"/>
              <a:t>follow</a:t>
            </a:r>
            <a:r>
              <a:rPr lang="fr-FR" sz="2400" dirty="0"/>
              <a:t> </a:t>
            </a:r>
            <a:r>
              <a:rPr lang="fr-FR" sz="2400" dirty="0" err="1"/>
              <a:t>each</a:t>
            </a:r>
            <a:r>
              <a:rPr lang="fr-FR" sz="2400" dirty="0"/>
              <a:t> </a:t>
            </a:r>
            <a:r>
              <a:rPr lang="fr-FR" sz="2400" dirty="0" err="1"/>
              <a:t>other</a:t>
            </a:r>
            <a:r>
              <a:rPr lang="fr-FR" sz="2400" dirty="0"/>
              <a:t>; none </a:t>
            </a:r>
            <a:r>
              <a:rPr lang="fr-FR" sz="2400" dirty="0" err="1"/>
              <a:t>can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left</a:t>
            </a:r>
            <a:r>
              <a:rPr lang="fr-FR" sz="2400" dirty="0"/>
              <a:t> out.</a:t>
            </a:r>
          </a:p>
          <a:p>
            <a:endParaRPr lang="en-US" sz="2400" dirty="0"/>
          </a:p>
        </p:txBody>
      </p:sp>
      <p:cxnSp>
        <p:nvCxnSpPr>
          <p:cNvPr id="6" name="Gerader Verbinder 5"/>
          <p:cNvCxnSpPr/>
          <p:nvPr/>
        </p:nvCxnSpPr>
        <p:spPr>
          <a:xfrm>
            <a:off x="1187624" y="2924944"/>
            <a:ext cx="72008" cy="2664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0" y="2996952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dirty="0"/>
              <a:t>Stage</a:t>
            </a:r>
          </a:p>
        </p:txBody>
      </p:sp>
      <p:cxnSp>
        <p:nvCxnSpPr>
          <p:cNvPr id="8" name="Gerader Verbinder 7"/>
          <p:cNvCxnSpPr/>
          <p:nvPr/>
        </p:nvCxnSpPr>
        <p:spPr>
          <a:xfrm flipH="1">
            <a:off x="1259632" y="5589240"/>
            <a:ext cx="6768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6984776" y="5702404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dirty="0"/>
              <a:t>Time</a:t>
            </a:r>
          </a:p>
        </p:txBody>
      </p:sp>
      <p:sp>
        <p:nvSpPr>
          <p:cNvPr id="12" name="Freihandform 11"/>
          <p:cNvSpPr/>
          <p:nvPr/>
        </p:nvSpPr>
        <p:spPr>
          <a:xfrm>
            <a:off x="1457325" y="3657600"/>
            <a:ext cx="5200650" cy="1614488"/>
          </a:xfrm>
          <a:custGeom>
            <a:avLst/>
            <a:gdLst>
              <a:gd name="connsiteX0" fmla="*/ 0 w 5200650"/>
              <a:gd name="connsiteY0" fmla="*/ 1614488 h 1614488"/>
              <a:gd name="connsiteX1" fmla="*/ 828675 w 5200650"/>
              <a:gd name="connsiteY1" fmla="*/ 1600200 h 1614488"/>
              <a:gd name="connsiteX2" fmla="*/ 871538 w 5200650"/>
              <a:gd name="connsiteY2" fmla="*/ 1585913 h 1614488"/>
              <a:gd name="connsiteX3" fmla="*/ 914400 w 5200650"/>
              <a:gd name="connsiteY3" fmla="*/ 1557338 h 1614488"/>
              <a:gd name="connsiteX4" fmla="*/ 1000125 w 5200650"/>
              <a:gd name="connsiteY4" fmla="*/ 1428750 h 1614488"/>
              <a:gd name="connsiteX5" fmla="*/ 1028700 w 5200650"/>
              <a:gd name="connsiteY5" fmla="*/ 1385888 h 1614488"/>
              <a:gd name="connsiteX6" fmla="*/ 1057275 w 5200650"/>
              <a:gd name="connsiteY6" fmla="*/ 1300163 h 1614488"/>
              <a:gd name="connsiteX7" fmla="*/ 1114425 w 5200650"/>
              <a:gd name="connsiteY7" fmla="*/ 1214438 h 1614488"/>
              <a:gd name="connsiteX8" fmla="*/ 1157288 w 5200650"/>
              <a:gd name="connsiteY8" fmla="*/ 1085850 h 1614488"/>
              <a:gd name="connsiteX9" fmla="*/ 1171575 w 5200650"/>
              <a:gd name="connsiteY9" fmla="*/ 1042988 h 1614488"/>
              <a:gd name="connsiteX10" fmla="*/ 1528763 w 5200650"/>
              <a:gd name="connsiteY10" fmla="*/ 1014413 h 1614488"/>
              <a:gd name="connsiteX11" fmla="*/ 1700213 w 5200650"/>
              <a:gd name="connsiteY11" fmla="*/ 957263 h 1614488"/>
              <a:gd name="connsiteX12" fmla="*/ 1743075 w 5200650"/>
              <a:gd name="connsiteY12" fmla="*/ 942975 h 1614488"/>
              <a:gd name="connsiteX13" fmla="*/ 1785938 w 5200650"/>
              <a:gd name="connsiteY13" fmla="*/ 928688 h 1614488"/>
              <a:gd name="connsiteX14" fmla="*/ 2257425 w 5200650"/>
              <a:gd name="connsiteY14" fmla="*/ 942975 h 1614488"/>
              <a:gd name="connsiteX15" fmla="*/ 2300288 w 5200650"/>
              <a:gd name="connsiteY15" fmla="*/ 914400 h 1614488"/>
              <a:gd name="connsiteX16" fmla="*/ 2328863 w 5200650"/>
              <a:gd name="connsiteY16" fmla="*/ 871538 h 1614488"/>
              <a:gd name="connsiteX17" fmla="*/ 2371725 w 5200650"/>
              <a:gd name="connsiteY17" fmla="*/ 857250 h 1614488"/>
              <a:gd name="connsiteX18" fmla="*/ 2414588 w 5200650"/>
              <a:gd name="connsiteY18" fmla="*/ 828675 h 1614488"/>
              <a:gd name="connsiteX19" fmla="*/ 2471738 w 5200650"/>
              <a:gd name="connsiteY19" fmla="*/ 742950 h 1614488"/>
              <a:gd name="connsiteX20" fmla="*/ 2500313 w 5200650"/>
              <a:gd name="connsiteY20" fmla="*/ 628650 h 1614488"/>
              <a:gd name="connsiteX21" fmla="*/ 2543175 w 5200650"/>
              <a:gd name="connsiteY21" fmla="*/ 585788 h 1614488"/>
              <a:gd name="connsiteX22" fmla="*/ 2586038 w 5200650"/>
              <a:gd name="connsiteY22" fmla="*/ 500063 h 1614488"/>
              <a:gd name="connsiteX23" fmla="*/ 2600325 w 5200650"/>
              <a:gd name="connsiteY23" fmla="*/ 457200 h 1614488"/>
              <a:gd name="connsiteX24" fmla="*/ 2686050 w 5200650"/>
              <a:gd name="connsiteY24" fmla="*/ 428625 h 1614488"/>
              <a:gd name="connsiteX25" fmla="*/ 2800350 w 5200650"/>
              <a:gd name="connsiteY25" fmla="*/ 400050 h 1614488"/>
              <a:gd name="connsiteX26" fmla="*/ 3100388 w 5200650"/>
              <a:gd name="connsiteY26" fmla="*/ 414338 h 1614488"/>
              <a:gd name="connsiteX27" fmla="*/ 3629025 w 5200650"/>
              <a:gd name="connsiteY27" fmla="*/ 442913 h 1614488"/>
              <a:gd name="connsiteX28" fmla="*/ 3800475 w 5200650"/>
              <a:gd name="connsiteY28" fmla="*/ 428625 h 1614488"/>
              <a:gd name="connsiteX29" fmla="*/ 3857625 w 5200650"/>
              <a:gd name="connsiteY29" fmla="*/ 342900 h 1614488"/>
              <a:gd name="connsiteX30" fmla="*/ 3886200 w 5200650"/>
              <a:gd name="connsiteY30" fmla="*/ 257175 h 1614488"/>
              <a:gd name="connsiteX31" fmla="*/ 3900488 w 5200650"/>
              <a:gd name="connsiteY31" fmla="*/ 85725 h 1614488"/>
              <a:gd name="connsiteX32" fmla="*/ 3986213 w 5200650"/>
              <a:gd name="connsiteY32" fmla="*/ 57150 h 1614488"/>
              <a:gd name="connsiteX33" fmla="*/ 4029075 w 5200650"/>
              <a:gd name="connsiteY33" fmla="*/ 42863 h 1614488"/>
              <a:gd name="connsiteX34" fmla="*/ 4071938 w 5200650"/>
              <a:gd name="connsiteY34" fmla="*/ 28575 h 1614488"/>
              <a:gd name="connsiteX35" fmla="*/ 4186238 w 5200650"/>
              <a:gd name="connsiteY35" fmla="*/ 0 h 1614488"/>
              <a:gd name="connsiteX36" fmla="*/ 4857750 w 5200650"/>
              <a:gd name="connsiteY36" fmla="*/ 14288 h 1614488"/>
              <a:gd name="connsiteX37" fmla="*/ 5000625 w 5200650"/>
              <a:gd name="connsiteY37" fmla="*/ 28575 h 1614488"/>
              <a:gd name="connsiteX38" fmla="*/ 5200650 w 5200650"/>
              <a:gd name="connsiteY38" fmla="*/ 14288 h 161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200650" h="1614488">
                <a:moveTo>
                  <a:pt x="0" y="1614488"/>
                </a:moveTo>
                <a:lnTo>
                  <a:pt x="828675" y="1600200"/>
                </a:lnTo>
                <a:cubicBezTo>
                  <a:pt x="843727" y="1599706"/>
                  <a:pt x="858067" y="1592648"/>
                  <a:pt x="871538" y="1585913"/>
                </a:cubicBezTo>
                <a:cubicBezTo>
                  <a:pt x="886897" y="1578234"/>
                  <a:pt x="900113" y="1566863"/>
                  <a:pt x="914400" y="1557338"/>
                </a:cubicBezTo>
                <a:lnTo>
                  <a:pt x="1000125" y="1428750"/>
                </a:lnTo>
                <a:cubicBezTo>
                  <a:pt x="1009650" y="1414463"/>
                  <a:pt x="1023270" y="1402178"/>
                  <a:pt x="1028700" y="1385888"/>
                </a:cubicBezTo>
                <a:cubicBezTo>
                  <a:pt x="1038225" y="1357313"/>
                  <a:pt x="1040567" y="1325225"/>
                  <a:pt x="1057275" y="1300163"/>
                </a:cubicBezTo>
                <a:cubicBezTo>
                  <a:pt x="1076325" y="1271588"/>
                  <a:pt x="1103565" y="1247019"/>
                  <a:pt x="1114425" y="1214438"/>
                </a:cubicBezTo>
                <a:lnTo>
                  <a:pt x="1157288" y="1085850"/>
                </a:lnTo>
                <a:cubicBezTo>
                  <a:pt x="1162050" y="1071563"/>
                  <a:pt x="1157288" y="1047751"/>
                  <a:pt x="1171575" y="1042988"/>
                </a:cubicBezTo>
                <a:cubicBezTo>
                  <a:pt x="1313939" y="995532"/>
                  <a:pt x="1199393" y="1029384"/>
                  <a:pt x="1528763" y="1014413"/>
                </a:cubicBezTo>
                <a:lnTo>
                  <a:pt x="1700213" y="957263"/>
                </a:lnTo>
                <a:lnTo>
                  <a:pt x="1743075" y="942975"/>
                </a:lnTo>
                <a:lnTo>
                  <a:pt x="1785938" y="928688"/>
                </a:lnTo>
                <a:cubicBezTo>
                  <a:pt x="2181399" y="960325"/>
                  <a:pt x="2024605" y="972079"/>
                  <a:pt x="2257425" y="942975"/>
                </a:cubicBezTo>
                <a:cubicBezTo>
                  <a:pt x="2271713" y="933450"/>
                  <a:pt x="2288146" y="926542"/>
                  <a:pt x="2300288" y="914400"/>
                </a:cubicBezTo>
                <a:cubicBezTo>
                  <a:pt x="2312430" y="902258"/>
                  <a:pt x="2315455" y="882265"/>
                  <a:pt x="2328863" y="871538"/>
                </a:cubicBezTo>
                <a:cubicBezTo>
                  <a:pt x="2340623" y="862130"/>
                  <a:pt x="2358255" y="863985"/>
                  <a:pt x="2371725" y="857250"/>
                </a:cubicBezTo>
                <a:cubicBezTo>
                  <a:pt x="2387084" y="849571"/>
                  <a:pt x="2400300" y="838200"/>
                  <a:pt x="2414588" y="828675"/>
                </a:cubicBezTo>
                <a:cubicBezTo>
                  <a:pt x="2433638" y="800100"/>
                  <a:pt x="2465003" y="776626"/>
                  <a:pt x="2471738" y="742950"/>
                </a:cubicBezTo>
                <a:cubicBezTo>
                  <a:pt x="2473800" y="732642"/>
                  <a:pt x="2487759" y="647480"/>
                  <a:pt x="2500313" y="628650"/>
                </a:cubicBezTo>
                <a:cubicBezTo>
                  <a:pt x="2511521" y="611838"/>
                  <a:pt x="2528888" y="600075"/>
                  <a:pt x="2543175" y="585788"/>
                </a:cubicBezTo>
                <a:cubicBezTo>
                  <a:pt x="2579091" y="478043"/>
                  <a:pt x="2530641" y="610858"/>
                  <a:pt x="2586038" y="500063"/>
                </a:cubicBezTo>
                <a:cubicBezTo>
                  <a:pt x="2592773" y="486592"/>
                  <a:pt x="2588070" y="465954"/>
                  <a:pt x="2600325" y="457200"/>
                </a:cubicBezTo>
                <a:cubicBezTo>
                  <a:pt x="2624835" y="439693"/>
                  <a:pt x="2657475" y="438150"/>
                  <a:pt x="2686050" y="428625"/>
                </a:cubicBezTo>
                <a:cubicBezTo>
                  <a:pt x="2751946" y="406660"/>
                  <a:pt x="2714153" y="417290"/>
                  <a:pt x="2800350" y="400050"/>
                </a:cubicBezTo>
                <a:lnTo>
                  <a:pt x="3100388" y="414338"/>
                </a:lnTo>
                <a:cubicBezTo>
                  <a:pt x="3607033" y="433103"/>
                  <a:pt x="3417396" y="390004"/>
                  <a:pt x="3629025" y="442913"/>
                </a:cubicBezTo>
                <a:cubicBezTo>
                  <a:pt x="3686175" y="438150"/>
                  <a:pt x="3747935" y="451611"/>
                  <a:pt x="3800475" y="428625"/>
                </a:cubicBezTo>
                <a:cubicBezTo>
                  <a:pt x="3831938" y="414860"/>
                  <a:pt x="3846765" y="375481"/>
                  <a:pt x="3857625" y="342900"/>
                </a:cubicBezTo>
                <a:lnTo>
                  <a:pt x="3886200" y="257175"/>
                </a:lnTo>
                <a:cubicBezTo>
                  <a:pt x="3890963" y="200025"/>
                  <a:pt x="3874841" y="137019"/>
                  <a:pt x="3900488" y="85725"/>
                </a:cubicBezTo>
                <a:cubicBezTo>
                  <a:pt x="3913958" y="58784"/>
                  <a:pt x="3957638" y="66675"/>
                  <a:pt x="3986213" y="57150"/>
                </a:cubicBezTo>
                <a:lnTo>
                  <a:pt x="4029075" y="42863"/>
                </a:lnTo>
                <a:cubicBezTo>
                  <a:pt x="4043363" y="38100"/>
                  <a:pt x="4057170" y="31529"/>
                  <a:pt x="4071938" y="28575"/>
                </a:cubicBezTo>
                <a:cubicBezTo>
                  <a:pt x="4158143" y="11334"/>
                  <a:pt x="4120337" y="21967"/>
                  <a:pt x="4186238" y="0"/>
                </a:cubicBezTo>
                <a:lnTo>
                  <a:pt x="4857750" y="14288"/>
                </a:lnTo>
                <a:cubicBezTo>
                  <a:pt x="4905583" y="15966"/>
                  <a:pt x="4952762" y="28575"/>
                  <a:pt x="5000625" y="28575"/>
                </a:cubicBezTo>
                <a:cubicBezTo>
                  <a:pt x="5067470" y="28575"/>
                  <a:pt x="5200650" y="14288"/>
                  <a:pt x="5200650" y="14288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Textfeld 12"/>
          <p:cNvSpPr txBox="1"/>
          <p:nvPr/>
        </p:nvSpPr>
        <p:spPr>
          <a:xfrm rot="1533084">
            <a:off x="204175" y="4345740"/>
            <a:ext cx="2005702" cy="733663"/>
          </a:xfrm>
          <a:prstGeom prst="rightArrow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AT" dirty="0" err="1"/>
              <a:t>Disequilibrium</a:t>
            </a:r>
            <a:endParaRPr lang="de-AT" dirty="0"/>
          </a:p>
        </p:txBody>
      </p:sp>
      <p:sp>
        <p:nvSpPr>
          <p:cNvPr id="16" name="Textfeld 15"/>
          <p:cNvSpPr txBox="1"/>
          <p:nvPr/>
        </p:nvSpPr>
        <p:spPr>
          <a:xfrm rot="1533084">
            <a:off x="1772363" y="3660413"/>
            <a:ext cx="2005702" cy="733663"/>
          </a:xfrm>
          <a:prstGeom prst="rightArrow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AT" dirty="0" err="1"/>
              <a:t>Disequilibrium</a:t>
            </a:r>
            <a:endParaRPr lang="de-AT" dirty="0"/>
          </a:p>
        </p:txBody>
      </p:sp>
      <p:sp>
        <p:nvSpPr>
          <p:cNvPr id="17" name="Textfeld 16"/>
          <p:cNvSpPr txBox="1"/>
          <p:nvPr/>
        </p:nvSpPr>
        <p:spPr>
          <a:xfrm rot="1533084">
            <a:off x="3341594" y="3033785"/>
            <a:ext cx="2005702" cy="733663"/>
          </a:xfrm>
          <a:prstGeom prst="rightArrow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AT" dirty="0" err="1"/>
              <a:t>Disequilibrium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0705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323528" y="1532851"/>
            <a:ext cx="7921625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de-DE" sz="8000" dirty="0"/>
              <a:t>Values</a:t>
            </a:r>
            <a:endParaRPr lang="de-DE" altLang="de-DE" sz="8000" dirty="0"/>
          </a:p>
          <a:p>
            <a:r>
              <a:rPr lang="en-US" altLang="de-DE" sz="8000" dirty="0"/>
              <a:t>Education</a:t>
            </a:r>
          </a:p>
          <a:p>
            <a:r>
              <a:rPr lang="en-US" altLang="de-DE" sz="8000" dirty="0"/>
              <a:t>Knowledge</a:t>
            </a:r>
          </a:p>
          <a:p>
            <a:r>
              <a:rPr lang="en-US" altLang="de-DE" sz="8000" dirty="0"/>
              <a:t>Education</a:t>
            </a:r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>
            <a:off x="468313" y="4041229"/>
            <a:ext cx="8424862" cy="0"/>
          </a:xfrm>
          <a:prstGeom prst="line">
            <a:avLst/>
          </a:prstGeom>
          <a:noFill/>
          <a:ln w="1238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" name="Textfeld 1"/>
          <p:cNvSpPr txBox="1"/>
          <p:nvPr/>
        </p:nvSpPr>
        <p:spPr>
          <a:xfrm>
            <a:off x="5796136" y="2204864"/>
            <a:ext cx="3097039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5400" dirty="0"/>
              <a:t>OUGHT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5794374" y="4869160"/>
            <a:ext cx="3097039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5400" dirty="0"/>
              <a:t>IS</a:t>
            </a:r>
          </a:p>
        </p:txBody>
      </p:sp>
    </p:spTree>
    <p:extLst>
      <p:ext uri="{BB962C8B-B14F-4D97-AF65-F5344CB8AC3E}">
        <p14:creationId xmlns:p14="http://schemas.microsoft.com/office/powerpoint/2010/main" val="380739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4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40" grpId="0" animBg="1"/>
      <p:bldP spid="2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-1836712" y="908720"/>
          <a:ext cx="11578899" cy="6511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84" name="Presentation" r:id="rId3" imgW="6094535" imgH="3427323" progId="PowerPoint.Show.12">
                  <p:embed/>
                </p:oleObj>
              </mc:Choice>
              <mc:Fallback>
                <p:oleObj name="Presentation" r:id="rId3" imgW="6094535" imgH="3427323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836712" y="908720"/>
                        <a:ext cx="11578899" cy="6511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0" y="1124744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Moral </a:t>
            </a:r>
            <a:r>
              <a:rPr lang="fr-FR" sz="2400" dirty="0" err="1"/>
              <a:t>development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Sequentiel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it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developes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by phases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that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follow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each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other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; none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can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be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left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out.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Irreversible</a:t>
            </a:r>
            <a:r>
              <a:rPr lang="fr-FR" sz="2400" dirty="0"/>
              <a:t>, </a:t>
            </a:r>
            <a:r>
              <a:rPr lang="fr-FR" sz="2400" dirty="0" err="1"/>
              <a:t>except</a:t>
            </a:r>
            <a:r>
              <a:rPr lang="fr-FR" sz="2400" dirty="0"/>
              <a:t> in the case of </a:t>
            </a:r>
            <a:r>
              <a:rPr lang="fr-FR" sz="2400" dirty="0" err="1"/>
              <a:t>degeneration</a:t>
            </a:r>
            <a:r>
              <a:rPr lang="fr-FR" sz="2400" dirty="0"/>
              <a:t> </a:t>
            </a:r>
            <a:r>
              <a:rPr lang="fr-FR" sz="2400" dirty="0" err="1"/>
              <a:t>such</a:t>
            </a:r>
            <a:r>
              <a:rPr lang="fr-FR" sz="2400" dirty="0"/>
              <a:t> as Alzheimer; once a stage has been </a:t>
            </a:r>
            <a:r>
              <a:rPr lang="fr-FR" sz="2400" dirty="0" err="1"/>
              <a:t>acquired</a:t>
            </a:r>
            <a:r>
              <a:rPr lang="fr-FR" sz="2400" dirty="0"/>
              <a:t>, a </a:t>
            </a:r>
            <a:r>
              <a:rPr lang="fr-FR" sz="2400" dirty="0" err="1"/>
              <a:t>person</a:t>
            </a:r>
            <a:r>
              <a:rPr lang="fr-FR" sz="2400" dirty="0"/>
              <a:t> </a:t>
            </a:r>
            <a:r>
              <a:rPr lang="fr-FR" sz="2400" dirty="0" err="1"/>
              <a:t>cannot</a:t>
            </a:r>
            <a:r>
              <a:rPr lang="fr-FR" sz="2400" dirty="0"/>
              <a:t> go back to a former stage.</a:t>
            </a:r>
          </a:p>
        </p:txBody>
      </p:sp>
      <p:sp>
        <p:nvSpPr>
          <p:cNvPr id="6" name="Freihandform 5"/>
          <p:cNvSpPr/>
          <p:nvPr/>
        </p:nvSpPr>
        <p:spPr>
          <a:xfrm>
            <a:off x="4572000" y="4797152"/>
            <a:ext cx="1329879" cy="447060"/>
          </a:xfrm>
          <a:custGeom>
            <a:avLst/>
            <a:gdLst>
              <a:gd name="connsiteX0" fmla="*/ 0 w 1700213"/>
              <a:gd name="connsiteY0" fmla="*/ 0 h 571801"/>
              <a:gd name="connsiteX1" fmla="*/ 114300 w 1700213"/>
              <a:gd name="connsiteY1" fmla="*/ 42863 h 571801"/>
              <a:gd name="connsiteX2" fmla="*/ 214313 w 1700213"/>
              <a:gd name="connsiteY2" fmla="*/ 157163 h 571801"/>
              <a:gd name="connsiteX3" fmla="*/ 257175 w 1700213"/>
              <a:gd name="connsiteY3" fmla="*/ 242888 h 571801"/>
              <a:gd name="connsiteX4" fmla="*/ 271463 w 1700213"/>
              <a:gd name="connsiteY4" fmla="*/ 285750 h 571801"/>
              <a:gd name="connsiteX5" fmla="*/ 371475 w 1700213"/>
              <a:gd name="connsiteY5" fmla="*/ 400050 h 571801"/>
              <a:gd name="connsiteX6" fmla="*/ 385763 w 1700213"/>
              <a:gd name="connsiteY6" fmla="*/ 442913 h 571801"/>
              <a:gd name="connsiteX7" fmla="*/ 471488 w 1700213"/>
              <a:gd name="connsiteY7" fmla="*/ 485775 h 571801"/>
              <a:gd name="connsiteX8" fmla="*/ 500063 w 1700213"/>
              <a:gd name="connsiteY8" fmla="*/ 528638 h 571801"/>
              <a:gd name="connsiteX9" fmla="*/ 600075 w 1700213"/>
              <a:gd name="connsiteY9" fmla="*/ 557213 h 571801"/>
              <a:gd name="connsiteX10" fmla="*/ 914400 w 1700213"/>
              <a:gd name="connsiteY10" fmla="*/ 542925 h 571801"/>
              <a:gd name="connsiteX11" fmla="*/ 957263 w 1700213"/>
              <a:gd name="connsiteY11" fmla="*/ 528638 h 571801"/>
              <a:gd name="connsiteX12" fmla="*/ 1385888 w 1700213"/>
              <a:gd name="connsiteY12" fmla="*/ 542925 h 571801"/>
              <a:gd name="connsiteX13" fmla="*/ 1671638 w 1700213"/>
              <a:gd name="connsiteY13" fmla="*/ 571500 h 571801"/>
              <a:gd name="connsiteX14" fmla="*/ 1700213 w 1700213"/>
              <a:gd name="connsiteY14" fmla="*/ 571500 h 571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00213" h="571801">
                <a:moveTo>
                  <a:pt x="0" y="0"/>
                </a:moveTo>
                <a:cubicBezTo>
                  <a:pt x="43229" y="8646"/>
                  <a:pt x="83085" y="7188"/>
                  <a:pt x="114300" y="42863"/>
                </a:cubicBezTo>
                <a:cubicBezTo>
                  <a:pt x="230979" y="176211"/>
                  <a:pt x="117873" y="92870"/>
                  <a:pt x="214313" y="157163"/>
                </a:cubicBezTo>
                <a:cubicBezTo>
                  <a:pt x="250221" y="264890"/>
                  <a:pt x="201785" y="132109"/>
                  <a:pt x="257175" y="242888"/>
                </a:cubicBezTo>
                <a:cubicBezTo>
                  <a:pt x="263910" y="256358"/>
                  <a:pt x="264149" y="272585"/>
                  <a:pt x="271463" y="285750"/>
                </a:cubicBezTo>
                <a:cubicBezTo>
                  <a:pt x="320489" y="373997"/>
                  <a:pt x="308862" y="358308"/>
                  <a:pt x="371475" y="400050"/>
                </a:cubicBezTo>
                <a:cubicBezTo>
                  <a:pt x="376238" y="414338"/>
                  <a:pt x="376355" y="431153"/>
                  <a:pt x="385763" y="442913"/>
                </a:cubicBezTo>
                <a:cubicBezTo>
                  <a:pt x="405907" y="468093"/>
                  <a:pt x="443251" y="476363"/>
                  <a:pt x="471488" y="485775"/>
                </a:cubicBezTo>
                <a:cubicBezTo>
                  <a:pt x="481013" y="500063"/>
                  <a:pt x="486654" y="517911"/>
                  <a:pt x="500063" y="528638"/>
                </a:cubicBezTo>
                <a:cubicBezTo>
                  <a:pt x="509378" y="536090"/>
                  <a:pt x="596344" y="556280"/>
                  <a:pt x="600075" y="557213"/>
                </a:cubicBezTo>
                <a:cubicBezTo>
                  <a:pt x="704850" y="552450"/>
                  <a:pt x="809851" y="551289"/>
                  <a:pt x="914400" y="542925"/>
                </a:cubicBezTo>
                <a:cubicBezTo>
                  <a:pt x="929412" y="541724"/>
                  <a:pt x="942203" y="528638"/>
                  <a:pt x="957263" y="528638"/>
                </a:cubicBezTo>
                <a:cubicBezTo>
                  <a:pt x="1100217" y="528638"/>
                  <a:pt x="1243013" y="538163"/>
                  <a:pt x="1385888" y="542925"/>
                </a:cubicBezTo>
                <a:cubicBezTo>
                  <a:pt x="1525896" y="560427"/>
                  <a:pt x="1508520" y="559849"/>
                  <a:pt x="1671638" y="571500"/>
                </a:cubicBezTo>
                <a:cubicBezTo>
                  <a:pt x="1681139" y="572179"/>
                  <a:pt x="1690688" y="571500"/>
                  <a:pt x="1700213" y="57150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Textfeld 4"/>
          <p:cNvSpPr txBox="1"/>
          <p:nvPr/>
        </p:nvSpPr>
        <p:spPr>
          <a:xfrm>
            <a:off x="-198530" y="3795293"/>
            <a:ext cx="8100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dirty="0"/>
              <a:t>Stage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327195" y="6309320"/>
            <a:ext cx="8100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dirty="0"/>
              <a:t>Time</a:t>
            </a:r>
          </a:p>
        </p:txBody>
      </p:sp>
      <p:sp>
        <p:nvSpPr>
          <p:cNvPr id="2" name="Ellipse 1"/>
          <p:cNvSpPr/>
          <p:nvPr/>
        </p:nvSpPr>
        <p:spPr>
          <a:xfrm rot="20798313">
            <a:off x="3207764" y="4465375"/>
            <a:ext cx="405045" cy="3150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738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0" y="1124744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Moral </a:t>
            </a:r>
            <a:r>
              <a:rPr lang="fr-FR" sz="2400" dirty="0" err="1"/>
              <a:t>development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Sequentiel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it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developes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by phases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that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follow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each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other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; none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can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be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left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out.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Irreversible</a:t>
            </a:r>
            <a:r>
              <a:rPr lang="fr-FR" sz="2400" dirty="0"/>
              <a:t>, </a:t>
            </a:r>
            <a:r>
              <a:rPr lang="fr-FR" sz="2400" dirty="0" err="1"/>
              <a:t>except</a:t>
            </a:r>
            <a:r>
              <a:rPr lang="fr-FR" sz="2400" dirty="0"/>
              <a:t> in the case of </a:t>
            </a:r>
            <a:r>
              <a:rPr lang="fr-FR" sz="2400" dirty="0" err="1"/>
              <a:t>degeneration</a:t>
            </a:r>
            <a:r>
              <a:rPr lang="fr-FR" sz="2400" dirty="0"/>
              <a:t> </a:t>
            </a:r>
            <a:r>
              <a:rPr lang="fr-FR" sz="2400" dirty="0" err="1"/>
              <a:t>such</a:t>
            </a:r>
            <a:r>
              <a:rPr lang="fr-FR" sz="2400" dirty="0"/>
              <a:t> as Alzheimer; once a stage has been </a:t>
            </a:r>
            <a:r>
              <a:rPr lang="fr-FR" sz="2400" dirty="0" err="1"/>
              <a:t>acquired</a:t>
            </a:r>
            <a:r>
              <a:rPr lang="fr-FR" sz="2400" dirty="0"/>
              <a:t>, a </a:t>
            </a:r>
            <a:r>
              <a:rPr lang="fr-FR" sz="2400" dirty="0" err="1"/>
              <a:t>person</a:t>
            </a:r>
            <a:r>
              <a:rPr lang="fr-FR" sz="2400" dirty="0"/>
              <a:t> </a:t>
            </a:r>
            <a:r>
              <a:rPr lang="fr-FR" sz="2400" dirty="0" err="1"/>
              <a:t>cannot</a:t>
            </a:r>
            <a:r>
              <a:rPr lang="fr-FR" sz="2400" dirty="0"/>
              <a:t> go back to a former stage.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Integrative</a:t>
            </a:r>
            <a:r>
              <a:rPr lang="fr-FR" sz="2400" dirty="0"/>
              <a:t>: A </a:t>
            </a:r>
            <a:r>
              <a:rPr lang="fr-FR" sz="2400" dirty="0" err="1"/>
              <a:t>person</a:t>
            </a:r>
            <a:r>
              <a:rPr lang="fr-FR" sz="2400" dirty="0"/>
              <a:t> </a:t>
            </a:r>
            <a:r>
              <a:rPr lang="fr-FR" sz="2400" dirty="0" err="1"/>
              <a:t>having</a:t>
            </a:r>
            <a:r>
              <a:rPr lang="fr-FR" sz="2400" dirty="0"/>
              <a:t> </a:t>
            </a:r>
            <a:r>
              <a:rPr lang="fr-FR" sz="2400" dirty="0" err="1"/>
              <a:t>acquired</a:t>
            </a:r>
            <a:r>
              <a:rPr lang="fr-FR" sz="2400" dirty="0"/>
              <a:t> a </a:t>
            </a:r>
            <a:r>
              <a:rPr lang="fr-FR" sz="2400" dirty="0" err="1"/>
              <a:t>higher</a:t>
            </a:r>
            <a:r>
              <a:rPr lang="fr-FR" sz="2400" dirty="0"/>
              <a:t> stage </a:t>
            </a:r>
            <a:r>
              <a:rPr lang="fr-FR" sz="2400" dirty="0" err="1"/>
              <a:t>is</a:t>
            </a:r>
            <a:r>
              <a:rPr lang="fr-FR" sz="2400" dirty="0"/>
              <a:t> able to </a:t>
            </a:r>
            <a:r>
              <a:rPr lang="fr-FR" sz="2400" dirty="0" err="1"/>
              <a:t>understand</a:t>
            </a:r>
            <a:r>
              <a:rPr lang="fr-FR" sz="2400" dirty="0"/>
              <a:t> the arguments of people on a </a:t>
            </a:r>
            <a:r>
              <a:rPr lang="fr-FR" sz="2400" dirty="0" err="1"/>
              <a:t>lower</a:t>
            </a:r>
            <a:r>
              <a:rPr lang="fr-FR" sz="2400" dirty="0"/>
              <a:t> stage.</a:t>
            </a:r>
          </a:p>
        </p:txBody>
      </p:sp>
    </p:spTree>
    <p:extLst>
      <p:ext uri="{BB962C8B-B14F-4D97-AF65-F5344CB8AC3E}">
        <p14:creationId xmlns:p14="http://schemas.microsoft.com/office/powerpoint/2010/main" val="1064116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0" y="119675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Integrative</a:t>
            </a:r>
            <a:r>
              <a:rPr lang="fr-FR" sz="2400" dirty="0"/>
              <a:t>: The </a:t>
            </a:r>
            <a:r>
              <a:rPr lang="fr-FR" sz="2400" dirty="0" err="1"/>
              <a:t>higher</a:t>
            </a:r>
            <a:r>
              <a:rPr lang="fr-FR" sz="2400" dirty="0"/>
              <a:t> stage </a:t>
            </a:r>
            <a:r>
              <a:rPr lang="fr-FR" sz="2400" dirty="0" err="1"/>
              <a:t>contains</a:t>
            </a:r>
            <a:r>
              <a:rPr lang="fr-FR" sz="2400" dirty="0"/>
              <a:t> in a certain </a:t>
            </a:r>
            <a:r>
              <a:rPr lang="fr-FR" sz="2400" dirty="0" err="1"/>
              <a:t>way</a:t>
            </a:r>
            <a:r>
              <a:rPr lang="fr-FR" sz="2400" dirty="0"/>
              <a:t> the </a:t>
            </a:r>
            <a:r>
              <a:rPr lang="fr-FR" sz="2400" dirty="0" err="1"/>
              <a:t>lower</a:t>
            </a:r>
            <a:r>
              <a:rPr lang="fr-FR" sz="2400" dirty="0"/>
              <a:t> stages and </a:t>
            </a:r>
            <a:r>
              <a:rPr lang="fr-FR" sz="2400" dirty="0" err="1"/>
              <a:t>extends</a:t>
            </a:r>
            <a:r>
              <a:rPr lang="fr-FR" sz="2400" dirty="0"/>
              <a:t> </a:t>
            </a:r>
            <a:r>
              <a:rPr lang="fr-FR" sz="2400" dirty="0" err="1"/>
              <a:t>them</a:t>
            </a:r>
            <a:r>
              <a:rPr lang="fr-FR" sz="2400" dirty="0"/>
              <a:t>.</a:t>
            </a:r>
          </a:p>
        </p:txBody>
      </p:sp>
      <p:sp>
        <p:nvSpPr>
          <p:cNvPr id="6" name="Pfeil nach links 5"/>
          <p:cNvSpPr/>
          <p:nvPr/>
        </p:nvSpPr>
        <p:spPr>
          <a:xfrm>
            <a:off x="2820392" y="3176972"/>
            <a:ext cx="792088" cy="504056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" name="Textfeld 18"/>
          <p:cNvSpPr txBox="1"/>
          <p:nvPr/>
        </p:nvSpPr>
        <p:spPr>
          <a:xfrm>
            <a:off x="6732240" y="1835240"/>
            <a:ext cx="1008112" cy="10819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4400" dirty="0"/>
              <a:t>1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6732384" y="1835240"/>
            <a:ext cx="1008112" cy="10819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4400" dirty="0"/>
              <a:t>2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6727133" y="1835240"/>
            <a:ext cx="1008112" cy="10819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4400" dirty="0"/>
              <a:t>3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6722026" y="1818788"/>
            <a:ext cx="1008112" cy="10819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4400" dirty="0"/>
              <a:t>4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5840" y="1827014"/>
            <a:ext cx="1475184" cy="10819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4400" dirty="0"/>
              <a:t>5/6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5335707" y="3226585"/>
            <a:ext cx="2304256" cy="1161633"/>
          </a:xfrm>
          <a:prstGeom prst="leftArrow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de-AT" sz="3200" dirty="0" err="1"/>
              <a:t>Principles</a:t>
            </a:r>
            <a:endParaRPr lang="de-AT" sz="3200" dirty="0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37" y="2378400"/>
            <a:ext cx="984338" cy="219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800" y="2917220"/>
            <a:ext cx="533437" cy="118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04" y="2880832"/>
            <a:ext cx="533437" cy="118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675" y="2917220"/>
            <a:ext cx="533437" cy="118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419" y="3684497"/>
            <a:ext cx="533437" cy="118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761" y="3924055"/>
            <a:ext cx="533437" cy="118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621" y="2978950"/>
            <a:ext cx="533437" cy="118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090" y="2213865"/>
            <a:ext cx="464105" cy="117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Ellipse 15"/>
          <p:cNvSpPr/>
          <p:nvPr/>
        </p:nvSpPr>
        <p:spPr>
          <a:xfrm>
            <a:off x="1259632" y="2349758"/>
            <a:ext cx="4032448" cy="2951449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Pfeil nach links und rechts 6"/>
          <p:cNvSpPr/>
          <p:nvPr/>
        </p:nvSpPr>
        <p:spPr>
          <a:xfrm>
            <a:off x="2949717" y="3180441"/>
            <a:ext cx="792088" cy="504056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170" y="3911254"/>
            <a:ext cx="464105" cy="117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5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0" grpId="0" animBg="1"/>
      <p:bldP spid="21" grpId="0" animBg="1"/>
      <p:bldP spid="22" grpId="0" animBg="1"/>
      <p:bldP spid="23" grpId="0" animBg="1"/>
      <p:bldP spid="24" grpId="0" animBg="1"/>
      <p:bldP spid="16" grpId="0" animBg="1"/>
      <p:bldP spid="7" grpId="0" animBg="1"/>
      <p:bldP spid="7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24744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Moral </a:t>
            </a:r>
            <a:r>
              <a:rPr lang="fr-FR" sz="2400" dirty="0" err="1"/>
              <a:t>development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Sequentiel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it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developes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by phases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that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follow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each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other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; none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can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be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left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out.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Irreversible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,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except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in the case of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degeneration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such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as Alzheimer; once a stage has been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acquired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, a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person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cannot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go back to a former stage.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Integrative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A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person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having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acquired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a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higher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stage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able to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understand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the arguments of people on a </a:t>
            </a:r>
            <a:r>
              <a:rPr lang="fr-FR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lower</a:t>
            </a:r>
            <a:r>
              <a:rPr lang="fr-FR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stage.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Transcultural</a:t>
            </a:r>
            <a:r>
              <a:rPr lang="fr-FR" sz="2400" dirty="0"/>
              <a:t>, i.e., in all cultures the </a:t>
            </a:r>
            <a:r>
              <a:rPr lang="fr-FR" sz="2400" dirty="0" err="1"/>
              <a:t>development</a:t>
            </a:r>
            <a:r>
              <a:rPr lang="fr-FR" sz="2400" dirty="0"/>
              <a:t> </a:t>
            </a:r>
            <a:r>
              <a:rPr lang="fr-FR" sz="2400" dirty="0" err="1"/>
              <a:t>follows</a:t>
            </a:r>
            <a:r>
              <a:rPr lang="fr-FR" sz="2400" dirty="0"/>
              <a:t> the </a:t>
            </a:r>
            <a:r>
              <a:rPr lang="fr-FR" sz="2400" dirty="0" err="1"/>
              <a:t>same</a:t>
            </a:r>
            <a:r>
              <a:rPr lang="fr-FR" sz="2400" dirty="0"/>
              <a:t> stages.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Not </a:t>
            </a:r>
            <a:r>
              <a:rPr lang="fr-FR" sz="2400" dirty="0" err="1"/>
              <a:t>always</a:t>
            </a:r>
            <a:r>
              <a:rPr lang="fr-FR" sz="2400" dirty="0"/>
              <a:t> to the </a:t>
            </a:r>
            <a:r>
              <a:rPr lang="fr-FR" sz="2400" dirty="0" err="1"/>
              <a:t>highest</a:t>
            </a:r>
            <a:r>
              <a:rPr lang="fr-FR" sz="2400" dirty="0"/>
              <a:t> stage: </a:t>
            </a:r>
            <a:r>
              <a:rPr lang="fr-FR" sz="2400" dirty="0" err="1"/>
              <a:t>Some</a:t>
            </a:r>
            <a:r>
              <a:rPr lang="fr-FR" sz="2400" dirty="0"/>
              <a:t> people </a:t>
            </a:r>
            <a:r>
              <a:rPr lang="fr-FR" sz="2400" dirty="0" err="1"/>
              <a:t>stagnate</a:t>
            </a:r>
            <a:r>
              <a:rPr lang="fr-FR" sz="2400" dirty="0"/>
              <a:t> at a </a:t>
            </a:r>
            <a:r>
              <a:rPr lang="fr-FR" sz="2400" dirty="0" err="1"/>
              <a:t>lower</a:t>
            </a:r>
            <a:r>
              <a:rPr lang="fr-FR" sz="2400" dirty="0"/>
              <a:t> </a:t>
            </a:r>
            <a:r>
              <a:rPr lang="fr-FR" sz="2400" dirty="0" err="1"/>
              <a:t>level</a:t>
            </a:r>
            <a:r>
              <a:rPr lang="fr-FR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A </a:t>
            </a:r>
            <a:r>
              <a:rPr lang="fr-FR" sz="2400" dirty="0" err="1"/>
              <a:t>sequence</a:t>
            </a:r>
            <a:r>
              <a:rPr lang="fr-FR" sz="2400" dirty="0"/>
              <a:t> of accommodations (</a:t>
            </a:r>
            <a:r>
              <a:rPr lang="fr-FR" sz="2400" dirty="0" err="1"/>
              <a:t>viability</a:t>
            </a:r>
            <a:r>
              <a:rPr lang="fr-FR" sz="2400" dirty="0"/>
              <a:t> </a:t>
            </a:r>
            <a:r>
              <a:rPr lang="fr-FR" sz="2400" dirty="0" err="1"/>
              <a:t>criterion</a:t>
            </a:r>
            <a:r>
              <a:rPr lang="fr-FR" sz="2400" dirty="0"/>
              <a:t>: </a:t>
            </a:r>
            <a:r>
              <a:rPr lang="fr-FR" sz="2400" dirty="0" err="1"/>
              <a:t>e.g</a:t>
            </a:r>
            <a:r>
              <a:rPr lang="fr-FR" sz="2400" dirty="0"/>
              <a:t>., to </a:t>
            </a:r>
            <a:r>
              <a:rPr lang="fr-FR" sz="2400" dirty="0" err="1"/>
              <a:t>justify</a:t>
            </a:r>
            <a:r>
              <a:rPr lang="fr-FR" sz="2400" dirty="0"/>
              <a:t> a </a:t>
            </a:r>
            <a:r>
              <a:rPr lang="fr-FR" sz="2400" dirty="0" err="1"/>
              <a:t>norm</a:t>
            </a:r>
            <a:r>
              <a:rPr lang="fr-FR" sz="2400" dirty="0"/>
              <a:t>). </a:t>
            </a:r>
            <a:r>
              <a:rPr lang="fr-FR" sz="2400" dirty="0">
                <a:sym typeface="Wingdings" panose="05000000000000000000" pitchFamily="2" charset="2"/>
              </a:rPr>
              <a:t> </a:t>
            </a:r>
            <a:r>
              <a:rPr lang="fr-FR" sz="2400" dirty="0" err="1">
                <a:sym typeface="Wingdings" panose="05000000000000000000" pitchFamily="2" charset="2"/>
              </a:rPr>
              <a:t>Example</a:t>
            </a:r>
            <a:r>
              <a:rPr lang="fr-FR" sz="2400" dirty="0">
                <a:sym typeface="Wingdings" panose="05000000000000000000" pitchFamily="2" charset="2"/>
              </a:rPr>
              <a:t>: </a:t>
            </a:r>
            <a:r>
              <a:rPr lang="fr-FR" sz="2400" dirty="0" err="1">
                <a:sym typeface="Wingdings" panose="05000000000000000000" pitchFamily="2" charset="2"/>
              </a:rPr>
              <a:t>women</a:t>
            </a:r>
            <a:r>
              <a:rPr lang="fr-FR" sz="2400" dirty="0">
                <a:sym typeface="Wingdings" panose="05000000000000000000" pitchFamily="2" charset="2"/>
              </a:rPr>
              <a:t> </a:t>
            </a:r>
            <a:r>
              <a:rPr lang="fr-FR" sz="2400" dirty="0" err="1">
                <a:sym typeface="Wingdings" panose="05000000000000000000" pitchFamily="2" charset="2"/>
              </a:rPr>
              <a:t>lower</a:t>
            </a:r>
            <a:r>
              <a:rPr lang="fr-FR" sz="2400" dirty="0">
                <a:sym typeface="Wingdings" panose="05000000000000000000" pitchFamily="2" charset="2"/>
              </a:rPr>
              <a:t> </a:t>
            </a:r>
            <a:r>
              <a:rPr lang="fr-FR" sz="2400" dirty="0" err="1">
                <a:sym typeface="Wingdings" panose="05000000000000000000" pitchFamily="2" charset="2"/>
              </a:rPr>
              <a:t>than</a:t>
            </a:r>
            <a:r>
              <a:rPr lang="fr-FR" sz="2400" dirty="0">
                <a:sym typeface="Wingdings" panose="05000000000000000000" pitchFamily="2" charset="2"/>
              </a:rPr>
              <a:t> stage 4.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788048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6004" y="131376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/>
              <a:t>Stages of moral development (Care; Gilligan):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3" y="1775430"/>
            <a:ext cx="9004539" cy="417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911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6004" y="1313765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/>
              <a:t>Stages of moral development (Care; Gilligan):</a:t>
            </a:r>
          </a:p>
          <a:p>
            <a:endParaRPr lang="en-US" b="1" dirty="0"/>
          </a:p>
          <a:p>
            <a:r>
              <a:rPr lang="en-US" sz="2000" b="1" dirty="0"/>
              <a:t>Pre Conventional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Persons only care for themselves in order to ensure survival.</a:t>
            </a:r>
            <a:br>
              <a:rPr lang="en-US" sz="2000" dirty="0"/>
            </a:br>
            <a:endParaRPr lang="en-US" sz="2000" dirty="0"/>
          </a:p>
          <a:p>
            <a:r>
              <a:rPr lang="en-US" sz="2000" b="1" dirty="0"/>
              <a:t>Conventional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Responsibility: More care shown for other people. </a:t>
            </a:r>
          </a:p>
          <a:p>
            <a:pPr lvl="1"/>
            <a:r>
              <a:rPr lang="en-US" sz="2000" dirty="0"/>
              <a:t>Gilligan says this is shown in the role of Mother &amp; Wife. </a:t>
            </a:r>
          </a:p>
          <a:p>
            <a:pPr lvl="1"/>
            <a:r>
              <a:rPr lang="en-US" sz="2000" dirty="0"/>
              <a:t>The situation sometimes carries on to ignoring needs of self. </a:t>
            </a:r>
          </a:p>
          <a:p>
            <a:pPr lvl="1"/>
            <a:endParaRPr lang="en-US" sz="2000" dirty="0"/>
          </a:p>
          <a:p>
            <a:r>
              <a:rPr lang="en-US" sz="2000" b="1" dirty="0"/>
              <a:t>Post Conventional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Acceptance of the principle of care for self and others is shown.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Don’t hurt others!</a:t>
            </a:r>
          </a:p>
          <a:p>
            <a:pPr lvl="1"/>
            <a:r>
              <a:rPr lang="en-US" sz="2000" dirty="0"/>
              <a:t>Some people never reach this level.</a:t>
            </a:r>
          </a:p>
        </p:txBody>
      </p:sp>
    </p:spTree>
    <p:extLst>
      <p:ext uri="{BB962C8B-B14F-4D97-AF65-F5344CB8AC3E}">
        <p14:creationId xmlns:p14="http://schemas.microsoft.com/office/powerpoint/2010/main" val="6628285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6138736" y="3088564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Conceptual</a:t>
            </a:r>
            <a:r>
              <a:rPr lang="de-AT" altLang="de-DE" dirty="0"/>
              <a:t> Change (Vosniadou)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4" idx="2"/>
            <a:endCxn id="5" idx="0"/>
          </p:cNvCxnSpPr>
          <p:nvPr/>
        </p:nvCxnSpPr>
        <p:spPr>
          <a:xfrm>
            <a:off x="6138736" y="2522090"/>
            <a:ext cx="1376872" cy="56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350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6004" y="1313765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Conceptual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Students fail to understand many concepts in science and mathematics because they are incompatible with their prior knowledge (counter-intuitive).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Therefore, synthetic models can be created since students try to incorporate the scientific information to their prior knowledge, forming misconceptions.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 order to achieve full conceptual change considerable changes are required in individuals’ naïve theories such as ontological </a:t>
            </a:r>
            <a:r>
              <a:rPr lang="en-US" sz="2400" dirty="0" err="1"/>
              <a:t>recategorizations</a:t>
            </a:r>
            <a:r>
              <a:rPr lang="en-US" sz="2400" dirty="0"/>
              <a:t>, representational changes and epistemological sophistication (Vosniadou, 2013). </a:t>
            </a:r>
          </a:p>
        </p:txBody>
      </p:sp>
    </p:spTree>
    <p:extLst>
      <p:ext uri="{BB962C8B-B14F-4D97-AF65-F5344CB8AC3E}">
        <p14:creationId xmlns:p14="http://schemas.microsoft.com/office/powerpoint/2010/main" val="3635234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6138736" y="3088564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Conceptual</a:t>
            </a:r>
            <a:r>
              <a:rPr lang="de-AT" altLang="de-DE" dirty="0"/>
              <a:t> Change (Vosniadou)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92279" y="3071117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4" idx="2"/>
            <a:endCxn id="5" idx="0"/>
          </p:cNvCxnSpPr>
          <p:nvPr/>
        </p:nvCxnSpPr>
        <p:spPr>
          <a:xfrm>
            <a:off x="6138736" y="2522090"/>
            <a:ext cx="1376872" cy="56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2" idx="2"/>
            <a:endCxn id="7" idx="0"/>
          </p:cNvCxnSpPr>
          <p:nvPr/>
        </p:nvCxnSpPr>
        <p:spPr>
          <a:xfrm flipH="1">
            <a:off x="1692107" y="1206044"/>
            <a:ext cx="2915897" cy="18650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Gerade Verbindung mit Pfeil 213"/>
          <p:cNvCxnSpPr>
            <a:stCxn id="4" idx="1"/>
            <a:endCxn id="7" idx="0"/>
          </p:cNvCxnSpPr>
          <p:nvPr/>
        </p:nvCxnSpPr>
        <p:spPr>
          <a:xfrm flipH="1">
            <a:off x="1692107" y="2198925"/>
            <a:ext cx="2714644" cy="872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5060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863715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Viability check:</a:t>
            </a:r>
          </a:p>
          <a:p>
            <a:r>
              <a:rPr lang="en-US" sz="2400" dirty="0"/>
              <a:t>Constructivist learning is not only constructing concepts, but also checking whether the concept is viable – equilibration (Piaget) is not automatic, but requires a test whether the viability criterion is met.</a:t>
            </a:r>
          </a:p>
          <a:p>
            <a:r>
              <a:rPr lang="en-US" sz="2400" dirty="0"/>
              <a:t>Types of VC in school: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Experience (e.g.: Bike riding)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Argumentative VC (e.g.: Moral judgment)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Social VC (e.g.: Feedback by peers)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Simulation (e.g.: Anticipation of the outcomes of one’s action)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Substitute VC (e.g.: Model learning)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Communicated VC (e.g.: Reports on VCs)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/>
              <a:t>Post hoc: </a:t>
            </a:r>
            <a:r>
              <a:rPr lang="en-US" sz="2400" dirty="0" err="1"/>
              <a:t>Reflexion</a:t>
            </a:r>
            <a:r>
              <a:rPr lang="en-US" sz="2400" dirty="0"/>
              <a:t> (e.g.: Looking for other solutions in math)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/>
              <a:t>Post hoc: </a:t>
            </a:r>
            <a:r>
              <a:rPr lang="en-US" sz="2400" dirty="0"/>
              <a:t>Feedback (e.g.: Praise)</a:t>
            </a:r>
          </a:p>
        </p:txBody>
      </p:sp>
    </p:spTree>
    <p:extLst>
      <p:ext uri="{BB962C8B-B14F-4D97-AF65-F5344CB8AC3E}">
        <p14:creationId xmlns:p14="http://schemas.microsoft.com/office/powerpoint/2010/main" val="1956849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323528" y="1556792"/>
            <a:ext cx="7921625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de-DE" sz="8000" dirty="0"/>
              <a:t>Values</a:t>
            </a:r>
            <a:endParaRPr lang="de-DE" altLang="de-DE" sz="8000" dirty="0"/>
          </a:p>
          <a:p>
            <a:r>
              <a:rPr lang="en-US" altLang="de-DE" sz="8000" dirty="0"/>
              <a:t>Education</a:t>
            </a:r>
          </a:p>
          <a:p>
            <a:r>
              <a:rPr lang="en-US" altLang="de-DE" sz="8000" dirty="0"/>
              <a:t>Knowledge</a:t>
            </a:r>
            <a:endParaRPr lang="de-DE" altLang="de-DE" sz="8000" dirty="0"/>
          </a:p>
          <a:p>
            <a:r>
              <a:rPr lang="en-US" altLang="de-DE" sz="8000" dirty="0"/>
              <a:t>Education</a:t>
            </a:r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>
            <a:off x="468313" y="4041229"/>
            <a:ext cx="8424862" cy="0"/>
          </a:xfrm>
          <a:prstGeom prst="line">
            <a:avLst/>
          </a:prstGeom>
          <a:noFill/>
          <a:ln w="1238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329916" y="2729954"/>
            <a:ext cx="51847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8000" i="1" dirty="0">
                <a:solidFill>
                  <a:srgbClr val="FF0000"/>
                </a:solidFill>
              </a:rPr>
              <a:t>and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796136" y="2204864"/>
            <a:ext cx="3097039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5400" dirty="0"/>
              <a:t>OUGHT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794374" y="4869160"/>
            <a:ext cx="3097039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5400" dirty="0"/>
              <a:t>IS</a:t>
            </a:r>
          </a:p>
        </p:txBody>
      </p:sp>
    </p:spTree>
    <p:extLst>
      <p:ext uri="{BB962C8B-B14F-4D97-AF65-F5344CB8AC3E}">
        <p14:creationId xmlns:p14="http://schemas.microsoft.com/office/powerpoint/2010/main" val="87438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24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4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24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40" grpId="0" animBg="1"/>
      <p:bldP spid="1249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6138736" y="3088564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Conceptual</a:t>
            </a:r>
            <a:r>
              <a:rPr lang="de-AT" altLang="de-DE" dirty="0"/>
              <a:t> Change (Vosniadou)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92279" y="3071117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3289114" y="4268343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Education </a:t>
            </a:r>
          </a:p>
          <a:p>
            <a:pPr algn="ctr" eaLnBrk="1" hangingPunct="1"/>
            <a:r>
              <a:rPr lang="de-AT" altLang="de-DE" dirty="0"/>
              <a:t>(Blatt &amp; Kohlberg)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6" idx="2"/>
            <a:endCxn id="8" idx="0"/>
          </p:cNvCxnSpPr>
          <p:nvPr/>
        </p:nvCxnSpPr>
        <p:spPr>
          <a:xfrm flipH="1">
            <a:off x="4612152" y="3717449"/>
            <a:ext cx="6366" cy="5508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4" idx="2"/>
            <a:endCxn id="5" idx="0"/>
          </p:cNvCxnSpPr>
          <p:nvPr/>
        </p:nvCxnSpPr>
        <p:spPr>
          <a:xfrm>
            <a:off x="6138736" y="2522090"/>
            <a:ext cx="1376872" cy="56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2" idx="2"/>
            <a:endCxn id="7" idx="0"/>
          </p:cNvCxnSpPr>
          <p:nvPr/>
        </p:nvCxnSpPr>
        <p:spPr>
          <a:xfrm flipH="1">
            <a:off x="1692107" y="1206044"/>
            <a:ext cx="2915897" cy="18650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Gerade Verbindung mit Pfeil 213"/>
          <p:cNvCxnSpPr>
            <a:stCxn id="4" idx="1"/>
            <a:endCxn id="7" idx="0"/>
          </p:cNvCxnSpPr>
          <p:nvPr/>
        </p:nvCxnSpPr>
        <p:spPr>
          <a:xfrm flipH="1">
            <a:off x="1692107" y="2198925"/>
            <a:ext cx="2714644" cy="872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2321381" y="3695169"/>
            <a:ext cx="1242507" cy="550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6167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863715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Moral education according to Blatt &amp; Kohlberg: </a:t>
            </a:r>
            <a:r>
              <a:rPr lang="en-US" sz="2400" dirty="0"/>
              <a:t>Dilemma discussion</a:t>
            </a:r>
          </a:p>
          <a:p>
            <a:r>
              <a:rPr lang="en-US" sz="2400" dirty="0"/>
              <a:t>Dilemma: Situation in which a protagonist must take a decision; whatever decision is taken, some values are broken.</a:t>
            </a:r>
          </a:p>
          <a:p>
            <a:r>
              <a:rPr lang="en-US" sz="2400" dirty="0"/>
              <a:t>Discussing a dilemma in groups: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Arguments of different stages of moral judgment are exchanged and checked for viability;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Failed viability checks lead to disequilibrium;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After discussions, equilibration occurs, and accommodation.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Research has shown that such dilemma discussions lead to higher stages – but it takes time.</a:t>
            </a:r>
          </a:p>
        </p:txBody>
      </p:sp>
    </p:spTree>
    <p:extLst>
      <p:ext uri="{BB962C8B-B14F-4D97-AF65-F5344CB8AC3E}">
        <p14:creationId xmlns:p14="http://schemas.microsoft.com/office/powerpoint/2010/main" val="13753531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6138736" y="3088564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Conceptual</a:t>
            </a:r>
            <a:r>
              <a:rPr lang="de-AT" altLang="de-DE" dirty="0"/>
              <a:t> Change (Vosniadou)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92279" y="3071117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3289114" y="4268343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Education </a:t>
            </a:r>
          </a:p>
          <a:p>
            <a:pPr algn="ctr" eaLnBrk="1" hangingPunct="1"/>
            <a:r>
              <a:rPr lang="de-AT" altLang="de-DE" dirty="0"/>
              <a:t>(Blatt &amp; Kohlberg)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6138736" y="4290622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Inquiry</a:t>
            </a:r>
            <a:r>
              <a:rPr lang="de-AT" altLang="de-DE" dirty="0"/>
              <a:t> </a:t>
            </a:r>
            <a:r>
              <a:rPr lang="de-AT" altLang="de-DE" dirty="0" err="1"/>
              <a:t>Based</a:t>
            </a:r>
            <a:r>
              <a:rPr lang="de-AT" altLang="de-DE" dirty="0"/>
              <a:t> Learning</a:t>
            </a:r>
          </a:p>
          <a:p>
            <a:pPr algn="ctr" eaLnBrk="1" hangingPunct="1"/>
            <a:r>
              <a:rPr lang="de-AT" altLang="de-DE" dirty="0"/>
              <a:t>(</a:t>
            </a:r>
            <a:r>
              <a:rPr lang="de-AT" altLang="de-DE" dirty="0" err="1"/>
              <a:t>Reitinger</a:t>
            </a:r>
            <a:r>
              <a:rPr lang="de-AT" altLang="de-DE" dirty="0"/>
              <a:t>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6" idx="2"/>
            <a:endCxn id="8" idx="0"/>
          </p:cNvCxnSpPr>
          <p:nvPr/>
        </p:nvCxnSpPr>
        <p:spPr>
          <a:xfrm flipH="1">
            <a:off x="4612152" y="3717449"/>
            <a:ext cx="6366" cy="5508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4" idx="2"/>
            <a:endCxn id="5" idx="0"/>
          </p:cNvCxnSpPr>
          <p:nvPr/>
        </p:nvCxnSpPr>
        <p:spPr>
          <a:xfrm>
            <a:off x="6138736" y="2522090"/>
            <a:ext cx="1376872" cy="56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2" idx="2"/>
            <a:endCxn id="7" idx="0"/>
          </p:cNvCxnSpPr>
          <p:nvPr/>
        </p:nvCxnSpPr>
        <p:spPr>
          <a:xfrm flipH="1">
            <a:off x="1692107" y="1206044"/>
            <a:ext cx="2915897" cy="18650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stCxn id="5" idx="2"/>
            <a:endCxn id="9" idx="0"/>
          </p:cNvCxnSpPr>
          <p:nvPr/>
        </p:nvCxnSpPr>
        <p:spPr>
          <a:xfrm>
            <a:off x="7515608" y="3734895"/>
            <a:ext cx="0" cy="5557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Gerade Verbindung mit Pfeil 213"/>
          <p:cNvCxnSpPr>
            <a:stCxn id="4" idx="1"/>
            <a:endCxn id="7" idx="0"/>
          </p:cNvCxnSpPr>
          <p:nvPr/>
        </p:nvCxnSpPr>
        <p:spPr>
          <a:xfrm flipH="1">
            <a:off x="1692107" y="2198925"/>
            <a:ext cx="2714644" cy="872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2321381" y="3695169"/>
            <a:ext cx="1242507" cy="550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781824" y="3717448"/>
            <a:ext cx="3685520" cy="5286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9157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863715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Inquiry-based teaching/learning</a:t>
            </a:r>
          </a:p>
          <a:p>
            <a:r>
              <a:rPr lang="en-US" sz="2400" dirty="0"/>
              <a:t>Constructivist knowledge acquisition is based on asking questions (</a:t>
            </a:r>
            <a:r>
              <a:rPr lang="en-US" sz="2400" dirty="0">
                <a:sym typeface="Wingdings" panose="05000000000000000000" pitchFamily="2" charset="2"/>
              </a:rPr>
              <a:t> viability criterion), </a:t>
            </a:r>
            <a:r>
              <a:rPr lang="en-US" sz="2400" dirty="0"/>
              <a:t>trying to answer them and checking whether the answer is viable (viability check).</a:t>
            </a:r>
          </a:p>
          <a:p>
            <a:r>
              <a:rPr lang="en-US" sz="2400" dirty="0" err="1"/>
              <a:t>Reitinger</a:t>
            </a:r>
            <a:r>
              <a:rPr lang="en-US" sz="2400" dirty="0"/>
              <a:t>:</a:t>
            </a:r>
          </a:p>
          <a:p>
            <a:r>
              <a:rPr lang="en-US" sz="2400" dirty="0"/>
              <a:t>Criteria: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General discovery interest: Curiosity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Method affirmation: Authenticity of autonomous learning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Experience-based hypothesizing: Assumptions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Authentic exploration: Self-determined inquiry (</a:t>
            </a:r>
            <a:r>
              <a:rPr lang="en-US" sz="2400" dirty="0" err="1"/>
              <a:t>Decy</a:t>
            </a:r>
            <a:r>
              <a:rPr lang="en-US" sz="2400" dirty="0"/>
              <a:t> &amp; Ryan)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Critical discourse: VC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Conclusion-based transfer: Applying to other fields.</a:t>
            </a:r>
          </a:p>
        </p:txBody>
      </p:sp>
    </p:spTree>
    <p:extLst>
      <p:ext uri="{BB962C8B-B14F-4D97-AF65-F5344CB8AC3E}">
        <p14:creationId xmlns:p14="http://schemas.microsoft.com/office/powerpoint/2010/main" val="38437417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863715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Reitinger</a:t>
            </a:r>
            <a:r>
              <a:rPr lang="en-US" sz="2400" dirty="0"/>
              <a:t>:</a:t>
            </a:r>
          </a:p>
          <a:p>
            <a:r>
              <a:rPr lang="en-US" sz="2400" dirty="0"/>
              <a:t>Conditions: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Trust: Truthfulness, “ideal communication situation” (Habermas)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Self-determination: Autonomy; responsibility for one’s own learning; open setting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Safety: Errors are a learning opportunity (provided VC), not a failure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Clearness: Minimizing ambivalence and misunderstandings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Structuring: Clear frameworks without losing autonomy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Personalizing: Learner’s individual perception in the focus</a:t>
            </a:r>
          </a:p>
        </p:txBody>
      </p:sp>
    </p:spTree>
    <p:extLst>
      <p:ext uri="{BB962C8B-B14F-4D97-AF65-F5344CB8AC3E}">
        <p14:creationId xmlns:p14="http://schemas.microsoft.com/office/powerpoint/2010/main" val="3449964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6138736" y="3088564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Conceptual</a:t>
            </a:r>
            <a:r>
              <a:rPr lang="de-AT" altLang="de-DE" dirty="0"/>
              <a:t> Change (Vosniadou)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92279" y="3071117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3289114" y="4268343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Education </a:t>
            </a:r>
          </a:p>
          <a:p>
            <a:pPr algn="ctr" eaLnBrk="1" hangingPunct="1"/>
            <a:r>
              <a:rPr lang="de-AT" altLang="de-DE" dirty="0"/>
              <a:t>(Blatt &amp; Kohlberg)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6138736" y="4290622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Inquiry</a:t>
            </a:r>
            <a:r>
              <a:rPr lang="de-AT" altLang="de-DE" dirty="0"/>
              <a:t> </a:t>
            </a:r>
            <a:r>
              <a:rPr lang="de-AT" altLang="de-DE" dirty="0" err="1"/>
              <a:t>Based</a:t>
            </a:r>
            <a:r>
              <a:rPr lang="de-AT" altLang="de-DE" dirty="0"/>
              <a:t> Learning</a:t>
            </a:r>
          </a:p>
          <a:p>
            <a:pPr algn="ctr" eaLnBrk="1" hangingPunct="1"/>
            <a:r>
              <a:rPr lang="de-AT" altLang="de-DE" dirty="0"/>
              <a:t>(</a:t>
            </a:r>
            <a:r>
              <a:rPr lang="de-AT" altLang="de-DE" dirty="0" err="1"/>
              <a:t>Reitinger</a:t>
            </a:r>
            <a:r>
              <a:rPr lang="de-AT" altLang="de-DE" dirty="0"/>
              <a:t>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6" idx="2"/>
            <a:endCxn id="8" idx="0"/>
          </p:cNvCxnSpPr>
          <p:nvPr/>
        </p:nvCxnSpPr>
        <p:spPr>
          <a:xfrm flipH="1">
            <a:off x="4612152" y="3717449"/>
            <a:ext cx="6366" cy="5508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4" idx="2"/>
            <a:endCxn id="5" idx="0"/>
          </p:cNvCxnSpPr>
          <p:nvPr/>
        </p:nvCxnSpPr>
        <p:spPr>
          <a:xfrm>
            <a:off x="6138736" y="2522090"/>
            <a:ext cx="1376872" cy="56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2" idx="2"/>
            <a:endCxn id="7" idx="0"/>
          </p:cNvCxnSpPr>
          <p:nvPr/>
        </p:nvCxnSpPr>
        <p:spPr>
          <a:xfrm flipH="1">
            <a:off x="1692107" y="1206044"/>
            <a:ext cx="2915897" cy="18650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stCxn id="5" idx="2"/>
            <a:endCxn id="9" idx="0"/>
          </p:cNvCxnSpPr>
          <p:nvPr/>
        </p:nvCxnSpPr>
        <p:spPr>
          <a:xfrm>
            <a:off x="7515608" y="3734895"/>
            <a:ext cx="0" cy="5557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Gerade Verbindung mit Pfeil 213"/>
          <p:cNvCxnSpPr>
            <a:stCxn id="4" idx="1"/>
            <a:endCxn id="7" idx="0"/>
          </p:cNvCxnSpPr>
          <p:nvPr/>
        </p:nvCxnSpPr>
        <p:spPr>
          <a:xfrm flipH="1">
            <a:off x="1692107" y="2198925"/>
            <a:ext cx="2714644" cy="872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>
            <a:spLocks noChangeArrowheads="1"/>
          </p:cNvSpPr>
          <p:nvPr/>
        </p:nvSpPr>
        <p:spPr bwMode="auto">
          <a:xfrm>
            <a:off x="308868" y="4290622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Social</a:t>
            </a:r>
            <a:r>
              <a:rPr lang="de-AT" altLang="de-DE" dirty="0"/>
              <a:t> </a:t>
            </a:r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cxnSp>
        <p:nvCxnSpPr>
          <p:cNvPr id="28" name="Gerade Verbindung mit Pfeil 27"/>
          <p:cNvCxnSpPr>
            <a:endCxn id="23" idx="0"/>
          </p:cNvCxnSpPr>
          <p:nvPr/>
        </p:nvCxnSpPr>
        <p:spPr>
          <a:xfrm>
            <a:off x="1702603" y="3731108"/>
            <a:ext cx="6093" cy="5595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2321381" y="3695169"/>
            <a:ext cx="1242507" cy="550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781824" y="3717448"/>
            <a:ext cx="3685520" cy="5286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6156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863715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Social VC:</a:t>
            </a:r>
          </a:p>
          <a:p>
            <a:r>
              <a:rPr lang="en-US" sz="2400" dirty="0"/>
              <a:t>In the tradition of Vygotsky (social constructivism)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Knowledge is socially and culturally constructed that is influenced by the group and it’s environment. Learning is a social activity.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Learning is promoted through collaboration -- collaboration among students, and between students and teacher.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As students share background knowledge and participate in the give and take of collaborative and cooperative activities </a:t>
            </a:r>
            <a:r>
              <a:rPr lang="en-US" sz="2000" strike="dblStrike" dirty="0"/>
              <a:t>they are actually negotiating meaning </a:t>
            </a:r>
            <a:r>
              <a:rPr lang="en-US" sz="2400" dirty="0">
                <a:sym typeface="Wingdings" panose="05000000000000000000" pitchFamily="2" charset="2"/>
              </a:rPr>
              <a:t> this is replaced by the VC!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They are building knowledge, </a:t>
            </a:r>
            <a:r>
              <a:rPr lang="en-US" sz="2000" strike="dblStrike" dirty="0"/>
              <a:t>not as individuals, but as a group</a:t>
            </a:r>
            <a:r>
              <a:rPr lang="en-US" sz="2400" dirty="0"/>
              <a:t>.  Rather (in contrast to Vygotsky) each learner acquires an individual concept.</a:t>
            </a:r>
          </a:p>
          <a:p>
            <a:pPr marL="1257300" lvl="2" indent="-3429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External theories are not taken uncritically for the VaKE theory</a:t>
            </a:r>
          </a:p>
        </p:txBody>
      </p:sp>
    </p:spTree>
    <p:extLst>
      <p:ext uri="{BB962C8B-B14F-4D97-AF65-F5344CB8AC3E}">
        <p14:creationId xmlns:p14="http://schemas.microsoft.com/office/powerpoint/2010/main" val="111845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6138736" y="3088564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Conceptual</a:t>
            </a:r>
            <a:r>
              <a:rPr lang="de-AT" altLang="de-DE" dirty="0"/>
              <a:t> Change (Vosniadou)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92279" y="3071117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3289114" y="4268343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Education </a:t>
            </a:r>
          </a:p>
          <a:p>
            <a:pPr algn="ctr" eaLnBrk="1" hangingPunct="1"/>
            <a:r>
              <a:rPr lang="de-AT" altLang="de-DE" dirty="0"/>
              <a:t>(Blatt &amp; Kohlberg)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6138736" y="4290622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Inquiry</a:t>
            </a:r>
            <a:r>
              <a:rPr lang="de-AT" altLang="de-DE" dirty="0"/>
              <a:t> </a:t>
            </a:r>
            <a:r>
              <a:rPr lang="de-AT" altLang="de-DE" dirty="0" err="1"/>
              <a:t>Based</a:t>
            </a:r>
            <a:r>
              <a:rPr lang="de-AT" altLang="de-DE" dirty="0"/>
              <a:t> Learning</a:t>
            </a:r>
          </a:p>
          <a:p>
            <a:pPr algn="ctr" eaLnBrk="1" hangingPunct="1"/>
            <a:r>
              <a:rPr lang="de-AT" altLang="de-DE" dirty="0"/>
              <a:t>(</a:t>
            </a:r>
            <a:r>
              <a:rPr lang="de-AT" altLang="de-DE" dirty="0" err="1"/>
              <a:t>Reitinger</a:t>
            </a:r>
            <a:r>
              <a:rPr lang="de-AT" altLang="de-DE" dirty="0"/>
              <a:t>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6" idx="2"/>
            <a:endCxn id="8" idx="0"/>
          </p:cNvCxnSpPr>
          <p:nvPr/>
        </p:nvCxnSpPr>
        <p:spPr>
          <a:xfrm flipH="1">
            <a:off x="4612152" y="3717449"/>
            <a:ext cx="6366" cy="5508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8" idx="2"/>
            <a:endCxn id="36" idx="0"/>
          </p:cNvCxnSpPr>
          <p:nvPr/>
        </p:nvCxnSpPr>
        <p:spPr>
          <a:xfrm flipH="1">
            <a:off x="4596118" y="4914674"/>
            <a:ext cx="16034" cy="393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4" idx="2"/>
            <a:endCxn id="5" idx="0"/>
          </p:cNvCxnSpPr>
          <p:nvPr/>
        </p:nvCxnSpPr>
        <p:spPr>
          <a:xfrm>
            <a:off x="6138736" y="2522090"/>
            <a:ext cx="1376872" cy="56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2" idx="2"/>
            <a:endCxn id="7" idx="0"/>
          </p:cNvCxnSpPr>
          <p:nvPr/>
        </p:nvCxnSpPr>
        <p:spPr>
          <a:xfrm flipH="1">
            <a:off x="1692107" y="1206044"/>
            <a:ext cx="2915897" cy="18650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stCxn id="5" idx="2"/>
            <a:endCxn id="9" idx="0"/>
          </p:cNvCxnSpPr>
          <p:nvPr/>
        </p:nvCxnSpPr>
        <p:spPr>
          <a:xfrm>
            <a:off x="7515608" y="3734895"/>
            <a:ext cx="0" cy="5557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9" idx="2"/>
            <a:endCxn id="36" idx="3"/>
          </p:cNvCxnSpPr>
          <p:nvPr/>
        </p:nvCxnSpPr>
        <p:spPr>
          <a:xfrm flipH="1">
            <a:off x="5337282" y="4936953"/>
            <a:ext cx="2178326" cy="6326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23" idx="2"/>
            <a:endCxn id="36" idx="1"/>
          </p:cNvCxnSpPr>
          <p:nvPr/>
        </p:nvCxnSpPr>
        <p:spPr>
          <a:xfrm>
            <a:off x="1708696" y="4936953"/>
            <a:ext cx="2146257" cy="6326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3854953" y="5308014"/>
            <a:ext cx="1482329" cy="52322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00B0F0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2800" b="1"/>
              <a:t>V</a:t>
            </a:r>
            <a:r>
              <a:rPr lang="de-DE" altLang="de-DE" sz="2800" b="1" i="1"/>
              <a:t>a</a:t>
            </a:r>
            <a:r>
              <a:rPr lang="de-DE" altLang="de-DE" sz="2800" b="1"/>
              <a:t>KE</a:t>
            </a:r>
          </a:p>
        </p:txBody>
      </p:sp>
      <p:cxnSp>
        <p:nvCxnSpPr>
          <p:cNvPr id="214" name="Gerade Verbindung mit Pfeil 213"/>
          <p:cNvCxnSpPr>
            <a:stCxn id="4" idx="1"/>
            <a:endCxn id="7" idx="0"/>
          </p:cNvCxnSpPr>
          <p:nvPr/>
        </p:nvCxnSpPr>
        <p:spPr>
          <a:xfrm flipH="1">
            <a:off x="1692107" y="2198925"/>
            <a:ext cx="2714644" cy="872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>
            <a:spLocks noChangeArrowheads="1"/>
          </p:cNvSpPr>
          <p:nvPr/>
        </p:nvSpPr>
        <p:spPr bwMode="auto">
          <a:xfrm>
            <a:off x="308868" y="4290622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Social</a:t>
            </a:r>
            <a:r>
              <a:rPr lang="de-AT" altLang="de-DE" dirty="0"/>
              <a:t> </a:t>
            </a:r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cxnSp>
        <p:nvCxnSpPr>
          <p:cNvPr id="28" name="Gerade Verbindung mit Pfeil 27"/>
          <p:cNvCxnSpPr>
            <a:endCxn id="23" idx="0"/>
          </p:cNvCxnSpPr>
          <p:nvPr/>
        </p:nvCxnSpPr>
        <p:spPr>
          <a:xfrm>
            <a:off x="1702603" y="3731108"/>
            <a:ext cx="6093" cy="5595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2321381" y="3695169"/>
            <a:ext cx="1242507" cy="550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781824" y="3717448"/>
            <a:ext cx="3685520" cy="5286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1595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6138736" y="3088564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Conceptual</a:t>
            </a:r>
            <a:r>
              <a:rPr lang="de-AT" altLang="de-DE" dirty="0"/>
              <a:t> Change (Vosniadou)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92279" y="3071117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3289114" y="4268343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Education </a:t>
            </a:r>
          </a:p>
          <a:p>
            <a:pPr algn="ctr" eaLnBrk="1" hangingPunct="1"/>
            <a:r>
              <a:rPr lang="de-AT" altLang="de-DE" dirty="0"/>
              <a:t>(Blatt &amp; Kohlberg)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6138736" y="4290622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Inquiry</a:t>
            </a:r>
            <a:r>
              <a:rPr lang="de-AT" altLang="de-DE" dirty="0"/>
              <a:t> </a:t>
            </a:r>
            <a:r>
              <a:rPr lang="de-AT" altLang="de-DE" dirty="0" err="1"/>
              <a:t>Based</a:t>
            </a:r>
            <a:r>
              <a:rPr lang="de-AT" altLang="de-DE" dirty="0"/>
              <a:t> Learning</a:t>
            </a:r>
          </a:p>
          <a:p>
            <a:pPr algn="ctr" eaLnBrk="1" hangingPunct="1"/>
            <a:r>
              <a:rPr lang="de-AT" altLang="de-DE" dirty="0"/>
              <a:t>(</a:t>
            </a:r>
            <a:r>
              <a:rPr lang="de-AT" altLang="de-DE" dirty="0" err="1"/>
              <a:t>Reitinger</a:t>
            </a:r>
            <a:r>
              <a:rPr lang="de-AT" altLang="de-DE" dirty="0"/>
              <a:t>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6" idx="2"/>
            <a:endCxn id="8" idx="0"/>
          </p:cNvCxnSpPr>
          <p:nvPr/>
        </p:nvCxnSpPr>
        <p:spPr>
          <a:xfrm flipH="1">
            <a:off x="4612152" y="3717449"/>
            <a:ext cx="6366" cy="5508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8" idx="2"/>
            <a:endCxn id="36" idx="0"/>
          </p:cNvCxnSpPr>
          <p:nvPr/>
        </p:nvCxnSpPr>
        <p:spPr>
          <a:xfrm flipH="1">
            <a:off x="4596118" y="4914674"/>
            <a:ext cx="16034" cy="393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4" idx="2"/>
            <a:endCxn id="5" idx="0"/>
          </p:cNvCxnSpPr>
          <p:nvPr/>
        </p:nvCxnSpPr>
        <p:spPr>
          <a:xfrm>
            <a:off x="6138736" y="2522090"/>
            <a:ext cx="1376872" cy="56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2" idx="2"/>
            <a:endCxn id="7" idx="0"/>
          </p:cNvCxnSpPr>
          <p:nvPr/>
        </p:nvCxnSpPr>
        <p:spPr>
          <a:xfrm flipH="1">
            <a:off x="1692107" y="1206044"/>
            <a:ext cx="2915897" cy="18650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26" idx="0"/>
            <a:endCxn id="36" idx="2"/>
          </p:cNvCxnSpPr>
          <p:nvPr/>
        </p:nvCxnSpPr>
        <p:spPr>
          <a:xfrm flipH="1" flipV="1">
            <a:off x="4596118" y="5831234"/>
            <a:ext cx="7087" cy="2923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>
            <a:spLocks noChangeArrowheads="1"/>
          </p:cNvSpPr>
          <p:nvPr/>
        </p:nvSpPr>
        <p:spPr bwMode="auto">
          <a:xfrm>
            <a:off x="2907160" y="6123622"/>
            <a:ext cx="339209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Additional </a:t>
            </a:r>
            <a:r>
              <a:rPr lang="de-AT" altLang="de-DE" dirty="0" err="1"/>
              <a:t>Theories</a:t>
            </a:r>
            <a:endParaRPr lang="de-AT" altLang="de-DE" dirty="0"/>
          </a:p>
        </p:txBody>
      </p:sp>
      <p:cxnSp>
        <p:nvCxnSpPr>
          <p:cNvPr id="29" name="Gerade Verbindung mit Pfeil 28"/>
          <p:cNvCxnSpPr>
            <a:stCxn id="5" idx="2"/>
            <a:endCxn id="9" idx="0"/>
          </p:cNvCxnSpPr>
          <p:nvPr/>
        </p:nvCxnSpPr>
        <p:spPr>
          <a:xfrm>
            <a:off x="7515608" y="3734895"/>
            <a:ext cx="0" cy="5557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9" idx="2"/>
            <a:endCxn id="36" idx="3"/>
          </p:cNvCxnSpPr>
          <p:nvPr/>
        </p:nvCxnSpPr>
        <p:spPr>
          <a:xfrm flipH="1">
            <a:off x="5337282" y="4936953"/>
            <a:ext cx="2178326" cy="6326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23" idx="2"/>
            <a:endCxn id="36" idx="1"/>
          </p:cNvCxnSpPr>
          <p:nvPr/>
        </p:nvCxnSpPr>
        <p:spPr>
          <a:xfrm>
            <a:off x="1708696" y="4936953"/>
            <a:ext cx="2146257" cy="6326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3854953" y="5308014"/>
            <a:ext cx="1482329" cy="52322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00B0F0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2800" b="1"/>
              <a:t>V</a:t>
            </a:r>
            <a:r>
              <a:rPr lang="de-DE" altLang="de-DE" sz="2800" b="1" i="1"/>
              <a:t>a</a:t>
            </a:r>
            <a:r>
              <a:rPr lang="de-DE" altLang="de-DE" sz="2800" b="1"/>
              <a:t>KE</a:t>
            </a:r>
          </a:p>
        </p:txBody>
      </p:sp>
      <p:cxnSp>
        <p:nvCxnSpPr>
          <p:cNvPr id="214" name="Gerade Verbindung mit Pfeil 213"/>
          <p:cNvCxnSpPr>
            <a:stCxn id="4" idx="1"/>
            <a:endCxn id="7" idx="0"/>
          </p:cNvCxnSpPr>
          <p:nvPr/>
        </p:nvCxnSpPr>
        <p:spPr>
          <a:xfrm flipH="1">
            <a:off x="1692107" y="2198925"/>
            <a:ext cx="2714644" cy="872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>
            <a:spLocks noChangeArrowheads="1"/>
          </p:cNvSpPr>
          <p:nvPr/>
        </p:nvSpPr>
        <p:spPr bwMode="auto">
          <a:xfrm>
            <a:off x="308868" y="4290622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Social</a:t>
            </a:r>
            <a:r>
              <a:rPr lang="de-AT" altLang="de-DE" dirty="0"/>
              <a:t> </a:t>
            </a:r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cxnSp>
        <p:nvCxnSpPr>
          <p:cNvPr id="28" name="Gerade Verbindung mit Pfeil 27"/>
          <p:cNvCxnSpPr>
            <a:endCxn id="23" idx="0"/>
          </p:cNvCxnSpPr>
          <p:nvPr/>
        </p:nvCxnSpPr>
        <p:spPr>
          <a:xfrm>
            <a:off x="1702603" y="3731108"/>
            <a:ext cx="6093" cy="5595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2321381" y="3695169"/>
            <a:ext cx="1242507" cy="550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781824" y="3717448"/>
            <a:ext cx="3685520" cy="5286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4335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863715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Whenever presenting V</a:t>
            </a:r>
            <a:r>
              <a:rPr lang="en-US" sz="2400" i="1" dirty="0"/>
              <a:t>a</a:t>
            </a:r>
            <a:r>
              <a:rPr lang="en-US" sz="2400" dirty="0"/>
              <a:t>KE, social scientists say that one could also use other theories. There are many such theories. </a:t>
            </a:r>
          </a:p>
          <a:p>
            <a:endParaRPr lang="en-US" sz="2400" dirty="0"/>
          </a:p>
          <a:p>
            <a:r>
              <a:rPr lang="en-US" sz="2400" dirty="0"/>
              <a:t>Again: VaKE permits to integrate many different theories, even ones that seem contradictory!</a:t>
            </a:r>
          </a:p>
          <a:p>
            <a:r>
              <a:rPr lang="en-US" sz="2400" dirty="0">
                <a:sym typeface="Wingdings" panose="05000000000000000000" pitchFamily="2" charset="2"/>
              </a:rPr>
              <a:t> Questioning Kuhn’s paradigm theory!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0128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196752"/>
            <a:ext cx="9144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400" b="1" dirty="0"/>
              <a:t>Ad V</a:t>
            </a:r>
            <a:r>
              <a:rPr lang="de-DE" sz="2400" b="1" i="1" dirty="0"/>
              <a:t>a</a:t>
            </a:r>
            <a:r>
              <a:rPr lang="de-DE" sz="2400" b="1" dirty="0"/>
              <a:t>KE</a:t>
            </a:r>
          </a:p>
          <a:p>
            <a:pPr>
              <a:defRPr/>
            </a:pPr>
            <a:r>
              <a:rPr lang="en-AU" sz="2400" dirty="0"/>
              <a:t>Gruber (2009, 2010)</a:t>
            </a:r>
            <a:r>
              <a:rPr lang="en-AU" sz="2800" dirty="0"/>
              <a:t>:</a:t>
            </a:r>
            <a:endParaRPr lang="en-AU" sz="2400" dirty="0"/>
          </a:p>
          <a:p>
            <a:pPr indent="0">
              <a:defRPr/>
            </a:pPr>
            <a:r>
              <a:rPr lang="en-AU" sz="2400" dirty="0"/>
              <a:t>Teachers want to do values education, but they avoid it because</a:t>
            </a:r>
          </a:p>
          <a:p>
            <a:pPr marL="0" lvl="1">
              <a:buFont typeface="+mj-lt"/>
              <a:buAutoNum type="arabicPeriod"/>
              <a:defRPr/>
            </a:pPr>
            <a:r>
              <a:rPr lang="en-AU" sz="2400" dirty="0"/>
              <a:t> Curricular pressure, lack of time, school structure etc.</a:t>
            </a:r>
          </a:p>
          <a:p>
            <a:pPr marL="0" lvl="1">
              <a:buFont typeface="+mj-lt"/>
              <a:buAutoNum type="arabicPeriod"/>
              <a:defRPr/>
            </a:pPr>
            <a:r>
              <a:rPr lang="en-AU" sz="2400" dirty="0"/>
              <a:t> „I don‘t know how to do it.“</a:t>
            </a:r>
          </a:p>
          <a:p>
            <a:pPr marL="0" lvl="1">
              <a:buFont typeface="+mj-lt"/>
              <a:buAutoNum type="arabicPeriod"/>
              <a:defRPr/>
            </a:pPr>
            <a:r>
              <a:rPr lang="en-AU" sz="2400" dirty="0"/>
              <a:t> „I don‘t want to interfere with parents and administration.“</a:t>
            </a:r>
          </a:p>
          <a:p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9330501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180882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AT" sz="3600" b="1" dirty="0">
                <a:latin typeface="Arial" charset="0"/>
                <a:cs typeface="Arial" charset="0"/>
              </a:rPr>
              <a:t>2. V</a:t>
            </a:r>
            <a:r>
              <a:rPr lang="de-AT" sz="3600" b="1" i="1" dirty="0">
                <a:latin typeface="Arial" charset="0"/>
                <a:cs typeface="Arial" charset="0"/>
              </a:rPr>
              <a:t>a</a:t>
            </a:r>
            <a:r>
              <a:rPr lang="de-AT" sz="3600" b="1" dirty="0">
                <a:latin typeface="Arial" charset="0"/>
                <a:cs typeface="Arial" charset="0"/>
              </a:rPr>
              <a:t>KE</a:t>
            </a:r>
          </a:p>
        </p:txBody>
      </p:sp>
    </p:spTree>
    <p:extLst>
      <p:ext uri="{BB962C8B-B14F-4D97-AF65-F5344CB8AC3E}">
        <p14:creationId xmlns:p14="http://schemas.microsoft.com/office/powerpoint/2010/main" val="41351355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feld 2"/>
          <p:cNvSpPr txBox="1">
            <a:spLocks noChangeArrowheads="1"/>
          </p:cNvSpPr>
          <p:nvPr/>
        </p:nvSpPr>
        <p:spPr bwMode="auto">
          <a:xfrm>
            <a:off x="1016000" y="1042988"/>
            <a:ext cx="8128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defRPr/>
            </a:pPr>
            <a:r>
              <a:rPr lang="en-US" sz="2400" dirty="0"/>
              <a:t>Dilemmas in V</a:t>
            </a:r>
            <a:r>
              <a:rPr lang="en-US" sz="2400" i="1" dirty="0"/>
              <a:t>a</a:t>
            </a:r>
            <a:r>
              <a:rPr lang="en-US" sz="2400" dirty="0"/>
              <a:t>KE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Values dilemma in the sense of Blatt &amp; Kohlberg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Knowledge that students may use is addressed.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400" dirty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400" dirty="0"/>
          </a:p>
          <a:p>
            <a:pPr marL="0" indent="0" eaLnBrk="1" hangingPunct="1">
              <a:defRPr/>
            </a:pPr>
            <a:r>
              <a:rPr lang="en-US" sz="2400" dirty="0"/>
              <a:t>Please propose a dilemma to demonstrate the steps!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feld 57"/>
          <p:cNvSpPr txBox="1">
            <a:spLocks noChangeArrowheads="1"/>
          </p:cNvSpPr>
          <p:nvPr/>
        </p:nvSpPr>
        <p:spPr bwMode="auto">
          <a:xfrm rot="-291915">
            <a:off x="1984375" y="4556125"/>
            <a:ext cx="6350000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2400"/>
              <a:t>Should an unemployed worker with an ill child demonstrate against building a nuclear power plant where he could find a job?</a:t>
            </a:r>
          </a:p>
        </p:txBody>
      </p:sp>
      <p:sp>
        <p:nvSpPr>
          <p:cNvPr id="60" name="Textfeld 59"/>
          <p:cNvSpPr txBox="1">
            <a:spLocks noChangeArrowheads="1"/>
          </p:cNvSpPr>
          <p:nvPr/>
        </p:nvSpPr>
        <p:spPr bwMode="auto">
          <a:xfrm>
            <a:off x="1635125" y="3579813"/>
            <a:ext cx="2978150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/>
              <a:t>Should the pipeline Nabucco be built?</a:t>
            </a:r>
          </a:p>
        </p:txBody>
      </p:sp>
      <p:sp>
        <p:nvSpPr>
          <p:cNvPr id="59" name="Textfeld 58"/>
          <p:cNvSpPr txBox="1">
            <a:spLocks noChangeArrowheads="1"/>
          </p:cNvSpPr>
          <p:nvPr/>
        </p:nvSpPr>
        <p:spPr bwMode="auto">
          <a:xfrm>
            <a:off x="4719638" y="3022600"/>
            <a:ext cx="3875087" cy="830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/>
              <a:t>Should a specific sexual offender be castrated?</a:t>
            </a:r>
          </a:p>
        </p:txBody>
      </p:sp>
      <p:sp>
        <p:nvSpPr>
          <p:cNvPr id="56" name="Textfeld 55"/>
          <p:cNvSpPr txBox="1">
            <a:spLocks noChangeArrowheads="1"/>
          </p:cNvSpPr>
          <p:nvPr/>
        </p:nvSpPr>
        <p:spPr bwMode="auto">
          <a:xfrm rot="-435305">
            <a:off x="1063625" y="2457450"/>
            <a:ext cx="3495675" cy="830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/>
              <a:t>Is Woyzeck guilty of murder of his girlfriend?</a:t>
            </a:r>
          </a:p>
        </p:txBody>
      </p:sp>
      <p:sp>
        <p:nvSpPr>
          <p:cNvPr id="57" name="Textfeld 56"/>
          <p:cNvSpPr txBox="1">
            <a:spLocks noChangeArrowheads="1"/>
          </p:cNvSpPr>
          <p:nvPr/>
        </p:nvSpPr>
        <p:spPr bwMode="auto">
          <a:xfrm rot="-412244">
            <a:off x="4748213" y="1585913"/>
            <a:ext cx="3959225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/>
              <a:t>Was William the Conqueror entitled to invade England?</a:t>
            </a:r>
          </a:p>
        </p:txBody>
      </p:sp>
      <p:pic>
        <p:nvPicPr>
          <p:cNvPr id="28679" name="Picture 3" descr="Logo4-niedr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0"/>
            <a:ext cx="2339975" cy="7239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8680" name="Rectangle 5"/>
          <p:cNvSpPr>
            <a:spLocks noChangeArrowheads="1"/>
          </p:cNvSpPr>
          <p:nvPr/>
        </p:nvSpPr>
        <p:spPr bwMode="auto">
          <a:xfrm>
            <a:off x="179388" y="3060700"/>
            <a:ext cx="8496300" cy="17986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4000"/>
              <a:t> </a:t>
            </a:r>
            <a:endParaRPr lang="en-US" altLang="de-DE" sz="4000"/>
          </a:p>
          <a:p>
            <a:pPr eaLnBrk="1" hangingPunct="1"/>
            <a:endParaRPr lang="en-US" altLang="de-DE" sz="4000"/>
          </a:p>
          <a:p>
            <a:pPr eaLnBrk="1" hangingPunct="1"/>
            <a:endParaRPr lang="en-US" altLang="de-DE" sz="3200"/>
          </a:p>
        </p:txBody>
      </p:sp>
      <p:sp>
        <p:nvSpPr>
          <p:cNvPr id="28681" name="Text Box 6"/>
          <p:cNvSpPr txBox="1">
            <a:spLocks noChangeArrowheads="1"/>
          </p:cNvSpPr>
          <p:nvPr/>
        </p:nvSpPr>
        <p:spPr bwMode="auto">
          <a:xfrm>
            <a:off x="2392363" y="1196975"/>
            <a:ext cx="3475037" cy="366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79388" y="1196975"/>
            <a:ext cx="50482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/>
              <a:t>#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684212" y="1196975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Step</a:t>
            </a: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179388" y="1573213"/>
            <a:ext cx="504825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1</a:t>
            </a:r>
          </a:p>
        </p:txBody>
      </p:sp>
      <p:sp>
        <p:nvSpPr>
          <p:cNvPr id="79884" name="Text Box 12"/>
          <p:cNvSpPr txBox="1">
            <a:spLocks noChangeArrowheads="1"/>
          </p:cNvSpPr>
          <p:nvPr/>
        </p:nvSpPr>
        <p:spPr bwMode="auto">
          <a:xfrm>
            <a:off x="179388" y="1949450"/>
            <a:ext cx="50482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/>
              <a:t>2</a:t>
            </a:r>
          </a:p>
        </p:txBody>
      </p:sp>
      <p:sp>
        <p:nvSpPr>
          <p:cNvPr id="79885" name="Text Box 13"/>
          <p:cNvSpPr txBox="1">
            <a:spLocks noChangeArrowheads="1"/>
          </p:cNvSpPr>
          <p:nvPr/>
        </p:nvSpPr>
        <p:spPr bwMode="auto">
          <a:xfrm>
            <a:off x="179388" y="2325688"/>
            <a:ext cx="504825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/>
              <a:t>3</a:t>
            </a:r>
          </a:p>
        </p:txBody>
      </p:sp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179388" y="2701925"/>
            <a:ext cx="50482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/>
              <a:t>4</a:t>
            </a: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179388" y="3078163"/>
            <a:ext cx="504825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5</a:t>
            </a:r>
          </a:p>
        </p:txBody>
      </p:sp>
      <p:sp>
        <p:nvSpPr>
          <p:cNvPr id="79888" name="Text Box 16"/>
          <p:cNvSpPr txBox="1">
            <a:spLocks noChangeArrowheads="1"/>
          </p:cNvSpPr>
          <p:nvPr/>
        </p:nvSpPr>
        <p:spPr bwMode="auto">
          <a:xfrm>
            <a:off x="179388" y="3454400"/>
            <a:ext cx="50482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/>
              <a:t>6</a:t>
            </a:r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179388" y="3830638"/>
            <a:ext cx="504825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7</a:t>
            </a:r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179388" y="4206875"/>
            <a:ext cx="50482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8</a:t>
            </a:r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179388" y="4583113"/>
            <a:ext cx="504825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9</a:t>
            </a:r>
          </a:p>
        </p:txBody>
      </p:sp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179388" y="4959350"/>
            <a:ext cx="50482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10</a:t>
            </a:r>
          </a:p>
        </p:txBody>
      </p:sp>
      <p:sp>
        <p:nvSpPr>
          <p:cNvPr id="79893" name="Text Box 21"/>
          <p:cNvSpPr txBox="1">
            <a:spLocks noChangeArrowheads="1"/>
          </p:cNvSpPr>
          <p:nvPr/>
        </p:nvSpPr>
        <p:spPr bwMode="auto">
          <a:xfrm>
            <a:off x="179388" y="5335588"/>
            <a:ext cx="504825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11</a:t>
            </a:r>
          </a:p>
        </p:txBody>
      </p: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684213" y="1573213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Introduce dilemma</a:t>
            </a:r>
          </a:p>
        </p:txBody>
      </p:sp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684213" y="1949450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First decision</a:t>
            </a:r>
          </a:p>
        </p:txBody>
      </p:sp>
      <p:sp>
        <p:nvSpPr>
          <p:cNvPr id="79896" name="Text Box 24"/>
          <p:cNvSpPr txBox="1">
            <a:spLocks noChangeArrowheads="1"/>
          </p:cNvSpPr>
          <p:nvPr/>
        </p:nvSpPr>
        <p:spPr bwMode="auto">
          <a:xfrm>
            <a:off x="684213" y="2325688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1st </a:t>
            </a:r>
            <a:r>
              <a:rPr lang="de-DE" altLang="de-DE" dirty="0" err="1"/>
              <a:t>dilemma</a:t>
            </a:r>
            <a:r>
              <a:rPr lang="de-DE" altLang="de-DE" dirty="0"/>
              <a:t> </a:t>
            </a:r>
            <a:r>
              <a:rPr lang="de-DE" altLang="de-DE" dirty="0" err="1"/>
              <a:t>discussion</a:t>
            </a:r>
            <a:endParaRPr lang="de-DE" altLang="de-DE" dirty="0"/>
          </a:p>
        </p:txBody>
      </p:sp>
      <p:sp>
        <p:nvSpPr>
          <p:cNvPr id="79897" name="Text Box 25"/>
          <p:cNvSpPr txBox="1">
            <a:spLocks noChangeArrowheads="1"/>
          </p:cNvSpPr>
          <p:nvPr/>
        </p:nvSpPr>
        <p:spPr bwMode="auto">
          <a:xfrm>
            <a:off x="684213" y="2701925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Missing information</a:t>
            </a:r>
          </a:p>
        </p:txBody>
      </p:sp>
      <p:sp>
        <p:nvSpPr>
          <p:cNvPr id="79898" name="Text Box 26"/>
          <p:cNvSpPr txBox="1">
            <a:spLocks noChangeArrowheads="1"/>
          </p:cNvSpPr>
          <p:nvPr/>
        </p:nvSpPr>
        <p:spPr bwMode="auto">
          <a:xfrm>
            <a:off x="684213" y="3078163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Looking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</a:t>
            </a:r>
            <a:r>
              <a:rPr lang="de-DE" altLang="de-DE" dirty="0" err="1"/>
              <a:t>evidence</a:t>
            </a:r>
            <a:endParaRPr lang="de-DE" altLang="de-DE" dirty="0"/>
          </a:p>
        </p:txBody>
      </p:sp>
      <p:sp>
        <p:nvSpPr>
          <p:cNvPr id="79899" name="Text Box 27"/>
          <p:cNvSpPr txBox="1">
            <a:spLocks noChangeArrowheads="1"/>
          </p:cNvSpPr>
          <p:nvPr/>
        </p:nvSpPr>
        <p:spPr bwMode="auto">
          <a:xfrm>
            <a:off x="684213" y="3454400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Exchange </a:t>
            </a:r>
            <a:r>
              <a:rPr lang="de-DE" altLang="de-DE" dirty="0" err="1"/>
              <a:t>information</a:t>
            </a:r>
            <a:endParaRPr lang="de-DE" altLang="de-DE" dirty="0"/>
          </a:p>
        </p:txBody>
      </p:sp>
      <p:sp>
        <p:nvSpPr>
          <p:cNvPr id="79900" name="Text Box 28"/>
          <p:cNvSpPr txBox="1">
            <a:spLocks noChangeArrowheads="1"/>
          </p:cNvSpPr>
          <p:nvPr/>
        </p:nvSpPr>
        <p:spPr bwMode="auto">
          <a:xfrm>
            <a:off x="684213" y="3830638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2nd </a:t>
            </a:r>
            <a:r>
              <a:rPr lang="de-DE" altLang="de-DE" dirty="0" err="1"/>
              <a:t>dilemma</a:t>
            </a:r>
            <a:r>
              <a:rPr lang="de-DE" altLang="de-DE" dirty="0"/>
              <a:t> </a:t>
            </a:r>
            <a:r>
              <a:rPr lang="de-DE" altLang="de-DE" dirty="0" err="1"/>
              <a:t>discussion</a:t>
            </a:r>
            <a:endParaRPr lang="de-DE" altLang="de-DE" dirty="0"/>
          </a:p>
        </p:txBody>
      </p:sp>
      <p:sp>
        <p:nvSpPr>
          <p:cNvPr id="79901" name="Text Box 29"/>
          <p:cNvSpPr txBox="1">
            <a:spLocks noChangeArrowheads="1"/>
          </p:cNvSpPr>
          <p:nvPr/>
        </p:nvSpPr>
        <p:spPr bwMode="auto">
          <a:xfrm>
            <a:off x="684213" y="4206875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Synthesis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results</a:t>
            </a:r>
            <a:endParaRPr lang="de-DE" altLang="de-DE" dirty="0"/>
          </a:p>
        </p:txBody>
      </p:sp>
      <p:sp>
        <p:nvSpPr>
          <p:cNvPr id="79902" name="Text Box 30"/>
          <p:cNvSpPr txBox="1">
            <a:spLocks noChangeArrowheads="1"/>
          </p:cNvSpPr>
          <p:nvPr/>
        </p:nvSpPr>
        <p:spPr bwMode="auto">
          <a:xfrm>
            <a:off x="684213" y="4583113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Repeat 4 </a:t>
            </a:r>
            <a:r>
              <a:rPr lang="de-DE" altLang="de-DE" dirty="0" err="1"/>
              <a:t>through</a:t>
            </a:r>
            <a:r>
              <a:rPr lang="de-DE" altLang="de-DE" dirty="0"/>
              <a:t> 8 </a:t>
            </a:r>
            <a:r>
              <a:rPr lang="de-DE" altLang="de-DE" dirty="0" err="1"/>
              <a:t>if</a:t>
            </a:r>
            <a:r>
              <a:rPr lang="de-DE" altLang="de-DE" dirty="0"/>
              <a:t> </a:t>
            </a:r>
            <a:r>
              <a:rPr lang="de-DE" altLang="de-DE" dirty="0" err="1"/>
              <a:t>needed</a:t>
            </a:r>
            <a:endParaRPr lang="de-DE" altLang="de-DE" dirty="0"/>
          </a:p>
        </p:txBody>
      </p:sp>
      <p:sp>
        <p:nvSpPr>
          <p:cNvPr id="79903" name="Text Box 31"/>
          <p:cNvSpPr txBox="1">
            <a:spLocks noChangeArrowheads="1"/>
          </p:cNvSpPr>
          <p:nvPr/>
        </p:nvSpPr>
        <p:spPr bwMode="auto">
          <a:xfrm>
            <a:off x="684213" y="4959350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General </a:t>
            </a:r>
            <a:r>
              <a:rPr lang="de-DE" altLang="de-DE" dirty="0" err="1"/>
              <a:t>synthesis</a:t>
            </a:r>
            <a:endParaRPr lang="de-DE" altLang="de-DE" dirty="0"/>
          </a:p>
        </p:txBody>
      </p:sp>
      <p:sp>
        <p:nvSpPr>
          <p:cNvPr id="79904" name="Text Box 32"/>
          <p:cNvSpPr txBox="1">
            <a:spLocks noChangeArrowheads="1"/>
          </p:cNvSpPr>
          <p:nvPr/>
        </p:nvSpPr>
        <p:spPr bwMode="auto">
          <a:xfrm>
            <a:off x="684213" y="5335588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Generalization</a:t>
            </a:r>
            <a:endParaRPr lang="de-DE" altLang="de-DE" dirty="0"/>
          </a:p>
        </p:txBody>
      </p:sp>
      <p:sp>
        <p:nvSpPr>
          <p:cNvPr id="79905" name="Text Box 33"/>
          <p:cNvSpPr txBox="1">
            <a:spLocks noChangeArrowheads="1"/>
          </p:cNvSpPr>
          <p:nvPr/>
        </p:nvSpPr>
        <p:spPr bwMode="auto">
          <a:xfrm>
            <a:off x="3924300" y="1573213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Understand</a:t>
            </a:r>
            <a:r>
              <a:rPr lang="de-DE" altLang="de-DE" dirty="0"/>
              <a:t> </a:t>
            </a:r>
            <a:r>
              <a:rPr lang="de-DE" altLang="de-DE" dirty="0" err="1"/>
              <a:t>dilemma</a:t>
            </a:r>
            <a:r>
              <a:rPr lang="de-DE" altLang="de-DE" dirty="0"/>
              <a:t> and </a:t>
            </a:r>
            <a:r>
              <a:rPr lang="de-DE" altLang="de-DE" dirty="0" err="1"/>
              <a:t>values</a:t>
            </a:r>
            <a:endParaRPr lang="de-DE" altLang="de-DE" dirty="0"/>
          </a:p>
        </p:txBody>
      </p:sp>
      <p:sp>
        <p:nvSpPr>
          <p:cNvPr id="79906" name="Text Box 34"/>
          <p:cNvSpPr txBox="1">
            <a:spLocks noChangeArrowheads="1"/>
          </p:cNvSpPr>
          <p:nvPr/>
        </p:nvSpPr>
        <p:spPr bwMode="auto">
          <a:xfrm>
            <a:off x="3924300" y="1949450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Who </a:t>
            </a:r>
            <a:r>
              <a:rPr lang="de-DE" altLang="de-DE" dirty="0" err="1"/>
              <a:t>is</a:t>
            </a:r>
            <a:r>
              <a:rPr lang="de-DE" altLang="de-DE" dirty="0"/>
              <a:t> in </a:t>
            </a:r>
            <a:r>
              <a:rPr lang="de-DE" altLang="de-DE" dirty="0" err="1"/>
              <a:t>favor</a:t>
            </a:r>
            <a:r>
              <a:rPr lang="de-DE" altLang="de-DE" dirty="0"/>
              <a:t>, </a:t>
            </a:r>
            <a:r>
              <a:rPr lang="de-DE" altLang="de-DE" dirty="0" err="1"/>
              <a:t>who</a:t>
            </a:r>
            <a:r>
              <a:rPr lang="de-DE" altLang="de-DE" dirty="0"/>
              <a:t> </a:t>
            </a:r>
            <a:r>
              <a:rPr lang="de-DE" altLang="de-DE" dirty="0" err="1"/>
              <a:t>against</a:t>
            </a:r>
            <a:r>
              <a:rPr lang="de-DE" altLang="de-DE" dirty="0"/>
              <a:t>?</a:t>
            </a:r>
          </a:p>
        </p:txBody>
      </p:sp>
      <p:sp>
        <p:nvSpPr>
          <p:cNvPr id="79907" name="Text Box 35"/>
          <p:cNvSpPr txBox="1">
            <a:spLocks noChangeArrowheads="1"/>
          </p:cNvSpPr>
          <p:nvPr/>
        </p:nvSpPr>
        <p:spPr bwMode="auto">
          <a:xfrm>
            <a:off x="3924300" y="2325688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Moral </a:t>
            </a:r>
            <a:r>
              <a:rPr lang="de-DE" altLang="de-DE" dirty="0" err="1"/>
              <a:t>viability</a:t>
            </a:r>
            <a:r>
              <a:rPr lang="de-DE" altLang="de-DE" dirty="0"/>
              <a:t> check</a:t>
            </a:r>
          </a:p>
        </p:txBody>
      </p:sp>
      <p:sp>
        <p:nvSpPr>
          <p:cNvPr id="79908" name="Text Box 36"/>
          <p:cNvSpPr txBox="1">
            <a:spLocks noChangeArrowheads="1"/>
          </p:cNvSpPr>
          <p:nvPr/>
        </p:nvSpPr>
        <p:spPr bwMode="auto">
          <a:xfrm>
            <a:off x="3924300" y="2701925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What</a:t>
            </a:r>
            <a:r>
              <a:rPr lang="de-DE" altLang="de-DE" dirty="0"/>
              <a:t> do I </a:t>
            </a:r>
            <a:r>
              <a:rPr lang="de-DE" altLang="de-DE" dirty="0" err="1"/>
              <a:t>need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know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continue</a:t>
            </a:r>
            <a:r>
              <a:rPr lang="de-DE" altLang="de-DE" dirty="0"/>
              <a:t>?</a:t>
            </a:r>
          </a:p>
        </p:txBody>
      </p:sp>
      <p:sp>
        <p:nvSpPr>
          <p:cNvPr id="79909" name="Text Box 37"/>
          <p:cNvSpPr txBox="1">
            <a:spLocks noChangeArrowheads="1"/>
          </p:cNvSpPr>
          <p:nvPr/>
        </p:nvSpPr>
        <p:spPr bwMode="auto">
          <a:xfrm>
            <a:off x="3924300" y="3078163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Getting</a:t>
            </a:r>
            <a:r>
              <a:rPr lang="de-DE" altLang="de-DE" dirty="0"/>
              <a:t> </a:t>
            </a:r>
            <a:r>
              <a:rPr lang="de-DE" altLang="de-DE" dirty="0" err="1"/>
              <a:t>information</a:t>
            </a:r>
            <a:endParaRPr lang="de-DE" altLang="de-DE" dirty="0"/>
          </a:p>
        </p:txBody>
      </p:sp>
      <p:sp>
        <p:nvSpPr>
          <p:cNvPr id="79911" name="Text Box 39"/>
          <p:cNvSpPr txBox="1">
            <a:spLocks noChangeArrowheads="1"/>
          </p:cNvSpPr>
          <p:nvPr/>
        </p:nvSpPr>
        <p:spPr bwMode="auto">
          <a:xfrm>
            <a:off x="3924300" y="3830638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Moral viability check</a:t>
            </a:r>
          </a:p>
        </p:txBody>
      </p:sp>
      <p:sp>
        <p:nvSpPr>
          <p:cNvPr id="79912" name="Text Box 40"/>
          <p:cNvSpPr txBox="1">
            <a:spLocks noChangeArrowheads="1"/>
          </p:cNvSpPr>
          <p:nvPr/>
        </p:nvSpPr>
        <p:spPr bwMode="auto">
          <a:xfrm>
            <a:off x="3924300" y="4206875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Present</a:t>
            </a:r>
            <a:r>
              <a:rPr lang="de-DE" altLang="de-DE" dirty="0"/>
              <a:t> </a:t>
            </a:r>
            <a:r>
              <a:rPr lang="de-DE" altLang="de-DE" dirty="0" err="1"/>
              <a:t>conclusions</a:t>
            </a:r>
            <a:endParaRPr lang="de-DE" altLang="de-DE" dirty="0"/>
          </a:p>
        </p:txBody>
      </p:sp>
      <p:sp>
        <p:nvSpPr>
          <p:cNvPr id="79913" name="Text Box 41"/>
          <p:cNvSpPr txBox="1">
            <a:spLocks noChangeArrowheads="1"/>
          </p:cNvSpPr>
          <p:nvPr/>
        </p:nvSpPr>
        <p:spPr bwMode="auto">
          <a:xfrm>
            <a:off x="3924300" y="4583113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sp>
        <p:nvSpPr>
          <p:cNvPr id="79914" name="Text Box 42"/>
          <p:cNvSpPr txBox="1">
            <a:spLocks noChangeArrowheads="1"/>
          </p:cNvSpPr>
          <p:nvPr/>
        </p:nvSpPr>
        <p:spPr bwMode="auto">
          <a:xfrm>
            <a:off x="3924300" y="4959350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Capitalizing</a:t>
            </a:r>
            <a:r>
              <a:rPr lang="de-DE" altLang="de-DE" dirty="0"/>
              <a:t> on </a:t>
            </a:r>
            <a:r>
              <a:rPr lang="de-DE" altLang="de-DE" dirty="0" err="1"/>
              <a:t>whole</a:t>
            </a:r>
            <a:r>
              <a:rPr lang="de-DE" altLang="de-DE" dirty="0"/>
              <a:t> </a:t>
            </a:r>
            <a:r>
              <a:rPr lang="de-DE" altLang="de-DE" dirty="0" err="1"/>
              <a:t>process</a:t>
            </a:r>
            <a:endParaRPr lang="de-DE" altLang="de-DE" dirty="0"/>
          </a:p>
        </p:txBody>
      </p:sp>
      <p:sp>
        <p:nvSpPr>
          <p:cNvPr id="79915" name="Text Box 43"/>
          <p:cNvSpPr txBox="1">
            <a:spLocks noChangeArrowheads="1"/>
          </p:cNvSpPr>
          <p:nvPr/>
        </p:nvSpPr>
        <p:spPr bwMode="auto">
          <a:xfrm>
            <a:off x="3924300" y="5335588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Application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other</a:t>
            </a:r>
            <a:r>
              <a:rPr lang="de-DE" altLang="de-DE" dirty="0"/>
              <a:t> </a:t>
            </a:r>
            <a:r>
              <a:rPr lang="de-DE" altLang="de-DE" dirty="0" err="1"/>
              <a:t>fields</a:t>
            </a:r>
            <a:endParaRPr lang="de-DE" altLang="de-DE" dirty="0"/>
          </a:p>
        </p:txBody>
      </p:sp>
      <p:sp>
        <p:nvSpPr>
          <p:cNvPr id="79916" name="Text Box 44"/>
          <p:cNvSpPr txBox="1">
            <a:spLocks noChangeArrowheads="1"/>
          </p:cNvSpPr>
          <p:nvPr/>
        </p:nvSpPr>
        <p:spPr bwMode="auto">
          <a:xfrm>
            <a:off x="7885113" y="1573213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17" name="Text Box 45"/>
          <p:cNvSpPr txBox="1">
            <a:spLocks noChangeArrowheads="1"/>
          </p:cNvSpPr>
          <p:nvPr/>
        </p:nvSpPr>
        <p:spPr bwMode="auto">
          <a:xfrm>
            <a:off x="7885113" y="1949450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18" name="Text Box 46"/>
          <p:cNvSpPr txBox="1">
            <a:spLocks noChangeArrowheads="1"/>
          </p:cNvSpPr>
          <p:nvPr/>
        </p:nvSpPr>
        <p:spPr bwMode="auto">
          <a:xfrm>
            <a:off x="7885113" y="2325688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groups</a:t>
            </a:r>
            <a:endParaRPr lang="de-DE" altLang="de-DE" dirty="0"/>
          </a:p>
        </p:txBody>
      </p:sp>
      <p:sp>
        <p:nvSpPr>
          <p:cNvPr id="79919" name="Text Box 47"/>
          <p:cNvSpPr txBox="1">
            <a:spLocks noChangeArrowheads="1"/>
          </p:cNvSpPr>
          <p:nvPr/>
        </p:nvSpPr>
        <p:spPr bwMode="auto">
          <a:xfrm>
            <a:off x="7885113" y="2701925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20" name="Text Box 48"/>
          <p:cNvSpPr txBox="1">
            <a:spLocks noChangeArrowheads="1"/>
          </p:cNvSpPr>
          <p:nvPr/>
        </p:nvSpPr>
        <p:spPr bwMode="auto">
          <a:xfrm>
            <a:off x="7885113" y="3078163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groups</a:t>
            </a:r>
          </a:p>
        </p:txBody>
      </p:sp>
      <p:sp>
        <p:nvSpPr>
          <p:cNvPr id="79921" name="Text Box 49"/>
          <p:cNvSpPr txBox="1">
            <a:spLocks noChangeArrowheads="1"/>
          </p:cNvSpPr>
          <p:nvPr/>
        </p:nvSpPr>
        <p:spPr bwMode="auto">
          <a:xfrm>
            <a:off x="7885113" y="3454400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22" name="Text Box 50"/>
          <p:cNvSpPr txBox="1">
            <a:spLocks noChangeArrowheads="1"/>
          </p:cNvSpPr>
          <p:nvPr/>
        </p:nvSpPr>
        <p:spPr bwMode="auto">
          <a:xfrm>
            <a:off x="7885113" y="3830638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groups</a:t>
            </a:r>
            <a:endParaRPr lang="de-DE" altLang="de-DE" dirty="0"/>
          </a:p>
        </p:txBody>
      </p:sp>
      <p:sp>
        <p:nvSpPr>
          <p:cNvPr id="79923" name="Text Box 51"/>
          <p:cNvSpPr txBox="1">
            <a:spLocks noChangeArrowheads="1"/>
          </p:cNvSpPr>
          <p:nvPr/>
        </p:nvSpPr>
        <p:spPr bwMode="auto">
          <a:xfrm>
            <a:off x="7885113" y="4206875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24" name="Text Box 52"/>
          <p:cNvSpPr txBox="1">
            <a:spLocks noChangeArrowheads="1"/>
          </p:cNvSpPr>
          <p:nvPr/>
        </p:nvSpPr>
        <p:spPr bwMode="auto">
          <a:xfrm>
            <a:off x="7885113" y="4583113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sp>
        <p:nvSpPr>
          <p:cNvPr id="79925" name="Text Box 53"/>
          <p:cNvSpPr txBox="1">
            <a:spLocks noChangeArrowheads="1"/>
          </p:cNvSpPr>
          <p:nvPr/>
        </p:nvSpPr>
        <p:spPr bwMode="auto">
          <a:xfrm>
            <a:off x="7885113" y="4959350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26" name="Text Box 54"/>
          <p:cNvSpPr txBox="1">
            <a:spLocks noChangeArrowheads="1"/>
          </p:cNvSpPr>
          <p:nvPr/>
        </p:nvSpPr>
        <p:spPr bwMode="auto">
          <a:xfrm>
            <a:off x="7885113" y="5335588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variable</a:t>
            </a:r>
          </a:p>
        </p:txBody>
      </p:sp>
      <p:sp>
        <p:nvSpPr>
          <p:cNvPr id="28727" name="Text Box 55"/>
          <p:cNvSpPr txBox="1">
            <a:spLocks noChangeArrowheads="1"/>
          </p:cNvSpPr>
          <p:nvPr/>
        </p:nvSpPr>
        <p:spPr bwMode="auto">
          <a:xfrm>
            <a:off x="78581" y="795688"/>
            <a:ext cx="8102600" cy="366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de-DE" dirty="0"/>
              <a:t>Steps in a prototypical V</a:t>
            </a:r>
            <a:r>
              <a:rPr lang="en-US" altLang="de-DE" i="1" dirty="0"/>
              <a:t>a</a:t>
            </a:r>
            <a:r>
              <a:rPr lang="en-US" altLang="de-DE" dirty="0"/>
              <a:t>KE unit</a:t>
            </a:r>
            <a:r>
              <a:rPr lang="de-DE" altLang="de-DE" dirty="0"/>
              <a:t> </a:t>
            </a: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7885113" y="1196975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3924300" y="1196975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Action</a:t>
            </a:r>
          </a:p>
        </p:txBody>
      </p:sp>
      <p:sp>
        <p:nvSpPr>
          <p:cNvPr id="79910" name="Text Box 38"/>
          <p:cNvSpPr txBox="1">
            <a:spLocks noChangeArrowheads="1"/>
          </p:cNvSpPr>
          <p:nvPr/>
        </p:nvSpPr>
        <p:spPr bwMode="auto">
          <a:xfrm>
            <a:off x="3924300" y="3454400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Inform</a:t>
            </a:r>
            <a:r>
              <a:rPr lang="de-DE" altLang="de-DE" dirty="0"/>
              <a:t> </a:t>
            </a:r>
            <a:r>
              <a:rPr lang="de-DE" altLang="de-DE" dirty="0" err="1"/>
              <a:t>peers</a:t>
            </a:r>
            <a:r>
              <a:rPr lang="de-DE" altLang="de-DE" dirty="0"/>
              <a:t>; </a:t>
            </a:r>
            <a:r>
              <a:rPr lang="de-DE" altLang="de-DE" dirty="0" err="1"/>
              <a:t>content</a:t>
            </a:r>
            <a:r>
              <a:rPr lang="de-DE" altLang="de-DE" dirty="0"/>
              <a:t> </a:t>
            </a:r>
            <a:r>
              <a:rPr lang="de-DE" altLang="de-DE" dirty="0" err="1"/>
              <a:t>viability</a:t>
            </a:r>
            <a:r>
              <a:rPr lang="de-DE" altLang="de-DE" dirty="0"/>
              <a:t> check</a:t>
            </a:r>
          </a:p>
        </p:txBody>
      </p:sp>
    </p:spTree>
    <p:extLst>
      <p:ext uri="{BB962C8B-B14F-4D97-AF65-F5344CB8AC3E}">
        <p14:creationId xmlns:p14="http://schemas.microsoft.com/office/powerpoint/2010/main" val="232890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0" grpId="0" animBg="1"/>
      <p:bldP spid="59" grpId="0" animBg="1"/>
      <p:bldP spid="56" grpId="0" animBg="1"/>
      <p:bldP spid="57" grpId="0" animBg="1"/>
      <p:bldP spid="79879" grpId="0" animBg="1"/>
      <p:bldP spid="79880" grpId="0" animBg="1"/>
      <p:bldP spid="79883" grpId="0" animBg="1"/>
      <p:bldP spid="79884" grpId="0" animBg="1"/>
      <p:bldP spid="79885" grpId="0" animBg="1"/>
      <p:bldP spid="79886" grpId="0" animBg="1"/>
      <p:bldP spid="79887" grpId="0" animBg="1"/>
      <p:bldP spid="79888" grpId="0" animBg="1"/>
      <p:bldP spid="79889" grpId="0" animBg="1"/>
      <p:bldP spid="79890" grpId="0" animBg="1"/>
      <p:bldP spid="79891" grpId="0" animBg="1"/>
      <p:bldP spid="79892" grpId="0" animBg="1"/>
      <p:bldP spid="79893" grpId="0" animBg="1"/>
      <p:bldP spid="79894" grpId="0" animBg="1"/>
      <p:bldP spid="79895" grpId="0" animBg="1"/>
      <p:bldP spid="79896" grpId="0" animBg="1"/>
      <p:bldP spid="79897" grpId="0" animBg="1"/>
      <p:bldP spid="79898" grpId="0" animBg="1"/>
      <p:bldP spid="79899" grpId="0" animBg="1"/>
      <p:bldP spid="79900" grpId="0" animBg="1"/>
      <p:bldP spid="79901" grpId="0" animBg="1"/>
      <p:bldP spid="79902" grpId="0" animBg="1"/>
      <p:bldP spid="79903" grpId="0" animBg="1"/>
      <p:bldP spid="79904" grpId="0" animBg="1"/>
      <p:bldP spid="79905" grpId="0" animBg="1"/>
      <p:bldP spid="79906" grpId="0" animBg="1"/>
      <p:bldP spid="79907" grpId="0" animBg="1"/>
      <p:bldP spid="79908" grpId="0" animBg="1"/>
      <p:bldP spid="79909" grpId="0" animBg="1"/>
      <p:bldP spid="79911" grpId="0" animBg="1"/>
      <p:bldP spid="79912" grpId="0" animBg="1"/>
      <p:bldP spid="79913" grpId="0" animBg="1"/>
      <p:bldP spid="79914" grpId="0" animBg="1"/>
      <p:bldP spid="79915" grpId="0" animBg="1"/>
      <p:bldP spid="79916" grpId="0" animBg="1"/>
      <p:bldP spid="79917" grpId="0" animBg="1"/>
      <p:bldP spid="79918" grpId="0" animBg="1"/>
      <p:bldP spid="79919" grpId="0" animBg="1"/>
      <p:bldP spid="79920" grpId="0" animBg="1"/>
      <p:bldP spid="79921" grpId="0" animBg="1"/>
      <p:bldP spid="79922" grpId="0" animBg="1"/>
      <p:bldP spid="79923" grpId="0" animBg="1"/>
      <p:bldP spid="79924" grpId="0" animBg="1"/>
      <p:bldP spid="79925" grpId="0" animBg="1"/>
      <p:bldP spid="79926" grpId="0" animBg="1"/>
      <p:bldP spid="79882" grpId="0" animBg="1"/>
      <p:bldP spid="79881" grpId="0" animBg="1"/>
      <p:bldP spid="799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feld 57"/>
          <p:cNvSpPr txBox="1">
            <a:spLocks noChangeArrowheads="1"/>
          </p:cNvSpPr>
          <p:nvPr/>
        </p:nvSpPr>
        <p:spPr bwMode="auto">
          <a:xfrm rot="-291915">
            <a:off x="1984375" y="4556125"/>
            <a:ext cx="63500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2400"/>
              <a:t>Should an unemployed worker with an ill child demonstrate against building a nuclear power plant where he could find a job?</a:t>
            </a:r>
          </a:p>
        </p:txBody>
      </p:sp>
      <p:sp>
        <p:nvSpPr>
          <p:cNvPr id="60" name="Textfeld 59"/>
          <p:cNvSpPr txBox="1">
            <a:spLocks noChangeArrowheads="1"/>
          </p:cNvSpPr>
          <p:nvPr/>
        </p:nvSpPr>
        <p:spPr bwMode="auto">
          <a:xfrm>
            <a:off x="1635125" y="3579813"/>
            <a:ext cx="2978150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/>
              <a:t>Should the pipeline Nabucco be built?</a:t>
            </a:r>
          </a:p>
        </p:txBody>
      </p:sp>
      <p:sp>
        <p:nvSpPr>
          <p:cNvPr id="59" name="Textfeld 58"/>
          <p:cNvSpPr txBox="1">
            <a:spLocks noChangeArrowheads="1"/>
          </p:cNvSpPr>
          <p:nvPr/>
        </p:nvSpPr>
        <p:spPr bwMode="auto">
          <a:xfrm>
            <a:off x="4719638" y="3022600"/>
            <a:ext cx="3875087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/>
              <a:t>Should a specific sexual offender be castrated?</a:t>
            </a:r>
          </a:p>
        </p:txBody>
      </p:sp>
      <p:sp>
        <p:nvSpPr>
          <p:cNvPr id="56" name="Textfeld 55"/>
          <p:cNvSpPr txBox="1">
            <a:spLocks noChangeArrowheads="1"/>
          </p:cNvSpPr>
          <p:nvPr/>
        </p:nvSpPr>
        <p:spPr bwMode="auto">
          <a:xfrm rot="-435305">
            <a:off x="1063625" y="2457450"/>
            <a:ext cx="3495675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/>
              <a:t>Is Woyzeck guilty of murder of his girlfriend?</a:t>
            </a:r>
          </a:p>
        </p:txBody>
      </p:sp>
      <p:sp>
        <p:nvSpPr>
          <p:cNvPr id="57" name="Textfeld 56"/>
          <p:cNvSpPr txBox="1">
            <a:spLocks noChangeArrowheads="1"/>
          </p:cNvSpPr>
          <p:nvPr/>
        </p:nvSpPr>
        <p:spPr bwMode="auto">
          <a:xfrm rot="-412244">
            <a:off x="4748213" y="1585913"/>
            <a:ext cx="3959225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/>
              <a:t>Was William the Conqueror entitled to invade England?</a:t>
            </a:r>
          </a:p>
        </p:txBody>
      </p:sp>
      <p:pic>
        <p:nvPicPr>
          <p:cNvPr id="28679" name="Picture 3" descr="Logo4-niedr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0"/>
            <a:ext cx="23399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Rectangle 5"/>
          <p:cNvSpPr>
            <a:spLocks noChangeArrowheads="1"/>
          </p:cNvSpPr>
          <p:nvPr/>
        </p:nvSpPr>
        <p:spPr bwMode="auto">
          <a:xfrm>
            <a:off x="179388" y="3060700"/>
            <a:ext cx="84963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4000">
                <a:solidFill>
                  <a:srgbClr val="B2B2B2"/>
                </a:solidFill>
              </a:rPr>
              <a:t> </a:t>
            </a:r>
            <a:endParaRPr lang="en-US" altLang="de-DE" sz="4000">
              <a:solidFill>
                <a:srgbClr val="B2B2B2"/>
              </a:solidFill>
            </a:endParaRPr>
          </a:p>
          <a:p>
            <a:pPr eaLnBrk="1" hangingPunct="1"/>
            <a:endParaRPr lang="en-US" altLang="de-DE" sz="4000">
              <a:solidFill>
                <a:srgbClr val="B2B2B2"/>
              </a:solidFill>
            </a:endParaRPr>
          </a:p>
          <a:p>
            <a:pPr eaLnBrk="1" hangingPunct="1"/>
            <a:endParaRPr lang="en-US" altLang="de-DE" sz="3200"/>
          </a:p>
        </p:txBody>
      </p:sp>
      <p:sp>
        <p:nvSpPr>
          <p:cNvPr id="28681" name="Text Box 6"/>
          <p:cNvSpPr txBox="1">
            <a:spLocks noChangeArrowheads="1"/>
          </p:cNvSpPr>
          <p:nvPr/>
        </p:nvSpPr>
        <p:spPr bwMode="auto">
          <a:xfrm>
            <a:off x="2392363" y="1196975"/>
            <a:ext cx="34750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79388" y="1196975"/>
            <a:ext cx="50482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/>
              <a:t>#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684213" y="1196975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Step</a:t>
            </a: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179388" y="1573213"/>
            <a:ext cx="504825" cy="376237"/>
          </a:xfrm>
          <a:prstGeom prst="rect">
            <a:avLst/>
          </a:prstGeom>
          <a:solidFill>
            <a:srgbClr val="00B0F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1</a:t>
            </a:r>
          </a:p>
        </p:txBody>
      </p:sp>
      <p:sp>
        <p:nvSpPr>
          <p:cNvPr id="79884" name="Text Box 12"/>
          <p:cNvSpPr txBox="1">
            <a:spLocks noChangeArrowheads="1"/>
          </p:cNvSpPr>
          <p:nvPr/>
        </p:nvSpPr>
        <p:spPr bwMode="auto">
          <a:xfrm>
            <a:off x="179388" y="1949450"/>
            <a:ext cx="504825" cy="376238"/>
          </a:xfrm>
          <a:prstGeom prst="rect">
            <a:avLst/>
          </a:prstGeom>
          <a:solidFill>
            <a:srgbClr val="00B0F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2</a:t>
            </a:r>
          </a:p>
        </p:txBody>
      </p:sp>
      <p:sp>
        <p:nvSpPr>
          <p:cNvPr id="79885" name="Text Box 13"/>
          <p:cNvSpPr txBox="1">
            <a:spLocks noChangeArrowheads="1"/>
          </p:cNvSpPr>
          <p:nvPr/>
        </p:nvSpPr>
        <p:spPr bwMode="auto">
          <a:xfrm>
            <a:off x="179388" y="2325688"/>
            <a:ext cx="504825" cy="376237"/>
          </a:xfrm>
          <a:prstGeom prst="rect">
            <a:avLst/>
          </a:prstGeom>
          <a:solidFill>
            <a:srgbClr val="00B0F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3</a:t>
            </a:r>
          </a:p>
        </p:txBody>
      </p:sp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179388" y="2701925"/>
            <a:ext cx="504825" cy="376238"/>
          </a:xfrm>
          <a:prstGeom prst="rect">
            <a:avLst/>
          </a:prstGeom>
          <a:solidFill>
            <a:srgbClr val="FFC00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4</a:t>
            </a: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179388" y="3078163"/>
            <a:ext cx="504825" cy="376237"/>
          </a:xfrm>
          <a:prstGeom prst="rect">
            <a:avLst/>
          </a:prstGeom>
          <a:solidFill>
            <a:srgbClr val="FFC00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5</a:t>
            </a:r>
          </a:p>
        </p:txBody>
      </p:sp>
      <p:sp>
        <p:nvSpPr>
          <p:cNvPr id="79888" name="Text Box 16"/>
          <p:cNvSpPr txBox="1">
            <a:spLocks noChangeArrowheads="1"/>
          </p:cNvSpPr>
          <p:nvPr/>
        </p:nvSpPr>
        <p:spPr bwMode="auto">
          <a:xfrm>
            <a:off x="179388" y="3454400"/>
            <a:ext cx="504825" cy="376238"/>
          </a:xfrm>
          <a:prstGeom prst="rect">
            <a:avLst/>
          </a:prstGeom>
          <a:solidFill>
            <a:srgbClr val="FFC00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6</a:t>
            </a:r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179388" y="3830638"/>
            <a:ext cx="504825" cy="376237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FC000"/>
              </a:gs>
            </a:gsLst>
            <a:lin ang="54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7</a:t>
            </a:r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179388" y="4206875"/>
            <a:ext cx="504825" cy="376238"/>
          </a:xfrm>
          <a:prstGeom prst="rect">
            <a:avLst/>
          </a:prstGeom>
          <a:gradFill rotWithShape="1">
            <a:gsLst>
              <a:gs pos="0">
                <a:srgbClr val="00B0F0"/>
              </a:gs>
              <a:gs pos="100000">
                <a:srgbClr val="FFC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8</a:t>
            </a:r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179388" y="4583113"/>
            <a:ext cx="504825" cy="376237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FC000"/>
              </a:gs>
            </a:gsLst>
            <a:lin ang="54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dirty="0"/>
              <a:t>9</a:t>
            </a:r>
          </a:p>
        </p:txBody>
      </p:sp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179388" y="4959350"/>
            <a:ext cx="504825" cy="376238"/>
          </a:xfrm>
          <a:prstGeom prst="rect">
            <a:avLst/>
          </a:prstGeom>
          <a:gradFill rotWithShape="1">
            <a:gsLst>
              <a:gs pos="0">
                <a:srgbClr val="00B0F0"/>
              </a:gs>
              <a:gs pos="100000">
                <a:srgbClr val="FFC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10</a:t>
            </a:r>
          </a:p>
        </p:txBody>
      </p:sp>
      <p:sp>
        <p:nvSpPr>
          <p:cNvPr id="79893" name="Text Box 21"/>
          <p:cNvSpPr txBox="1">
            <a:spLocks noChangeArrowheads="1"/>
          </p:cNvSpPr>
          <p:nvPr/>
        </p:nvSpPr>
        <p:spPr bwMode="auto">
          <a:xfrm>
            <a:off x="179388" y="5335588"/>
            <a:ext cx="504825" cy="376237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FC000"/>
              </a:gs>
            </a:gsLst>
            <a:lin ang="54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11</a:t>
            </a:r>
          </a:p>
        </p:txBody>
      </p: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684213" y="1573213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Introduce dilemma</a:t>
            </a:r>
          </a:p>
        </p:txBody>
      </p:sp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684213" y="1949450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First decision</a:t>
            </a:r>
          </a:p>
        </p:txBody>
      </p:sp>
      <p:sp>
        <p:nvSpPr>
          <p:cNvPr id="79896" name="Text Box 24"/>
          <p:cNvSpPr txBox="1">
            <a:spLocks noChangeArrowheads="1"/>
          </p:cNvSpPr>
          <p:nvPr/>
        </p:nvSpPr>
        <p:spPr bwMode="auto">
          <a:xfrm>
            <a:off x="684213" y="2325688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1st </a:t>
            </a:r>
            <a:r>
              <a:rPr lang="de-DE" altLang="de-DE" dirty="0" err="1"/>
              <a:t>dilemma</a:t>
            </a:r>
            <a:r>
              <a:rPr lang="de-DE" altLang="de-DE" dirty="0"/>
              <a:t> </a:t>
            </a:r>
            <a:r>
              <a:rPr lang="de-DE" altLang="de-DE" dirty="0" err="1"/>
              <a:t>discussion</a:t>
            </a:r>
            <a:endParaRPr lang="de-DE" altLang="de-DE" dirty="0"/>
          </a:p>
        </p:txBody>
      </p:sp>
      <p:sp>
        <p:nvSpPr>
          <p:cNvPr id="79897" name="Text Box 25"/>
          <p:cNvSpPr txBox="1">
            <a:spLocks noChangeArrowheads="1"/>
          </p:cNvSpPr>
          <p:nvPr/>
        </p:nvSpPr>
        <p:spPr bwMode="auto">
          <a:xfrm>
            <a:off x="684213" y="2701925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Missing</a:t>
            </a:r>
            <a:r>
              <a:rPr lang="de-DE" altLang="de-DE" dirty="0"/>
              <a:t> </a:t>
            </a:r>
            <a:r>
              <a:rPr lang="de-DE" altLang="de-DE" dirty="0" err="1"/>
              <a:t>information</a:t>
            </a:r>
            <a:endParaRPr lang="de-DE" altLang="de-DE" dirty="0"/>
          </a:p>
        </p:txBody>
      </p:sp>
      <p:sp>
        <p:nvSpPr>
          <p:cNvPr id="79898" name="Text Box 26"/>
          <p:cNvSpPr txBox="1">
            <a:spLocks noChangeArrowheads="1"/>
          </p:cNvSpPr>
          <p:nvPr/>
        </p:nvSpPr>
        <p:spPr bwMode="auto">
          <a:xfrm>
            <a:off x="684213" y="3078163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Looking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</a:t>
            </a:r>
            <a:r>
              <a:rPr lang="de-DE" altLang="de-DE" dirty="0" err="1"/>
              <a:t>evidence</a:t>
            </a:r>
            <a:endParaRPr lang="de-DE" altLang="de-DE" dirty="0"/>
          </a:p>
        </p:txBody>
      </p:sp>
      <p:sp>
        <p:nvSpPr>
          <p:cNvPr id="79899" name="Text Box 27"/>
          <p:cNvSpPr txBox="1">
            <a:spLocks noChangeArrowheads="1"/>
          </p:cNvSpPr>
          <p:nvPr/>
        </p:nvSpPr>
        <p:spPr bwMode="auto">
          <a:xfrm>
            <a:off x="684213" y="3454400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Exchange </a:t>
            </a:r>
            <a:r>
              <a:rPr lang="de-DE" altLang="de-DE" dirty="0" err="1"/>
              <a:t>information</a:t>
            </a:r>
            <a:endParaRPr lang="de-DE" altLang="de-DE" dirty="0"/>
          </a:p>
        </p:txBody>
      </p:sp>
      <p:sp>
        <p:nvSpPr>
          <p:cNvPr id="79900" name="Text Box 28"/>
          <p:cNvSpPr txBox="1">
            <a:spLocks noChangeArrowheads="1"/>
          </p:cNvSpPr>
          <p:nvPr/>
        </p:nvSpPr>
        <p:spPr bwMode="auto">
          <a:xfrm>
            <a:off x="684213" y="3830638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2nd </a:t>
            </a:r>
            <a:r>
              <a:rPr lang="de-DE" altLang="de-DE" dirty="0" err="1"/>
              <a:t>dilemma</a:t>
            </a:r>
            <a:r>
              <a:rPr lang="de-DE" altLang="de-DE" dirty="0"/>
              <a:t> </a:t>
            </a:r>
            <a:r>
              <a:rPr lang="de-DE" altLang="de-DE" dirty="0" err="1"/>
              <a:t>discussion</a:t>
            </a:r>
            <a:endParaRPr lang="de-DE" altLang="de-DE" dirty="0"/>
          </a:p>
        </p:txBody>
      </p:sp>
      <p:sp>
        <p:nvSpPr>
          <p:cNvPr id="79901" name="Text Box 29"/>
          <p:cNvSpPr txBox="1">
            <a:spLocks noChangeArrowheads="1"/>
          </p:cNvSpPr>
          <p:nvPr/>
        </p:nvSpPr>
        <p:spPr bwMode="auto">
          <a:xfrm>
            <a:off x="684213" y="4206875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Synthesis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results</a:t>
            </a:r>
            <a:endParaRPr lang="de-DE" altLang="de-DE" dirty="0"/>
          </a:p>
        </p:txBody>
      </p:sp>
      <p:sp>
        <p:nvSpPr>
          <p:cNvPr id="79902" name="Text Box 30"/>
          <p:cNvSpPr txBox="1">
            <a:spLocks noChangeArrowheads="1"/>
          </p:cNvSpPr>
          <p:nvPr/>
        </p:nvSpPr>
        <p:spPr bwMode="auto">
          <a:xfrm>
            <a:off x="684213" y="4583113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Repeat 4 </a:t>
            </a:r>
            <a:r>
              <a:rPr lang="de-DE" altLang="de-DE" dirty="0" err="1"/>
              <a:t>through</a:t>
            </a:r>
            <a:r>
              <a:rPr lang="de-DE" altLang="de-DE" dirty="0"/>
              <a:t> 8 </a:t>
            </a:r>
            <a:r>
              <a:rPr lang="de-DE" altLang="de-DE" dirty="0" err="1"/>
              <a:t>if</a:t>
            </a:r>
            <a:r>
              <a:rPr lang="de-DE" altLang="de-DE" dirty="0"/>
              <a:t> </a:t>
            </a:r>
            <a:r>
              <a:rPr lang="de-DE" altLang="de-DE" dirty="0" err="1"/>
              <a:t>needed</a:t>
            </a:r>
            <a:endParaRPr lang="de-DE" altLang="de-DE" dirty="0"/>
          </a:p>
        </p:txBody>
      </p:sp>
      <p:sp>
        <p:nvSpPr>
          <p:cNvPr id="79903" name="Text Box 31"/>
          <p:cNvSpPr txBox="1">
            <a:spLocks noChangeArrowheads="1"/>
          </p:cNvSpPr>
          <p:nvPr/>
        </p:nvSpPr>
        <p:spPr bwMode="auto">
          <a:xfrm>
            <a:off x="684213" y="4959350"/>
            <a:ext cx="3240087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General </a:t>
            </a:r>
            <a:r>
              <a:rPr lang="de-DE" altLang="de-DE" dirty="0" err="1"/>
              <a:t>synthesis</a:t>
            </a:r>
            <a:endParaRPr lang="de-DE" altLang="de-DE" dirty="0"/>
          </a:p>
        </p:txBody>
      </p:sp>
      <p:sp>
        <p:nvSpPr>
          <p:cNvPr id="79904" name="Text Box 32"/>
          <p:cNvSpPr txBox="1">
            <a:spLocks noChangeArrowheads="1"/>
          </p:cNvSpPr>
          <p:nvPr/>
        </p:nvSpPr>
        <p:spPr bwMode="auto">
          <a:xfrm>
            <a:off x="684213" y="5335588"/>
            <a:ext cx="324008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Generalization</a:t>
            </a:r>
            <a:endParaRPr lang="de-DE" altLang="de-DE" dirty="0"/>
          </a:p>
        </p:txBody>
      </p:sp>
      <p:sp>
        <p:nvSpPr>
          <p:cNvPr id="79905" name="Text Box 33"/>
          <p:cNvSpPr txBox="1">
            <a:spLocks noChangeArrowheads="1"/>
          </p:cNvSpPr>
          <p:nvPr/>
        </p:nvSpPr>
        <p:spPr bwMode="auto">
          <a:xfrm>
            <a:off x="3924300" y="1573213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Understand</a:t>
            </a:r>
            <a:r>
              <a:rPr lang="de-DE" altLang="de-DE" dirty="0"/>
              <a:t> </a:t>
            </a:r>
            <a:r>
              <a:rPr lang="de-DE" altLang="de-DE" dirty="0" err="1"/>
              <a:t>dilemma</a:t>
            </a:r>
            <a:r>
              <a:rPr lang="de-DE" altLang="de-DE" dirty="0"/>
              <a:t> and </a:t>
            </a:r>
            <a:r>
              <a:rPr lang="de-DE" altLang="de-DE" dirty="0" err="1"/>
              <a:t>values</a:t>
            </a:r>
            <a:endParaRPr lang="de-DE" altLang="de-DE" dirty="0"/>
          </a:p>
        </p:txBody>
      </p:sp>
      <p:sp>
        <p:nvSpPr>
          <p:cNvPr id="79906" name="Text Box 34"/>
          <p:cNvSpPr txBox="1">
            <a:spLocks noChangeArrowheads="1"/>
          </p:cNvSpPr>
          <p:nvPr/>
        </p:nvSpPr>
        <p:spPr bwMode="auto">
          <a:xfrm>
            <a:off x="3924300" y="1949450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Who </a:t>
            </a:r>
            <a:r>
              <a:rPr lang="de-DE" altLang="de-DE" dirty="0" err="1"/>
              <a:t>is</a:t>
            </a:r>
            <a:r>
              <a:rPr lang="de-DE" altLang="de-DE" dirty="0"/>
              <a:t> in </a:t>
            </a:r>
            <a:r>
              <a:rPr lang="de-DE" altLang="de-DE" dirty="0" err="1"/>
              <a:t>favor</a:t>
            </a:r>
            <a:r>
              <a:rPr lang="de-DE" altLang="de-DE" dirty="0"/>
              <a:t>, </a:t>
            </a:r>
            <a:r>
              <a:rPr lang="de-DE" altLang="de-DE" dirty="0" err="1"/>
              <a:t>who</a:t>
            </a:r>
            <a:r>
              <a:rPr lang="de-DE" altLang="de-DE" dirty="0"/>
              <a:t> </a:t>
            </a:r>
            <a:r>
              <a:rPr lang="de-DE" altLang="de-DE" dirty="0" err="1"/>
              <a:t>against</a:t>
            </a:r>
            <a:r>
              <a:rPr lang="de-DE" altLang="de-DE" dirty="0"/>
              <a:t>?</a:t>
            </a:r>
          </a:p>
        </p:txBody>
      </p:sp>
      <p:sp>
        <p:nvSpPr>
          <p:cNvPr id="79907" name="Text Box 35"/>
          <p:cNvSpPr txBox="1">
            <a:spLocks noChangeArrowheads="1"/>
          </p:cNvSpPr>
          <p:nvPr/>
        </p:nvSpPr>
        <p:spPr bwMode="auto">
          <a:xfrm>
            <a:off x="3924300" y="2325688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Moral </a:t>
            </a:r>
            <a:r>
              <a:rPr lang="de-DE" altLang="de-DE" dirty="0" err="1"/>
              <a:t>viability</a:t>
            </a:r>
            <a:r>
              <a:rPr lang="de-DE" altLang="de-DE" dirty="0"/>
              <a:t> check</a:t>
            </a:r>
          </a:p>
        </p:txBody>
      </p:sp>
      <p:sp>
        <p:nvSpPr>
          <p:cNvPr id="79908" name="Text Box 36"/>
          <p:cNvSpPr txBox="1">
            <a:spLocks noChangeArrowheads="1"/>
          </p:cNvSpPr>
          <p:nvPr/>
        </p:nvSpPr>
        <p:spPr bwMode="auto">
          <a:xfrm>
            <a:off x="3924300" y="2701925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What</a:t>
            </a:r>
            <a:r>
              <a:rPr lang="de-DE" altLang="de-DE" dirty="0"/>
              <a:t> do I </a:t>
            </a:r>
            <a:r>
              <a:rPr lang="de-DE" altLang="de-DE" dirty="0" err="1"/>
              <a:t>need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know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continue</a:t>
            </a:r>
            <a:r>
              <a:rPr lang="de-DE" altLang="de-DE" dirty="0"/>
              <a:t>?</a:t>
            </a:r>
          </a:p>
        </p:txBody>
      </p:sp>
      <p:sp>
        <p:nvSpPr>
          <p:cNvPr id="79909" name="Text Box 37"/>
          <p:cNvSpPr txBox="1">
            <a:spLocks noChangeArrowheads="1"/>
          </p:cNvSpPr>
          <p:nvPr/>
        </p:nvSpPr>
        <p:spPr bwMode="auto">
          <a:xfrm>
            <a:off x="3924300" y="3078163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Getting</a:t>
            </a:r>
            <a:r>
              <a:rPr lang="de-DE" altLang="de-DE" dirty="0"/>
              <a:t> </a:t>
            </a:r>
            <a:r>
              <a:rPr lang="de-DE" altLang="de-DE" dirty="0" err="1"/>
              <a:t>information</a:t>
            </a:r>
            <a:endParaRPr lang="de-DE" altLang="de-DE" dirty="0"/>
          </a:p>
        </p:txBody>
      </p:sp>
      <p:sp>
        <p:nvSpPr>
          <p:cNvPr id="79911" name="Text Box 39"/>
          <p:cNvSpPr txBox="1">
            <a:spLocks noChangeArrowheads="1"/>
          </p:cNvSpPr>
          <p:nvPr/>
        </p:nvSpPr>
        <p:spPr bwMode="auto">
          <a:xfrm>
            <a:off x="3924300" y="3830638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Moral </a:t>
            </a:r>
            <a:r>
              <a:rPr lang="de-DE" altLang="de-DE" dirty="0" err="1"/>
              <a:t>viability</a:t>
            </a:r>
            <a:r>
              <a:rPr lang="de-DE" altLang="de-DE" dirty="0"/>
              <a:t> check</a:t>
            </a:r>
          </a:p>
        </p:txBody>
      </p:sp>
      <p:sp>
        <p:nvSpPr>
          <p:cNvPr id="79912" name="Text Box 40"/>
          <p:cNvSpPr txBox="1">
            <a:spLocks noChangeArrowheads="1"/>
          </p:cNvSpPr>
          <p:nvPr/>
        </p:nvSpPr>
        <p:spPr bwMode="auto">
          <a:xfrm>
            <a:off x="3924300" y="4206875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Present</a:t>
            </a:r>
            <a:r>
              <a:rPr lang="de-DE" altLang="de-DE" dirty="0"/>
              <a:t> </a:t>
            </a:r>
            <a:r>
              <a:rPr lang="de-DE" altLang="de-DE" dirty="0" err="1"/>
              <a:t>conclusions</a:t>
            </a:r>
            <a:endParaRPr lang="de-DE" altLang="de-DE" dirty="0"/>
          </a:p>
        </p:txBody>
      </p:sp>
      <p:sp>
        <p:nvSpPr>
          <p:cNvPr id="79913" name="Text Box 41"/>
          <p:cNvSpPr txBox="1">
            <a:spLocks noChangeArrowheads="1"/>
          </p:cNvSpPr>
          <p:nvPr/>
        </p:nvSpPr>
        <p:spPr bwMode="auto">
          <a:xfrm>
            <a:off x="3924300" y="4583113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sp>
        <p:nvSpPr>
          <p:cNvPr id="79914" name="Text Box 42"/>
          <p:cNvSpPr txBox="1">
            <a:spLocks noChangeArrowheads="1"/>
          </p:cNvSpPr>
          <p:nvPr/>
        </p:nvSpPr>
        <p:spPr bwMode="auto">
          <a:xfrm>
            <a:off x="3924300" y="4959350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Capitalizing</a:t>
            </a:r>
            <a:r>
              <a:rPr lang="de-DE" altLang="de-DE" dirty="0"/>
              <a:t> on </a:t>
            </a:r>
            <a:r>
              <a:rPr lang="de-DE" altLang="de-DE" dirty="0" err="1"/>
              <a:t>whole</a:t>
            </a:r>
            <a:r>
              <a:rPr lang="de-DE" altLang="de-DE" dirty="0"/>
              <a:t> </a:t>
            </a:r>
            <a:r>
              <a:rPr lang="de-DE" altLang="de-DE" dirty="0" err="1"/>
              <a:t>process</a:t>
            </a:r>
            <a:endParaRPr lang="de-DE" altLang="de-DE" dirty="0"/>
          </a:p>
        </p:txBody>
      </p:sp>
      <p:sp>
        <p:nvSpPr>
          <p:cNvPr id="79915" name="Text Box 43"/>
          <p:cNvSpPr txBox="1">
            <a:spLocks noChangeArrowheads="1"/>
          </p:cNvSpPr>
          <p:nvPr/>
        </p:nvSpPr>
        <p:spPr bwMode="auto">
          <a:xfrm>
            <a:off x="3924300" y="5335588"/>
            <a:ext cx="396081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Application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other</a:t>
            </a:r>
            <a:r>
              <a:rPr lang="de-DE" altLang="de-DE" dirty="0"/>
              <a:t> </a:t>
            </a:r>
            <a:r>
              <a:rPr lang="de-DE" altLang="de-DE" dirty="0" err="1"/>
              <a:t>fields</a:t>
            </a:r>
            <a:endParaRPr lang="de-DE" altLang="de-DE" dirty="0"/>
          </a:p>
        </p:txBody>
      </p:sp>
      <p:sp>
        <p:nvSpPr>
          <p:cNvPr id="79916" name="Text Box 44"/>
          <p:cNvSpPr txBox="1">
            <a:spLocks noChangeArrowheads="1"/>
          </p:cNvSpPr>
          <p:nvPr/>
        </p:nvSpPr>
        <p:spPr bwMode="auto">
          <a:xfrm>
            <a:off x="7885113" y="1573213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17" name="Text Box 45"/>
          <p:cNvSpPr txBox="1">
            <a:spLocks noChangeArrowheads="1"/>
          </p:cNvSpPr>
          <p:nvPr/>
        </p:nvSpPr>
        <p:spPr bwMode="auto">
          <a:xfrm>
            <a:off x="7885113" y="1949450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18" name="Text Box 46"/>
          <p:cNvSpPr txBox="1">
            <a:spLocks noChangeArrowheads="1"/>
          </p:cNvSpPr>
          <p:nvPr/>
        </p:nvSpPr>
        <p:spPr bwMode="auto">
          <a:xfrm>
            <a:off x="7885113" y="2325688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groups</a:t>
            </a:r>
            <a:endParaRPr lang="de-DE" altLang="de-DE" dirty="0"/>
          </a:p>
        </p:txBody>
      </p:sp>
      <p:sp>
        <p:nvSpPr>
          <p:cNvPr id="79919" name="Text Box 47"/>
          <p:cNvSpPr txBox="1">
            <a:spLocks noChangeArrowheads="1"/>
          </p:cNvSpPr>
          <p:nvPr/>
        </p:nvSpPr>
        <p:spPr bwMode="auto">
          <a:xfrm>
            <a:off x="7885113" y="2701925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20" name="Text Box 48"/>
          <p:cNvSpPr txBox="1">
            <a:spLocks noChangeArrowheads="1"/>
          </p:cNvSpPr>
          <p:nvPr/>
        </p:nvSpPr>
        <p:spPr bwMode="auto">
          <a:xfrm>
            <a:off x="7885113" y="3078163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groups</a:t>
            </a:r>
            <a:endParaRPr lang="de-DE" altLang="de-DE" dirty="0"/>
          </a:p>
        </p:txBody>
      </p:sp>
      <p:sp>
        <p:nvSpPr>
          <p:cNvPr id="79921" name="Text Box 49"/>
          <p:cNvSpPr txBox="1">
            <a:spLocks noChangeArrowheads="1"/>
          </p:cNvSpPr>
          <p:nvPr/>
        </p:nvSpPr>
        <p:spPr bwMode="auto">
          <a:xfrm>
            <a:off x="7885113" y="3454400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22" name="Text Box 50"/>
          <p:cNvSpPr txBox="1">
            <a:spLocks noChangeArrowheads="1"/>
          </p:cNvSpPr>
          <p:nvPr/>
        </p:nvSpPr>
        <p:spPr bwMode="auto">
          <a:xfrm>
            <a:off x="7885113" y="3830638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groups</a:t>
            </a:r>
            <a:endParaRPr lang="de-DE" altLang="de-DE" dirty="0"/>
          </a:p>
        </p:txBody>
      </p:sp>
      <p:sp>
        <p:nvSpPr>
          <p:cNvPr id="79923" name="Text Box 51"/>
          <p:cNvSpPr txBox="1">
            <a:spLocks noChangeArrowheads="1"/>
          </p:cNvSpPr>
          <p:nvPr/>
        </p:nvSpPr>
        <p:spPr bwMode="auto">
          <a:xfrm>
            <a:off x="7885113" y="4206875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24" name="Text Box 52"/>
          <p:cNvSpPr txBox="1">
            <a:spLocks noChangeArrowheads="1"/>
          </p:cNvSpPr>
          <p:nvPr/>
        </p:nvSpPr>
        <p:spPr bwMode="auto">
          <a:xfrm>
            <a:off x="7885113" y="4583113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sp>
        <p:nvSpPr>
          <p:cNvPr id="79925" name="Text Box 53"/>
          <p:cNvSpPr txBox="1">
            <a:spLocks noChangeArrowheads="1"/>
          </p:cNvSpPr>
          <p:nvPr/>
        </p:nvSpPr>
        <p:spPr bwMode="auto">
          <a:xfrm>
            <a:off x="7885113" y="4959350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class</a:t>
            </a:r>
            <a:endParaRPr lang="de-DE" altLang="de-DE" dirty="0"/>
          </a:p>
        </p:txBody>
      </p:sp>
      <p:sp>
        <p:nvSpPr>
          <p:cNvPr id="79926" name="Text Box 54"/>
          <p:cNvSpPr txBox="1">
            <a:spLocks noChangeArrowheads="1"/>
          </p:cNvSpPr>
          <p:nvPr/>
        </p:nvSpPr>
        <p:spPr bwMode="auto">
          <a:xfrm>
            <a:off x="7885113" y="5335588"/>
            <a:ext cx="10080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/>
              <a:t>variable</a:t>
            </a:r>
          </a:p>
        </p:txBody>
      </p:sp>
      <p:sp>
        <p:nvSpPr>
          <p:cNvPr id="28727" name="Text Box 55"/>
          <p:cNvSpPr txBox="1">
            <a:spLocks noChangeArrowheads="1"/>
          </p:cNvSpPr>
          <p:nvPr/>
        </p:nvSpPr>
        <p:spPr bwMode="auto">
          <a:xfrm>
            <a:off x="78581" y="795688"/>
            <a:ext cx="8102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de-DE" dirty="0"/>
              <a:t>Steps in a prototypical V</a:t>
            </a:r>
            <a:r>
              <a:rPr lang="en-US" altLang="de-DE" i="1" dirty="0"/>
              <a:t>a</a:t>
            </a:r>
            <a:r>
              <a:rPr lang="en-US" altLang="de-DE" dirty="0"/>
              <a:t>KE unit</a:t>
            </a:r>
            <a:r>
              <a:rPr lang="de-DE" altLang="de-DE" dirty="0"/>
              <a:t> </a:t>
            </a: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7885113" y="1196975"/>
            <a:ext cx="100806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3924300" y="1196975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Action</a:t>
            </a:r>
          </a:p>
        </p:txBody>
      </p:sp>
      <p:sp>
        <p:nvSpPr>
          <p:cNvPr id="79910" name="Text Box 38"/>
          <p:cNvSpPr txBox="1">
            <a:spLocks noChangeArrowheads="1"/>
          </p:cNvSpPr>
          <p:nvPr/>
        </p:nvSpPr>
        <p:spPr bwMode="auto">
          <a:xfrm>
            <a:off x="3924300" y="3454400"/>
            <a:ext cx="39608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dirty="0" err="1"/>
              <a:t>Inform</a:t>
            </a:r>
            <a:r>
              <a:rPr lang="de-DE" altLang="de-DE" dirty="0"/>
              <a:t> </a:t>
            </a:r>
            <a:r>
              <a:rPr lang="de-DE" altLang="de-DE" dirty="0" err="1"/>
              <a:t>peers</a:t>
            </a:r>
            <a:r>
              <a:rPr lang="de-DE" altLang="de-DE" dirty="0"/>
              <a:t>; </a:t>
            </a:r>
            <a:r>
              <a:rPr lang="de-DE" altLang="de-DE" dirty="0" err="1"/>
              <a:t>content</a:t>
            </a:r>
            <a:r>
              <a:rPr lang="de-DE" altLang="de-DE" dirty="0"/>
              <a:t> </a:t>
            </a:r>
            <a:r>
              <a:rPr lang="de-DE" altLang="de-DE" dirty="0" err="1"/>
              <a:t>viability</a:t>
            </a:r>
            <a:r>
              <a:rPr lang="de-DE" altLang="de-DE" dirty="0"/>
              <a:t> check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0" grpId="0" animBg="1"/>
      <p:bldP spid="59" grpId="0" animBg="1"/>
      <p:bldP spid="56" grpId="0" animBg="1"/>
      <p:bldP spid="57" grpId="0" animBg="1"/>
      <p:bldP spid="79879" grpId="0" animBg="1"/>
      <p:bldP spid="79880" grpId="0" animBg="1"/>
      <p:bldP spid="79883" grpId="0" animBg="1"/>
      <p:bldP spid="79884" grpId="0" animBg="1"/>
      <p:bldP spid="79885" grpId="0" animBg="1"/>
      <p:bldP spid="79886" grpId="0" animBg="1"/>
      <p:bldP spid="79887" grpId="0" animBg="1"/>
      <p:bldP spid="79888" grpId="0" animBg="1"/>
      <p:bldP spid="79889" grpId="0" animBg="1"/>
      <p:bldP spid="79890" grpId="0" animBg="1"/>
      <p:bldP spid="79891" grpId="0" animBg="1"/>
      <p:bldP spid="79892" grpId="0" animBg="1"/>
      <p:bldP spid="79893" grpId="0" animBg="1"/>
      <p:bldP spid="79894" grpId="0" animBg="1"/>
      <p:bldP spid="79895" grpId="0" animBg="1"/>
      <p:bldP spid="79896" grpId="0" animBg="1"/>
      <p:bldP spid="79897" grpId="0" animBg="1"/>
      <p:bldP spid="79898" grpId="0" animBg="1"/>
      <p:bldP spid="79899" grpId="0" animBg="1"/>
      <p:bldP spid="79900" grpId="0" animBg="1"/>
      <p:bldP spid="79901" grpId="0" animBg="1"/>
      <p:bldP spid="79902" grpId="0" animBg="1"/>
      <p:bldP spid="79903" grpId="0" animBg="1"/>
      <p:bldP spid="79904" grpId="0" animBg="1"/>
      <p:bldP spid="79905" grpId="0" animBg="1"/>
      <p:bldP spid="79906" grpId="0" animBg="1"/>
      <p:bldP spid="79907" grpId="0" animBg="1"/>
      <p:bldP spid="79908" grpId="0" animBg="1"/>
      <p:bldP spid="79909" grpId="0" animBg="1"/>
      <p:bldP spid="79911" grpId="0" animBg="1"/>
      <p:bldP spid="79912" grpId="0" animBg="1"/>
      <p:bldP spid="79913" grpId="0" animBg="1"/>
      <p:bldP spid="79914" grpId="0" animBg="1"/>
      <p:bldP spid="79915" grpId="0" animBg="1"/>
      <p:bldP spid="79916" grpId="0" animBg="1"/>
      <p:bldP spid="79917" grpId="0" animBg="1"/>
      <p:bldP spid="79918" grpId="0" animBg="1"/>
      <p:bldP spid="79919" grpId="0" animBg="1"/>
      <p:bldP spid="79920" grpId="0" animBg="1"/>
      <p:bldP spid="79921" grpId="0" animBg="1"/>
      <p:bldP spid="79922" grpId="0" animBg="1"/>
      <p:bldP spid="79923" grpId="0" animBg="1"/>
      <p:bldP spid="79924" grpId="0" animBg="1"/>
      <p:bldP spid="79925" grpId="0" animBg="1"/>
      <p:bldP spid="79926" grpId="0" animBg="1"/>
      <p:bldP spid="79882" grpId="0" animBg="1"/>
      <p:bldP spid="79881" grpId="0" animBg="1"/>
      <p:bldP spid="799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feld 2"/>
          <p:cNvSpPr txBox="1">
            <a:spLocks noChangeArrowheads="1"/>
          </p:cNvSpPr>
          <p:nvPr/>
        </p:nvSpPr>
        <p:spPr bwMode="auto">
          <a:xfrm>
            <a:off x="8076" y="1043735"/>
            <a:ext cx="81280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/>
            <a:r>
              <a:rPr lang="en-US" altLang="de-DE" sz="2400" dirty="0"/>
              <a:t>Variations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V</a:t>
            </a:r>
            <a:r>
              <a:rPr lang="en-US" altLang="de-DE" sz="2400" i="1" dirty="0"/>
              <a:t>a</a:t>
            </a:r>
            <a:r>
              <a:rPr lang="en-US" altLang="de-DE" sz="2400" dirty="0"/>
              <a:t>KE-</a:t>
            </a:r>
            <a:r>
              <a:rPr lang="en-US" altLang="de-DE" sz="2400" i="1" dirty="0"/>
              <a:t>dis </a:t>
            </a:r>
            <a:r>
              <a:rPr lang="en-US" altLang="de-DE" sz="2400" dirty="0"/>
              <a:t>with a focus on individual reflections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V</a:t>
            </a:r>
            <a:r>
              <a:rPr lang="en-US" altLang="de-DE" sz="2400" i="1" dirty="0"/>
              <a:t>a</a:t>
            </a:r>
            <a:r>
              <a:rPr lang="en-US" altLang="de-DE" sz="2400" dirty="0"/>
              <a:t>KE+ with a focus on viability checks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V</a:t>
            </a:r>
            <a:r>
              <a:rPr lang="en-US" altLang="de-DE" sz="2400" i="1" dirty="0"/>
              <a:t>a</a:t>
            </a:r>
            <a:r>
              <a:rPr lang="en-US" altLang="de-DE" sz="2400" dirty="0"/>
              <a:t>KE-special with a focus on special knowledge (e.g., research methodology on University level)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V</a:t>
            </a:r>
            <a:r>
              <a:rPr lang="en-US" altLang="de-DE" sz="2400" i="1" dirty="0"/>
              <a:t>a</a:t>
            </a:r>
            <a:r>
              <a:rPr lang="en-US" altLang="de-DE" sz="2400" dirty="0"/>
              <a:t>KE-online: Online platform </a:t>
            </a:r>
            <a:r>
              <a:rPr lang="en-US" altLang="de-DE" sz="2400" dirty="0">
                <a:hlinkClick r:id="rId2"/>
              </a:rPr>
              <a:t>VaKE.salzburgresearch.at</a:t>
            </a:r>
            <a:endParaRPr lang="en-US" altLang="de-DE" sz="24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Adaptations for kindergarten and primary school (in progress)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180882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AT" sz="3600" b="1" dirty="0">
                <a:latin typeface="Arial" charset="0"/>
                <a:cs typeface="Arial" charset="0"/>
              </a:rPr>
              <a:t>3. Research</a:t>
            </a:r>
          </a:p>
        </p:txBody>
      </p:sp>
    </p:spTree>
    <p:extLst>
      <p:ext uri="{BB962C8B-B14F-4D97-AF65-F5344CB8AC3E}">
        <p14:creationId xmlns:p14="http://schemas.microsoft.com/office/powerpoint/2010/main" val="21836083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19389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arenR"/>
              <a:defRPr/>
            </a:pPr>
            <a:r>
              <a:rPr lang="en-US" sz="2400" i="1" dirty="0"/>
              <a:t>Knowledge</a:t>
            </a:r>
            <a:r>
              <a:rPr lang="en-US" sz="2400" dirty="0"/>
              <a:t> Education in V</a:t>
            </a:r>
            <a:r>
              <a:rPr lang="en-US" sz="2400" i="1" dirty="0"/>
              <a:t>a</a:t>
            </a:r>
            <a:r>
              <a:rPr lang="en-US" sz="2400" dirty="0"/>
              <a:t>KE</a:t>
            </a:r>
          </a:p>
          <a:p>
            <a:pPr marL="0" indent="0" eaLnBrk="1" hangingPunct="1">
              <a:defRPr/>
            </a:pPr>
            <a:r>
              <a:rPr lang="en-US" sz="2400" dirty="0"/>
              <a:t>a1) Weinberger (2001); </a:t>
            </a:r>
            <a:r>
              <a:rPr lang="en-US" sz="2000" dirty="0"/>
              <a:t>Patry &amp; Weinberger (2004)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/>
              <a:t>Question: As much knowledge with V</a:t>
            </a:r>
            <a:r>
              <a:rPr lang="en-US" sz="2400" i="1" dirty="0"/>
              <a:t>a</a:t>
            </a:r>
            <a:r>
              <a:rPr lang="en-US" sz="2400" dirty="0"/>
              <a:t>KE as with regular teaching?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/>
              <a:t>Design: Crossover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161925" y="3408363"/>
          <a:ext cx="8982077" cy="24511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8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8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84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84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84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84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44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90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chemeClr val="tx1"/>
                          </a:solidFill>
                          <a:effectLst/>
                        </a:rPr>
                        <a:t>Pre</a:t>
                      </a: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-Test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Treatment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Post-Test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chemeClr val="tx1"/>
                          </a:solidFill>
                          <a:effectLst/>
                        </a:rPr>
                        <a:t>Pre</a:t>
                      </a: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-Test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Treatment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Post-Test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Follow-</a:t>
                      </a:r>
                      <a:r>
                        <a:rPr lang="de-AT" sz="1400" dirty="0" err="1">
                          <a:solidFill>
                            <a:schemeClr val="tx1"/>
                          </a:solidFill>
                          <a:effectLst/>
                        </a:rPr>
                        <a:t>Up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pattFill prst="sphere">
                      <a:fgClr>
                        <a:srgbClr val="FFC000"/>
                      </a:fgClr>
                      <a:bgClr>
                        <a:srgbClr val="00B0F0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8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b="0" dirty="0">
                          <a:solidFill>
                            <a:schemeClr val="tx1"/>
                          </a:solidFill>
                          <a:effectLst/>
                        </a:rPr>
                        <a:t>Class</a:t>
                      </a:r>
                      <a:endParaRPr lang="de-AT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chemeClr val="tx1"/>
                          </a:solidFill>
                          <a:effectLst/>
                        </a:rPr>
                        <a:t>Nuclear</a:t>
                      </a: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 Power Plant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chemeClr val="tx1"/>
                          </a:solidFill>
                          <a:effectLst/>
                        </a:rPr>
                        <a:t>Jewish</a:t>
                      </a: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 Culture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chemeClr val="tx1"/>
                          </a:solidFill>
                          <a:effectLst/>
                        </a:rPr>
                        <a:t>Both</a:t>
                      </a: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pattFill prst="sphere">
                      <a:fgClr>
                        <a:srgbClr val="FFC000"/>
                      </a:fgClr>
                      <a:bgClr>
                        <a:srgbClr val="00B0F0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22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Informal Test</a:t>
                      </a:r>
                    </a:p>
                  </a:txBody>
                  <a:tcPr marL="68577" marR="68577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449580" indent="-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chemeClr val="tx1"/>
                          </a:solidFill>
                          <a:effectLst/>
                        </a:rPr>
                        <a:t>VaKE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Informal Test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WALK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Informal Test</a:t>
                      </a:r>
                    </a:p>
                  </a:txBody>
                  <a:tcPr marL="68577" marR="68577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Regular Teaching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C000">
                        <a:alpha val="5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Informal Test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WALK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Informal Tests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pattFill prst="sphere">
                      <a:fgClr>
                        <a:srgbClr val="FFC000"/>
                      </a:fgClr>
                      <a:bgClr>
                        <a:srgbClr val="00B0F0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Regular Teaching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solidFill>
                      <a:srgbClr val="00B0F0">
                        <a:alpha val="5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chemeClr val="tx1"/>
                          </a:solidFill>
                          <a:effectLst/>
                        </a:rPr>
                        <a:t>VaKE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FF99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hteck 4"/>
          <p:cNvSpPr/>
          <p:nvPr/>
        </p:nvSpPr>
        <p:spPr>
          <a:xfrm>
            <a:off x="8128000" y="3203575"/>
            <a:ext cx="1016000" cy="26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4" name="Rechteck 3"/>
          <p:cNvSpPr/>
          <p:nvPr/>
        </p:nvSpPr>
        <p:spPr>
          <a:xfrm>
            <a:off x="4437063" y="3351213"/>
            <a:ext cx="3690937" cy="2643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492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15696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n-US" sz="2400" dirty="0"/>
              <a:t>Instruments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/>
              <a:t>Informal tests: Traditional tests with items from all levels of the Bloom taxonomy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/>
              <a:t>WALK: “W Assessment of Latent Knowledge”</a:t>
            </a: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05" y="2834360"/>
            <a:ext cx="1445763" cy="347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267" y="3840540"/>
            <a:ext cx="1884607" cy="245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4076945" y="2856046"/>
            <a:ext cx="533717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/>
              <a:t>Problems raised by students: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200" dirty="0"/>
              <a:t>Diseases due to radioactive contamination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200" dirty="0"/>
              <a:t>What kinds of cancer can be found?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200" dirty="0"/>
              <a:t>Which organ are particularly touched?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200" dirty="0"/>
              <a:t>Which rays are particularly dangerous?</a:t>
            </a:r>
          </a:p>
        </p:txBody>
      </p:sp>
    </p:spTree>
    <p:extLst>
      <p:ext uri="{BB962C8B-B14F-4D97-AF65-F5344CB8AC3E}">
        <p14:creationId xmlns:p14="http://schemas.microsoft.com/office/powerpoint/2010/main" val="44682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0" y="953725"/>
            <a:ext cx="8128000" cy="415498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n-US" sz="2400" dirty="0"/>
              <a:t>Subjects: 7</a:t>
            </a:r>
            <a:r>
              <a:rPr lang="en-US" sz="2400" baseline="30000" dirty="0"/>
              <a:t>th</a:t>
            </a:r>
            <a:r>
              <a:rPr lang="en-US" sz="2400" dirty="0"/>
              <a:t> grade students (secondary I; about 13 years old)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/>
              <a:t>Class A: n=27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/>
              <a:t>Class B: n=27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/>
              <a:t>Treatments: Six units of 50 minutes, taught by one teacher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/>
              <a:t>Experimental: Following the principles of V</a:t>
            </a:r>
            <a:r>
              <a:rPr lang="en-US" sz="2400" i="1" dirty="0"/>
              <a:t>a</a:t>
            </a:r>
            <a:r>
              <a:rPr lang="en-US" sz="2400" dirty="0"/>
              <a:t>KE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/>
              <a:t>Control: Semi-constructivist according to the usual approach of the teacher</a:t>
            </a:r>
          </a:p>
          <a:p>
            <a:pPr lvl="1" eaLnBrk="1" hangingPunct="1">
              <a:buFont typeface="Arial" charset="0"/>
              <a:buChar char="•"/>
              <a:defRPr/>
            </a:pPr>
            <a:endParaRPr lang="en-US" sz="2400" dirty="0"/>
          </a:p>
          <a:p>
            <a:pPr lvl="1" eaLnBrk="1" hangingPunct="1">
              <a:buFont typeface="Arial" charset="0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631714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>
            <a:graphicFrameLocks/>
          </p:cNvGraphicFramePr>
          <p:nvPr/>
        </p:nvGraphicFramePr>
        <p:xfrm>
          <a:off x="4932040" y="2483895"/>
          <a:ext cx="37528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1016000" y="5334000"/>
            <a:ext cx="3870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/>
              <a:t>Informal tests: Nuclear plants</a:t>
            </a: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4886325" y="5334000"/>
            <a:ext cx="37353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/>
              <a:t>Informal tests: Jewish culture</a:t>
            </a:r>
          </a:p>
        </p:txBody>
      </p:sp>
      <p:graphicFrame>
        <p:nvGraphicFramePr>
          <p:cNvPr id="8" name="Diagramm 7"/>
          <p:cNvGraphicFramePr>
            <a:graphicFrameLocks/>
          </p:cNvGraphicFramePr>
          <p:nvPr/>
        </p:nvGraphicFramePr>
        <p:xfrm>
          <a:off x="860174" y="2483895"/>
          <a:ext cx="40195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1016000" y="5859463"/>
            <a:ext cx="8128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/>
              <a:t>ANOVAs: Pre-Test &lt; Post-Test = Follow-Up; no group effects or interactions</a:t>
            </a:r>
          </a:p>
        </p:txBody>
      </p:sp>
    </p:spTree>
    <p:extLst>
      <p:ext uri="{BB962C8B-B14F-4D97-AF65-F5344CB8AC3E}">
        <p14:creationId xmlns:p14="http://schemas.microsoft.com/office/powerpoint/2010/main" val="3542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6515" y="1358770"/>
            <a:ext cx="877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Film on </a:t>
            </a:r>
            <a:r>
              <a:rPr lang="de-AT" dirty="0" err="1"/>
              <a:t>V</a:t>
            </a:r>
            <a:r>
              <a:rPr lang="de-AT" i="1" dirty="0" err="1"/>
              <a:t>a</a:t>
            </a:r>
            <a:r>
              <a:rPr lang="de-AT" dirty="0" err="1"/>
              <a:t>KE</a:t>
            </a:r>
            <a:r>
              <a:rPr lang="de-AT" dirty="0"/>
              <a:t> in </a:t>
            </a:r>
            <a:r>
              <a:rPr lang="de-AT" dirty="0" err="1"/>
              <a:t>Georgian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651986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m 9"/>
          <p:cNvGraphicFramePr>
            <a:graphicFrameLocks/>
          </p:cNvGraphicFramePr>
          <p:nvPr/>
        </p:nvGraphicFramePr>
        <p:xfrm>
          <a:off x="1016000" y="2247160"/>
          <a:ext cx="38290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Diagramm 10"/>
          <p:cNvGraphicFramePr>
            <a:graphicFrameLocks/>
          </p:cNvGraphicFramePr>
          <p:nvPr/>
        </p:nvGraphicFramePr>
        <p:xfrm>
          <a:off x="5292080" y="2243317"/>
          <a:ext cx="36480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844" name="Textfeld 11"/>
          <p:cNvSpPr txBox="1">
            <a:spLocks noChangeArrowheads="1"/>
          </p:cNvSpPr>
          <p:nvPr/>
        </p:nvSpPr>
        <p:spPr bwMode="auto">
          <a:xfrm>
            <a:off x="1016000" y="5148263"/>
            <a:ext cx="3870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/>
              <a:t>WALK: Nuclear plants</a:t>
            </a:r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>
            <a:off x="5260975" y="5148263"/>
            <a:ext cx="3871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/>
              <a:t>WALK: Jewish culture</a:t>
            </a:r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1827213" y="2900363"/>
            <a:ext cx="606425" cy="3079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sz="1400"/>
              <a:t>sig.</a:t>
            </a:r>
          </a:p>
        </p:txBody>
      </p:sp>
      <p:sp>
        <p:nvSpPr>
          <p:cNvPr id="14" name="Textfeld 13"/>
          <p:cNvSpPr txBox="1">
            <a:spLocks noChangeArrowheads="1"/>
          </p:cNvSpPr>
          <p:nvPr/>
        </p:nvSpPr>
        <p:spPr bwMode="auto">
          <a:xfrm>
            <a:off x="2862263" y="2901950"/>
            <a:ext cx="579437" cy="3079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sz="1400"/>
              <a:t>sig.</a:t>
            </a:r>
          </a:p>
        </p:txBody>
      </p:sp>
      <p:sp>
        <p:nvSpPr>
          <p:cNvPr id="12" name="Textfeld 11"/>
          <p:cNvSpPr txBox="1">
            <a:spLocks noChangeArrowheads="1"/>
          </p:cNvSpPr>
          <p:nvPr/>
        </p:nvSpPr>
        <p:spPr bwMode="auto">
          <a:xfrm>
            <a:off x="3806825" y="2900363"/>
            <a:ext cx="855663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sz="1400"/>
              <a:t>n. sig.</a:t>
            </a:r>
          </a:p>
        </p:txBody>
      </p:sp>
      <p:sp>
        <p:nvSpPr>
          <p:cNvPr id="15" name="Textfeld 14"/>
          <p:cNvSpPr txBox="1">
            <a:spLocks noChangeArrowheads="1"/>
          </p:cNvSpPr>
          <p:nvPr/>
        </p:nvSpPr>
        <p:spPr bwMode="auto">
          <a:xfrm>
            <a:off x="5741988" y="3270250"/>
            <a:ext cx="855662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sz="1400"/>
              <a:t>n. sig.</a:t>
            </a: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6769100" y="3271838"/>
            <a:ext cx="855663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sz="1400"/>
              <a:t>n. sig.</a:t>
            </a:r>
          </a:p>
        </p:txBody>
      </p:sp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7832725" y="3271838"/>
            <a:ext cx="854075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sz="1400"/>
              <a:t>n. sig.</a:t>
            </a:r>
          </a:p>
        </p:txBody>
      </p:sp>
    </p:spTree>
    <p:extLst>
      <p:ext uri="{BB962C8B-B14F-4D97-AF65-F5344CB8AC3E}">
        <p14:creationId xmlns:p14="http://schemas.microsoft.com/office/powerpoint/2010/main" val="420571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 animBg="1"/>
      <p:bldP spid="14" grpId="0" animBg="1"/>
      <p:bldP spid="12" grpId="0" animBg="1"/>
      <p:bldP spid="15" grpId="0" animBg="1"/>
      <p:bldP spid="16" grpId="0" animBg="1"/>
      <p:bldP spid="1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3046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defRPr/>
            </a:pPr>
            <a:r>
              <a:rPr lang="en-US" sz="2400" dirty="0"/>
              <a:t>a2) General experiences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Often more knowledge through V</a:t>
            </a:r>
            <a:r>
              <a:rPr lang="en-US" sz="2400" i="1" dirty="0"/>
              <a:t>a</a:t>
            </a:r>
            <a:r>
              <a:rPr lang="en-US" sz="2400" dirty="0"/>
              <a:t>KE than through traditional teaching – never less knowledge; this applies to all kinds of topics.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In WALK usually difference larger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Very often, the students know more about the topic after V</a:t>
            </a:r>
            <a:r>
              <a:rPr lang="en-US" sz="2400" i="1" dirty="0"/>
              <a:t>a</a:t>
            </a:r>
            <a:r>
              <a:rPr lang="en-US" sz="2400" dirty="0"/>
              <a:t>KE than the teacher knew before.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Overall: In any case no deficit compared to “regular” teaching.</a:t>
            </a:r>
          </a:p>
        </p:txBody>
      </p:sp>
    </p:spTree>
    <p:extLst>
      <p:ext uri="{BB962C8B-B14F-4D97-AF65-F5344CB8AC3E}">
        <p14:creationId xmlns:p14="http://schemas.microsoft.com/office/powerpoint/2010/main" val="18622393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45858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+mj-lt"/>
              <a:buAutoNum type="alphaLcParenR" startAt="2"/>
              <a:defRPr/>
            </a:pPr>
            <a:r>
              <a:rPr lang="en-US" sz="2400" dirty="0"/>
              <a:t>Practicability on different levels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Excellent practicability from secondary I and above, including University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Kindergarten and primary school: Practicability only with adaptations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Special education: Failure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dirty="0"/>
              <a:t>Pupils can understand value conflicts but with difficulties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dirty="0"/>
              <a:t>No argumentations taking the discussion partner’s statements into account; but there was progress from the first to the second discussion.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dirty="0"/>
              <a:t>Pupils cannot collect information by themselves.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dirty="0"/>
              <a:t>But pupils can apply their knowledge.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000" dirty="0"/>
              <a:t>V</a:t>
            </a:r>
            <a:r>
              <a:rPr lang="en-US" sz="2000" i="1" dirty="0"/>
              <a:t>a</a:t>
            </a:r>
            <a:r>
              <a:rPr lang="en-US" sz="2000" dirty="0"/>
              <a:t>KE works only after preliminary training</a:t>
            </a:r>
            <a:r>
              <a:rPr lang="en-US" sz="2400" dirty="0"/>
              <a:t>.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6416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3354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+mj-lt"/>
              <a:buAutoNum type="alphaLcParenR" startAt="3"/>
              <a:defRPr/>
            </a:pPr>
            <a:r>
              <a:rPr lang="en-US" sz="2400" dirty="0"/>
              <a:t>Students’ motivation and interest</a:t>
            </a:r>
          </a:p>
          <a:p>
            <a:pPr marL="0" indent="0" eaLnBrk="1" hangingPunct="1">
              <a:defRPr/>
            </a:pPr>
            <a:r>
              <a:rPr lang="en-US" sz="2400" dirty="0"/>
              <a:t>General experiences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Students are highly motivated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Narrative example: Castration of sexual offenders</a:t>
            </a:r>
          </a:p>
          <a:p>
            <a:pPr marL="800100" lvl="1" indent="-342900" eaLnBrk="1" hangingPunct="1">
              <a:buFont typeface="Arial" pitchFamily="34" charset="0"/>
              <a:buChar char="•"/>
              <a:defRPr/>
            </a:pPr>
            <a:r>
              <a:rPr lang="en-US" sz="2400" dirty="0" err="1"/>
              <a:t>Frewein’s</a:t>
            </a:r>
            <a:r>
              <a:rPr lang="en-US" sz="2400" dirty="0"/>
              <a:t> experiences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The classroom climate is usually very good (e.g., </a:t>
            </a:r>
            <a:r>
              <a:rPr lang="en-US" sz="2000" dirty="0" err="1"/>
              <a:t>Hausinger</a:t>
            </a:r>
            <a:r>
              <a:rPr lang="en-US" sz="2000" dirty="0"/>
              <a:t>, 2011; Weyringer, 2008).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12779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defRPr/>
            </a:pPr>
            <a:r>
              <a:rPr lang="en-US" sz="2400" dirty="0"/>
              <a:t>d. Teachers’ problems </a:t>
            </a:r>
            <a:r>
              <a:rPr lang="en-US" sz="2000" dirty="0"/>
              <a:t>(Weyringer et al., 2012)</a:t>
            </a:r>
          </a:p>
          <a:p>
            <a:pPr marL="457200" lvl="1" indent="0">
              <a:defRPr/>
            </a:pPr>
            <a:r>
              <a:rPr lang="en-US" sz="2400" dirty="0"/>
              <a:t>When first confronted with the idea of V</a:t>
            </a:r>
            <a:r>
              <a:rPr lang="en-US" sz="2400" i="1" dirty="0"/>
              <a:t>a</a:t>
            </a:r>
            <a:r>
              <a:rPr lang="en-US" sz="2400" dirty="0"/>
              <a:t>KE teachers are enthusiastic – but then skeptic</a:t>
            </a:r>
          </a:p>
          <a:p>
            <a:pPr marL="457200" lvl="1" indent="0">
              <a:defRPr/>
            </a:pPr>
            <a:r>
              <a:rPr lang="en-US" sz="2000" dirty="0"/>
              <a:t>Typical statements:</a:t>
            </a:r>
          </a:p>
          <a:p>
            <a:pPr marL="971550" lvl="1" indent="-514350">
              <a:buFont typeface="Arial" pitchFamily="34" charset="0"/>
              <a:buChar char="•"/>
              <a:defRPr/>
            </a:pPr>
            <a:r>
              <a:rPr lang="en-US" sz="2000" dirty="0"/>
              <a:t>Students might abuse the freedom they have.</a:t>
            </a:r>
          </a:p>
          <a:p>
            <a:pPr marL="971550" lvl="1" indent="-514350">
              <a:buFont typeface="Arial" pitchFamily="34" charset="0"/>
              <a:buChar char="•"/>
              <a:defRPr/>
            </a:pPr>
            <a:r>
              <a:rPr lang="en-US" sz="2000" dirty="0"/>
              <a:t>How about disciplinary problems?</a:t>
            </a:r>
          </a:p>
          <a:p>
            <a:pPr marL="971550" lvl="1" indent="-514350">
              <a:buFont typeface="Arial" pitchFamily="34" charset="0"/>
              <a:buChar char="•"/>
              <a:defRPr/>
            </a:pPr>
            <a:r>
              <a:rPr lang="en-US" sz="2000" dirty="0"/>
              <a:t>What if the students address questions to which I don’t know the answer?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/>
              <a:t>How can this be integrated into the curriculum? </a:t>
            </a:r>
            <a:endParaRPr lang="de-AT" sz="2000" dirty="0"/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/>
              <a:t>Will it not take too long so that other topics that must also be taught will not be achieved?</a:t>
            </a:r>
          </a:p>
          <a:p>
            <a:pPr marL="800100" lvl="1" indent="-342900">
              <a:buFont typeface="Wingdings" pitchFamily="2" charset="2"/>
              <a:buChar char="à"/>
              <a:defRPr/>
            </a:pPr>
            <a:r>
              <a:rPr lang="en-US" sz="2400" dirty="0">
                <a:sym typeface="Wingdings" pitchFamily="2" charset="2"/>
              </a:rPr>
              <a:t>Confirmation of the teachers’ arguments against values education: “no time” and “don’t know”, plus fear of loss of control</a:t>
            </a:r>
          </a:p>
          <a:p>
            <a:pPr marL="800100" lvl="1" indent="-342900">
              <a:buFont typeface="Wingdings" pitchFamily="2" charset="2"/>
              <a:buChar char="à"/>
              <a:defRPr/>
            </a:pPr>
            <a:endParaRPr lang="en-US" sz="2400" dirty="0">
              <a:sym typeface="Wingdings" pitchFamily="2" charset="2"/>
            </a:endParaRP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863600"/>
            <a:ext cx="1135063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81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6309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AutoNum type="arabicPeriod" startAt="4"/>
            </a:pPr>
            <a:endParaRPr lang="en-US" altLang="de-DE" sz="2000" dirty="0"/>
          </a:p>
          <a:p>
            <a:pPr lvl="1"/>
            <a:r>
              <a:rPr lang="en-US" altLang="de-DE" sz="2400" dirty="0"/>
              <a:t>Answers: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de-DE" sz="2400" dirty="0"/>
              <a:t>Experience shows that many problems do not occur (no abuse, no disciplinary problems, etc.).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de-DE" sz="2400" dirty="0"/>
              <a:t>Teacher can adapt the dilemma to the curriculum.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de-DE" sz="2400" dirty="0"/>
              <a:t>Goals are achieved, even surpassed.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de-DE" sz="2400" dirty="0"/>
              <a:t>Teacher can define how long he or she wants to take for the topic.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de-DE" sz="2400" dirty="0"/>
              <a:t>Loosing control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de-DE" sz="2400" dirty="0"/>
              <a:t>Teacher is not seen as a professional “know-it-all”, but a co-constructor.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de-DE" sz="2400" dirty="0"/>
              <a:t>Evolutions of what is considered as truth – for the students, but also for the teacher!</a:t>
            </a:r>
          </a:p>
          <a:p>
            <a:pPr marL="228600" indent="0"/>
            <a:r>
              <a:rPr lang="en-US" sz="2400" dirty="0"/>
              <a:t>In general, teachers have difficulties to change from traditional teaching to V</a:t>
            </a:r>
            <a:r>
              <a:rPr lang="en-US" sz="2400" i="1" dirty="0"/>
              <a:t>a</a:t>
            </a:r>
            <a:r>
              <a:rPr lang="en-US" sz="2400" dirty="0"/>
              <a:t>KE – but it is possible </a:t>
            </a:r>
            <a:r>
              <a:rPr lang="en-US" sz="2000" dirty="0"/>
              <a:t>(Patry, </a:t>
            </a:r>
            <a:r>
              <a:rPr lang="en-US" sz="2000" dirty="0" err="1"/>
              <a:t>Schwetz</a:t>
            </a:r>
            <a:r>
              <a:rPr lang="en-US" sz="2000" dirty="0"/>
              <a:t> &amp; Gastager, 2000)</a:t>
            </a:r>
            <a:r>
              <a:rPr lang="en-US" sz="2400" dirty="0"/>
              <a:t>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altLang="de-DE" sz="2400" dirty="0"/>
          </a:p>
        </p:txBody>
      </p:sp>
    </p:spTree>
    <p:extLst>
      <p:ext uri="{BB962C8B-B14F-4D97-AF65-F5344CB8AC3E}">
        <p14:creationId xmlns:p14="http://schemas.microsoft.com/office/powerpoint/2010/main" val="421942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defRPr/>
            </a:pPr>
            <a:r>
              <a:rPr lang="en-US" sz="2400" dirty="0"/>
              <a:t>e. Erroneous implementation </a:t>
            </a:r>
          </a:p>
          <a:p>
            <a:pPr marL="0" indent="0" eaLnBrk="1" hangingPunct="1">
              <a:defRPr/>
            </a:pPr>
            <a:r>
              <a:rPr lang="en-US" sz="2400" dirty="0"/>
              <a:t>Examples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/>
              <a:t>Focus only on content, neglecting values </a:t>
            </a:r>
            <a:r>
              <a:rPr lang="en-US" sz="2000" dirty="0"/>
              <a:t>(e.g., Haara, 2011)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/>
              <a:t>Personalization of the dilemma with real local names, although the dilemma is fictive </a:t>
            </a:r>
            <a:r>
              <a:rPr lang="en-US" sz="2000" dirty="0"/>
              <a:t>(</a:t>
            </a:r>
            <a:r>
              <a:rPr lang="en-US" sz="2000" dirty="0" err="1"/>
              <a:t>Pnevmatikos</a:t>
            </a:r>
            <a:r>
              <a:rPr lang="en-US" sz="2000" dirty="0"/>
              <a:t>, personal communication)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/>
              <a:t>Focus on mechanical work (calculations) </a:t>
            </a:r>
            <a:r>
              <a:rPr lang="en-US" sz="2000" dirty="0"/>
              <a:t>(Haara, 2011)</a:t>
            </a:r>
            <a:r>
              <a:rPr lang="en-US" sz="2400" dirty="0"/>
              <a:t> – for this other teaching approaches are more appropriate.</a:t>
            </a:r>
          </a:p>
          <a:p>
            <a:pPr marL="0" indent="0" eaLnBrk="1" hangingPunct="1">
              <a:defRPr/>
            </a:pPr>
            <a:r>
              <a:rPr lang="en-US" sz="2400" dirty="0"/>
              <a:t>In general: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Teachers often believe they have implemented V</a:t>
            </a:r>
            <a:r>
              <a:rPr lang="en-US" sz="2400" i="1" dirty="0"/>
              <a:t>a</a:t>
            </a:r>
            <a:r>
              <a:rPr lang="en-US" sz="2400" dirty="0"/>
              <a:t>KE, but actually they haven’t.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Teachers must know the theory!</a:t>
            </a:r>
          </a:p>
          <a:p>
            <a:pPr marL="342900" indent="-342900" eaLnBrk="1" hangingPunct="1">
              <a:buFont typeface="Wingdings" pitchFamily="2" charset="2"/>
              <a:buChar char="à"/>
              <a:defRPr/>
            </a:pPr>
            <a:r>
              <a:rPr lang="en-US" sz="2400" dirty="0">
                <a:sym typeface="Wingdings" pitchFamily="2" charset="2"/>
              </a:rPr>
              <a:t>Hence good teacher education is necessary!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466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defRPr/>
            </a:pPr>
            <a:r>
              <a:rPr lang="en-US" sz="2400" dirty="0"/>
              <a:t>f. Students’ problems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/>
              <a:t>Students are used of teacher-led teaching </a:t>
            </a:r>
          </a:p>
          <a:p>
            <a:pPr marL="800100" lvl="1" indent="-342900" eaLnBrk="1" hangingPunct="1">
              <a:buFont typeface="Wingdings" pitchFamily="2" charset="2"/>
              <a:buChar char="à"/>
              <a:defRPr/>
            </a:pPr>
            <a:r>
              <a:rPr lang="en-US" sz="2400" dirty="0">
                <a:sym typeface="Wingdings" pitchFamily="2" charset="2"/>
              </a:rPr>
              <a:t>Difficulties at the beginning, but usually quick adaptation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400" dirty="0">
                <a:sym typeface="Wingdings" pitchFamily="2" charset="2"/>
              </a:rPr>
              <a:t>Low achievers might have difficulties (ATI research).</a:t>
            </a:r>
          </a:p>
          <a:p>
            <a:pPr marL="800100" lvl="1" indent="-342900" eaLnBrk="1" hangingPunct="1">
              <a:buFont typeface="Wingdings" pitchFamily="2" charset="2"/>
              <a:buChar char="à"/>
              <a:defRPr/>
            </a:pPr>
            <a:r>
              <a:rPr lang="en-US" sz="2400" dirty="0">
                <a:sym typeface="Wingdings" pitchFamily="2" charset="2"/>
              </a:rPr>
              <a:t>Systematic viability checks: Low achievers benefit, no difference for high achievers </a:t>
            </a:r>
            <a:r>
              <a:rPr lang="en-US" sz="2000" dirty="0">
                <a:sym typeface="Wingdings" pitchFamily="2" charset="2"/>
              </a:rPr>
              <a:t>(Weinberger, 2006)</a:t>
            </a:r>
          </a:p>
          <a:p>
            <a:pPr marL="457200" lvl="1" indent="0" eaLnBrk="1" hangingPunct="1">
              <a:defRPr/>
            </a:pPr>
            <a:endParaRPr lang="en-US" sz="2400" dirty="0"/>
          </a:p>
          <a:p>
            <a:pPr lvl="1" eaLnBrk="1" hangingPunct="1">
              <a:buFont typeface="Arial" charset="0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927477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116505" y="1042988"/>
            <a:ext cx="902749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/>
            <a:r>
              <a:rPr lang="en-US" altLang="de-DE" sz="2400" dirty="0"/>
              <a:t>g. Problems and Difficulties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Specificity of dilemmas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A dilemma might work in one region or for one population, but not for another one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This means that a catalogue of dilemmas must be used with much care. It is not appropriate to take a dilemma and to use it unchanged. This is a problem for teachers.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To deal appropriately with dilemmas, teachers must know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their students and their interests and orientations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de-DE" sz="2400" dirty="0"/>
              <a:t>the theory underlying V</a:t>
            </a:r>
            <a:r>
              <a:rPr lang="en-US" altLang="de-DE" sz="2400" i="1" dirty="0"/>
              <a:t>a</a:t>
            </a:r>
            <a:r>
              <a:rPr lang="en-US" altLang="de-DE" sz="2400" dirty="0"/>
              <a:t>KE.</a:t>
            </a:r>
          </a:p>
        </p:txBody>
      </p:sp>
    </p:spTree>
    <p:extLst>
      <p:ext uri="{BB962C8B-B14F-4D97-AF65-F5344CB8AC3E}">
        <p14:creationId xmlns:p14="http://schemas.microsoft.com/office/powerpoint/2010/main" val="303528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180882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AT" sz="3600" b="1" dirty="0">
                <a:latin typeface="Arial" charset="0"/>
                <a:cs typeface="Arial" charset="0"/>
              </a:rPr>
              <a:t>4. </a:t>
            </a:r>
            <a:r>
              <a:rPr lang="de-AT" sz="3600" b="1" dirty="0" err="1">
                <a:latin typeface="Arial" charset="0"/>
                <a:cs typeface="Arial" charset="0"/>
              </a:rPr>
              <a:t>Discussion</a:t>
            </a:r>
            <a:endParaRPr lang="de-AT" sz="36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180882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AT" sz="3600" b="1" dirty="0">
                <a:latin typeface="Arial" charset="0"/>
                <a:cs typeface="Arial" charset="0"/>
              </a:rPr>
              <a:t>1. </a:t>
            </a:r>
            <a:r>
              <a:rPr lang="de-AT" sz="3600" b="1" dirty="0" err="1">
                <a:latin typeface="Arial" charset="0"/>
                <a:cs typeface="Arial" charset="0"/>
              </a:rPr>
              <a:t>Theoretical</a:t>
            </a:r>
            <a:r>
              <a:rPr lang="de-AT" sz="3600" b="1" dirty="0">
                <a:latin typeface="Arial" charset="0"/>
                <a:cs typeface="Arial" charset="0"/>
              </a:rPr>
              <a:t> </a:t>
            </a:r>
            <a:r>
              <a:rPr lang="de-AT" sz="3600" b="1" dirty="0" err="1">
                <a:latin typeface="Arial" charset="0"/>
                <a:cs typeface="Arial" charset="0"/>
              </a:rPr>
              <a:t>base</a:t>
            </a:r>
            <a:endParaRPr lang="de-AT" sz="36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9311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196752"/>
            <a:ext cx="91440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AU" sz="2400" dirty="0"/>
              <a:t>Gruber (2009, 2010)</a:t>
            </a:r>
            <a:r>
              <a:rPr lang="en-AU" sz="2800" dirty="0"/>
              <a:t>:</a:t>
            </a:r>
            <a:endParaRPr lang="en-AU" sz="2400" dirty="0"/>
          </a:p>
          <a:p>
            <a:pPr indent="0">
              <a:defRPr/>
            </a:pPr>
            <a:r>
              <a:rPr lang="en-AU" sz="2400" dirty="0"/>
              <a:t>Teachers want to do values education, but they avoid it because</a:t>
            </a:r>
          </a:p>
          <a:p>
            <a:pPr marL="0" lvl="1">
              <a:buFont typeface="+mj-lt"/>
              <a:buAutoNum type="arabicPeriod"/>
              <a:defRPr/>
            </a:pPr>
            <a:r>
              <a:rPr lang="en-AU" sz="2400" dirty="0"/>
              <a:t> Curricular pressure, lack of time, school structure etc.</a:t>
            </a:r>
          </a:p>
          <a:p>
            <a:pPr marL="457200" lvl="2">
              <a:defRPr/>
            </a:pPr>
            <a:r>
              <a:rPr lang="en-AU" sz="2400" dirty="0" err="1"/>
              <a:t>V</a:t>
            </a:r>
            <a:r>
              <a:rPr lang="en-AU" sz="2400" i="1" dirty="0" err="1"/>
              <a:t>a</a:t>
            </a:r>
            <a:r>
              <a:rPr lang="en-AU" sz="2400" dirty="0" err="1"/>
              <a:t>KE</a:t>
            </a:r>
            <a:r>
              <a:rPr lang="en-AU" sz="2400" dirty="0"/>
              <a:t> shows that it is possible.</a:t>
            </a:r>
          </a:p>
          <a:p>
            <a:pPr marL="457200" lvl="2">
              <a:defRPr/>
            </a:pPr>
            <a:endParaRPr lang="en-AU" sz="2400" dirty="0"/>
          </a:p>
          <a:p>
            <a:pPr marL="0" lvl="1">
              <a:buFont typeface="+mj-lt"/>
              <a:buAutoNum type="arabicPeriod"/>
              <a:defRPr/>
            </a:pPr>
            <a:r>
              <a:rPr lang="en-AU" sz="2400" dirty="0"/>
              <a:t> „I don‘t know how to do it.“</a:t>
            </a:r>
          </a:p>
          <a:p>
            <a:pPr marL="457200" lvl="2">
              <a:defRPr/>
            </a:pPr>
            <a:r>
              <a:rPr lang="en-AU" sz="2400" dirty="0"/>
              <a:t>Here we have a method.</a:t>
            </a:r>
          </a:p>
          <a:p>
            <a:pPr marL="457200" lvl="2">
              <a:defRPr/>
            </a:pPr>
            <a:endParaRPr lang="en-AU" sz="2400" dirty="0"/>
          </a:p>
          <a:p>
            <a:pPr marL="0" lvl="1">
              <a:buFont typeface="+mj-lt"/>
              <a:buAutoNum type="arabicPeriod"/>
              <a:defRPr/>
            </a:pPr>
            <a:r>
              <a:rPr lang="en-AU" sz="2400" dirty="0"/>
              <a:t> „I don‘t want to interfere with parents and administration.“</a:t>
            </a:r>
          </a:p>
          <a:p>
            <a:pPr marL="457200" lvl="2">
              <a:defRPr/>
            </a:pPr>
            <a:r>
              <a:rPr lang="en-AU" sz="2400" dirty="0"/>
              <a:t>We don’t convey values, but discuss whether and how they are justified.</a:t>
            </a:r>
          </a:p>
          <a:p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201124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feld 2"/>
          <p:cNvSpPr txBox="1">
            <a:spLocks noChangeArrowheads="1"/>
          </p:cNvSpPr>
          <p:nvPr/>
        </p:nvSpPr>
        <p:spPr bwMode="auto">
          <a:xfrm>
            <a:off x="0" y="1042988"/>
            <a:ext cx="9144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V</a:t>
            </a:r>
            <a:r>
              <a:rPr lang="en-US" sz="2400" i="1" dirty="0" err="1"/>
              <a:t>a</a:t>
            </a:r>
            <a:r>
              <a:rPr lang="en-US" sz="2400" dirty="0" err="1"/>
              <a:t>KE</a:t>
            </a:r>
            <a:r>
              <a:rPr lang="en-US" sz="2400" dirty="0"/>
              <a:t> is one possibility, but certainly not the only one.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It has a solid theoretical foundation.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It has been evaluated thoroughly.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It is highly accepted by the students.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The idea is not to replace teaching with this method, but to use it as an additional option.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244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el 1"/>
          <p:cNvSpPr>
            <a:spLocks noGrp="1"/>
          </p:cNvSpPr>
          <p:nvPr>
            <p:ph type="title"/>
          </p:nvPr>
        </p:nvSpPr>
        <p:spPr>
          <a:xfrm>
            <a:off x="927100" y="1989138"/>
            <a:ext cx="8216900" cy="1143000"/>
          </a:xfrm>
        </p:spPr>
        <p:txBody>
          <a:bodyPr/>
          <a:lstStyle/>
          <a:p>
            <a:r>
              <a:rPr lang="de-AT" altLang="de-DE"/>
              <a:t>Thank you for your attention!</a:t>
            </a:r>
          </a:p>
        </p:txBody>
      </p:sp>
      <p:pic>
        <p:nvPicPr>
          <p:cNvPr id="3" name="Picture 11" descr="P10101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06" y="1150937"/>
            <a:ext cx="8897320" cy="503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406751" y="1875759"/>
            <a:ext cx="3463970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Assimilation, </a:t>
            </a:r>
            <a:r>
              <a:rPr lang="de-AT" altLang="de-DE" dirty="0" err="1"/>
              <a:t>Accommodation</a:t>
            </a:r>
            <a:r>
              <a:rPr lang="de-AT" altLang="de-DE" dirty="0"/>
              <a:t> (Piaget)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6138736" y="3088564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Conceptual</a:t>
            </a:r>
            <a:r>
              <a:rPr lang="de-AT" altLang="de-DE" dirty="0"/>
              <a:t> Change (Vosniadou)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95480" y="3071118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Development (Kohlberg)</a:t>
            </a: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92279" y="3071117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3289114" y="4268343"/>
            <a:ext cx="2646076" cy="646331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Moral Education </a:t>
            </a:r>
          </a:p>
          <a:p>
            <a:pPr algn="ctr" eaLnBrk="1" hangingPunct="1"/>
            <a:r>
              <a:rPr lang="de-AT" altLang="de-DE" dirty="0"/>
              <a:t>(Blatt &amp; Kohlberg)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6138736" y="4290622"/>
            <a:ext cx="2753744" cy="646331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Inquiry</a:t>
            </a:r>
            <a:r>
              <a:rPr lang="de-AT" altLang="de-DE" dirty="0"/>
              <a:t> </a:t>
            </a:r>
            <a:r>
              <a:rPr lang="de-AT" altLang="de-DE" dirty="0" err="1"/>
              <a:t>Based</a:t>
            </a:r>
            <a:r>
              <a:rPr lang="de-AT" altLang="de-DE" dirty="0"/>
              <a:t> Learning</a:t>
            </a:r>
          </a:p>
          <a:p>
            <a:pPr algn="ctr" eaLnBrk="1" hangingPunct="1"/>
            <a:r>
              <a:rPr lang="de-AT" altLang="de-DE" dirty="0"/>
              <a:t>(</a:t>
            </a:r>
            <a:r>
              <a:rPr lang="de-AT" altLang="de-DE" dirty="0" err="1"/>
              <a:t>Reitinger</a:t>
            </a:r>
            <a:r>
              <a:rPr lang="de-AT" altLang="de-DE" dirty="0"/>
              <a:t>)</a:t>
            </a:r>
          </a:p>
        </p:txBody>
      </p:sp>
      <p:cxnSp>
        <p:nvCxnSpPr>
          <p:cNvPr id="12" name="Gerade Verbindung mit Pfeil 11"/>
          <p:cNvCxnSpPr>
            <a:stCxn id="2" idx="2"/>
            <a:endCxn id="4" idx="0"/>
          </p:cNvCxnSpPr>
          <p:nvPr/>
        </p:nvCxnSpPr>
        <p:spPr>
          <a:xfrm>
            <a:off x="4608004" y="1206044"/>
            <a:ext cx="1530732" cy="669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6" idx="0"/>
          </p:cNvCxnSpPr>
          <p:nvPr/>
        </p:nvCxnSpPr>
        <p:spPr>
          <a:xfrm flipH="1">
            <a:off x="4618518" y="2522090"/>
            <a:ext cx="1520218" cy="5490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6" idx="2"/>
            <a:endCxn id="8" idx="0"/>
          </p:cNvCxnSpPr>
          <p:nvPr/>
        </p:nvCxnSpPr>
        <p:spPr>
          <a:xfrm flipH="1">
            <a:off x="4612152" y="3717449"/>
            <a:ext cx="6366" cy="5508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8" idx="2"/>
            <a:endCxn id="36" idx="0"/>
          </p:cNvCxnSpPr>
          <p:nvPr/>
        </p:nvCxnSpPr>
        <p:spPr>
          <a:xfrm flipH="1">
            <a:off x="4596118" y="4914674"/>
            <a:ext cx="16034" cy="393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4" idx="2"/>
            <a:endCxn id="5" idx="0"/>
          </p:cNvCxnSpPr>
          <p:nvPr/>
        </p:nvCxnSpPr>
        <p:spPr>
          <a:xfrm>
            <a:off x="6138736" y="2522090"/>
            <a:ext cx="1376872" cy="56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2" idx="2"/>
            <a:endCxn id="7" idx="0"/>
          </p:cNvCxnSpPr>
          <p:nvPr/>
        </p:nvCxnSpPr>
        <p:spPr>
          <a:xfrm flipH="1">
            <a:off x="1692107" y="1206044"/>
            <a:ext cx="2915897" cy="18650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26" idx="0"/>
            <a:endCxn id="36" idx="2"/>
          </p:cNvCxnSpPr>
          <p:nvPr/>
        </p:nvCxnSpPr>
        <p:spPr>
          <a:xfrm flipH="1" flipV="1">
            <a:off x="4596118" y="5831234"/>
            <a:ext cx="7087" cy="2923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>
            <a:spLocks noChangeArrowheads="1"/>
          </p:cNvSpPr>
          <p:nvPr/>
        </p:nvSpPr>
        <p:spPr bwMode="auto">
          <a:xfrm>
            <a:off x="2907160" y="6123622"/>
            <a:ext cx="339209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/>
              <a:t>Additional </a:t>
            </a:r>
            <a:r>
              <a:rPr lang="de-AT" altLang="de-DE" dirty="0" err="1"/>
              <a:t>Theories</a:t>
            </a:r>
            <a:endParaRPr lang="de-AT" altLang="de-DE" dirty="0"/>
          </a:p>
        </p:txBody>
      </p:sp>
      <p:cxnSp>
        <p:nvCxnSpPr>
          <p:cNvPr id="29" name="Gerade Verbindung mit Pfeil 28"/>
          <p:cNvCxnSpPr>
            <a:stCxn id="5" idx="2"/>
            <a:endCxn id="9" idx="0"/>
          </p:cNvCxnSpPr>
          <p:nvPr/>
        </p:nvCxnSpPr>
        <p:spPr>
          <a:xfrm>
            <a:off x="7515608" y="3734895"/>
            <a:ext cx="0" cy="5557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9" idx="2"/>
            <a:endCxn id="36" idx="3"/>
          </p:cNvCxnSpPr>
          <p:nvPr/>
        </p:nvCxnSpPr>
        <p:spPr>
          <a:xfrm flipH="1">
            <a:off x="5337282" y="4936953"/>
            <a:ext cx="2178326" cy="6326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23" idx="2"/>
            <a:endCxn id="36" idx="1"/>
          </p:cNvCxnSpPr>
          <p:nvPr/>
        </p:nvCxnSpPr>
        <p:spPr>
          <a:xfrm>
            <a:off x="1708696" y="4936953"/>
            <a:ext cx="2146257" cy="6326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3854953" y="5308014"/>
            <a:ext cx="1482329" cy="52322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00B0F0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2800" b="1"/>
              <a:t>V</a:t>
            </a:r>
            <a:r>
              <a:rPr lang="de-DE" altLang="de-DE" sz="2800" b="1" i="1"/>
              <a:t>a</a:t>
            </a:r>
            <a:r>
              <a:rPr lang="de-DE" altLang="de-DE" sz="2800" b="1"/>
              <a:t>KE</a:t>
            </a:r>
          </a:p>
        </p:txBody>
      </p:sp>
      <p:cxnSp>
        <p:nvCxnSpPr>
          <p:cNvPr id="214" name="Gerade Verbindung mit Pfeil 213"/>
          <p:cNvCxnSpPr>
            <a:stCxn id="4" idx="1"/>
            <a:endCxn id="7" idx="0"/>
          </p:cNvCxnSpPr>
          <p:nvPr/>
        </p:nvCxnSpPr>
        <p:spPr>
          <a:xfrm flipH="1">
            <a:off x="1692107" y="2198925"/>
            <a:ext cx="2714644" cy="872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feld 210"/>
          <p:cNvSpPr txBox="1"/>
          <p:nvPr/>
        </p:nvSpPr>
        <p:spPr>
          <a:xfrm>
            <a:off x="-58748" y="880392"/>
            <a:ext cx="2245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b="1" dirty="0" err="1"/>
              <a:t>Theoretical</a:t>
            </a:r>
            <a:r>
              <a:rPr lang="de-AT" sz="2000" b="1" dirty="0"/>
              <a:t> </a:t>
            </a:r>
            <a:r>
              <a:rPr lang="de-AT" sz="2000" b="1" dirty="0" err="1"/>
              <a:t>base</a:t>
            </a:r>
            <a:endParaRPr lang="de-AT" sz="2000" b="1" dirty="0"/>
          </a:p>
        </p:txBody>
      </p:sp>
      <p:sp>
        <p:nvSpPr>
          <p:cNvPr id="23" name="Textfeld 22"/>
          <p:cNvSpPr txBox="1">
            <a:spLocks noChangeArrowheads="1"/>
          </p:cNvSpPr>
          <p:nvPr/>
        </p:nvSpPr>
        <p:spPr bwMode="auto">
          <a:xfrm>
            <a:off x="308868" y="4290622"/>
            <a:ext cx="279965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Social</a:t>
            </a:r>
            <a:r>
              <a:rPr lang="de-AT" altLang="de-DE" dirty="0"/>
              <a:t> </a:t>
            </a:r>
            <a:r>
              <a:rPr lang="de-AT" altLang="de-DE" dirty="0" err="1"/>
              <a:t>Viability</a:t>
            </a:r>
            <a:endParaRPr lang="de-AT" altLang="de-DE" dirty="0"/>
          </a:p>
          <a:p>
            <a:pPr algn="ctr" eaLnBrk="1" hangingPunct="1"/>
            <a:r>
              <a:rPr lang="de-AT" altLang="de-DE" dirty="0"/>
              <a:t>Check</a:t>
            </a:r>
          </a:p>
        </p:txBody>
      </p:sp>
      <p:cxnSp>
        <p:nvCxnSpPr>
          <p:cNvPr id="28" name="Gerade Verbindung mit Pfeil 27"/>
          <p:cNvCxnSpPr>
            <a:endCxn id="23" idx="0"/>
          </p:cNvCxnSpPr>
          <p:nvPr/>
        </p:nvCxnSpPr>
        <p:spPr>
          <a:xfrm>
            <a:off x="1702603" y="3731108"/>
            <a:ext cx="6093" cy="5595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2321381" y="3695169"/>
            <a:ext cx="1242507" cy="550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781824" y="3717448"/>
            <a:ext cx="3685520" cy="5286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23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6" grpId="0" animBg="1"/>
      <p:bldP spid="36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0" y="108874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b="1" dirty="0"/>
              <a:t>The </a:t>
            </a:r>
            <a:r>
              <a:rPr lang="de-AT" sz="2800" b="1" dirty="0" err="1"/>
              <a:t>theories</a:t>
            </a:r>
            <a:r>
              <a:rPr lang="de-AT" sz="2800" b="1" dirty="0"/>
              <a:t> in a </a:t>
            </a:r>
            <a:r>
              <a:rPr lang="de-AT" sz="2800" b="1" dirty="0" err="1"/>
              <a:t>nutshell</a:t>
            </a:r>
            <a:endParaRPr lang="de-AT" sz="2800" b="1" dirty="0"/>
          </a:p>
          <a:p>
            <a:pPr lvl="2"/>
            <a:r>
              <a:rPr lang="de-AT" sz="2800" dirty="0">
                <a:sym typeface="Wingdings" panose="05000000000000000000" pitchFamily="2" charset="2"/>
              </a:rPr>
              <a:t> The </a:t>
            </a:r>
            <a:r>
              <a:rPr lang="de-AT" sz="2800" dirty="0" err="1">
                <a:sym typeface="Wingdings" panose="05000000000000000000" pitchFamily="2" charset="2"/>
              </a:rPr>
              <a:t>base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is</a:t>
            </a:r>
            <a:r>
              <a:rPr lang="de-AT" sz="2800" dirty="0">
                <a:sym typeface="Wingdings" panose="05000000000000000000" pitchFamily="2" charset="2"/>
              </a:rPr>
              <a:t> a </a:t>
            </a:r>
            <a:r>
              <a:rPr lang="de-AT" sz="2800" dirty="0" err="1">
                <a:sym typeface="Wingdings" panose="05000000000000000000" pitchFamily="2" charset="2"/>
              </a:rPr>
              <a:t>combination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of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several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theories</a:t>
            </a:r>
            <a:r>
              <a:rPr lang="de-AT" sz="2800" dirty="0">
                <a:sym typeface="Wingdings" panose="05000000000000000000" pitchFamily="2" charset="2"/>
              </a:rPr>
              <a:t>, </a:t>
            </a:r>
            <a:r>
              <a:rPr lang="de-AT" sz="2800" dirty="0" err="1">
                <a:sym typeface="Wingdings" panose="05000000000000000000" pitchFamily="2" charset="2"/>
              </a:rPr>
              <a:t>some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of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which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might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look</a:t>
            </a:r>
            <a:r>
              <a:rPr lang="de-AT" sz="2800" dirty="0">
                <a:sym typeface="Wingdings" panose="05000000000000000000" pitchFamily="2" charset="2"/>
              </a:rPr>
              <a:t> </a:t>
            </a:r>
            <a:r>
              <a:rPr lang="de-AT" sz="2800" dirty="0" err="1">
                <a:sym typeface="Wingdings" panose="05000000000000000000" pitchFamily="2" charset="2"/>
              </a:rPr>
              <a:t>contradictory</a:t>
            </a:r>
            <a:r>
              <a:rPr lang="de-AT" sz="2800" dirty="0">
                <a:sym typeface="Wingdings" panose="05000000000000000000" pitchFamily="2" charset="2"/>
              </a:rPr>
              <a:t>!</a:t>
            </a:r>
            <a:endParaRPr lang="de-AT" sz="2800" dirty="0"/>
          </a:p>
        </p:txBody>
      </p:sp>
    </p:spTree>
    <p:extLst>
      <p:ext uri="{BB962C8B-B14F-4D97-AF65-F5344CB8AC3E}">
        <p14:creationId xmlns:p14="http://schemas.microsoft.com/office/powerpoint/2010/main" val="770380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563888" y="836712"/>
            <a:ext cx="208823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dirty="0" err="1"/>
              <a:t>Constructivism</a:t>
            </a:r>
            <a:endParaRPr lang="de-AT" alt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6004" y="1358770"/>
            <a:ext cx="91440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Principles of constructivism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Concepts (of any kind) are constructed actively by the learner, not conveyed.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Concepts are not true or wrong, but viable or not viable. A concept is viable if it satisfies the needs of the user, if it helps him or her to reach his or her goal(s).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Hence a concept can be viable in some situations and/or for some users, not in or for others.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Viability is tested based on viability criteria.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We can‘t know whether there is a reality or not. But we have subjective theories about that reality exists and how it works.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These subjective theories have proven to be viable so far, otherwise they wouldn’t have survived. (Non-viable subjective theories, e.g., in schizophrenia)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77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מסמך" ma:contentTypeID="0x010100B4C3EF19FA3418409615FF83118818C0" ma:contentTypeVersion="15" ma:contentTypeDescription="צור מסמך חדש." ma:contentTypeScope="" ma:versionID="bd7418b69d2238e8984806c81722e524">
  <xsd:schema xmlns:xsd="http://www.w3.org/2001/XMLSchema" xmlns:xs="http://www.w3.org/2001/XMLSchema" xmlns:p="http://schemas.microsoft.com/office/2006/metadata/properties" xmlns:ns1="http://schemas.microsoft.com/sharepoint/v3" xmlns:ns3="a7d1c2cf-f282-4e55-b4a9-0689990b7e87" xmlns:ns4="0f6f46e8-743c-4450-8aeb-2a1ddd98e762" targetNamespace="http://schemas.microsoft.com/office/2006/metadata/properties" ma:root="true" ma:fieldsID="991ece3a77f5d406bb1e980fbefbf276" ns1:_="" ns3:_="" ns4:_="">
    <xsd:import namespace="http://schemas.microsoft.com/sharepoint/v3"/>
    <xsd:import namespace="a7d1c2cf-f282-4e55-b4a9-0689990b7e87"/>
    <xsd:import namespace="0f6f46e8-743c-4450-8aeb-2a1ddd98e762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מאפייני מדיניות תאימות מאוחדת" ma:description="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פעולת ממשק משתמש של מדיניות תאימות מאוחדת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d1c2cf-f282-4e55-b4a9-0689990b7e8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משותף עם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משותף עם פרטים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של רמז לשיתוף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6f46e8-743c-4450-8aeb-2a1ddd98e7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סוג תוכן"/>
        <xsd:element ref="dc:title" minOccurs="0" maxOccurs="1" ma:index="4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53BAB6C-49F9-4AF7-8AD6-6FF0FF7E3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7d1c2cf-f282-4e55-b4a9-0689990b7e87"/>
    <ds:schemaRef ds:uri="0f6f46e8-743c-4450-8aeb-2a1ddd98e7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59F2C7-1570-4961-93E7-EC62643413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6D7DFC-CDCA-4DC7-B8D1-B5801A6E58F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3333</Words>
  <Application>Microsoft Office PowerPoint</Application>
  <PresentationFormat>On-screen Show (4:3)</PresentationFormat>
  <Paragraphs>518</Paragraphs>
  <Slides>62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Calibri</vt:lpstr>
      <vt:lpstr>Wingdings</vt:lpstr>
      <vt:lpstr>Standarddesign</vt:lpstr>
      <vt:lpstr>Presentation</vt:lpstr>
      <vt:lpstr> Promoting Civic Education through VaKE  VaKE – Prototypical Approach Theoretical Background, and Experiences    June 2018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</vt:vector>
  </TitlesOfParts>
  <Company>Univ. Sbg.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Jean-Luc Patry</dc:creator>
  <cp:lastModifiedBy>Rhonda Sofer</cp:lastModifiedBy>
  <cp:revision>568</cp:revision>
  <dcterms:created xsi:type="dcterms:W3CDTF">2010-08-19T09:59:11Z</dcterms:created>
  <dcterms:modified xsi:type="dcterms:W3CDTF">2020-05-03T10:17:02Z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0x010100B4C3EF19FA3418409615FF83118818C0</vt:lpwstr>
  </property>
</Properties>
</file>