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404" r:id="rId3"/>
    <p:sldId id="403" r:id="rId4"/>
    <p:sldId id="405" r:id="rId5"/>
    <p:sldId id="406" r:id="rId6"/>
    <p:sldId id="407" r:id="rId7"/>
    <p:sldId id="410" r:id="rId8"/>
    <p:sldId id="408" r:id="rId9"/>
    <p:sldId id="411" r:id="rId10"/>
    <p:sldId id="409" r:id="rId11"/>
    <p:sldId id="412" r:id="rId12"/>
    <p:sldId id="413" r:id="rId13"/>
    <p:sldId id="414" r:id="rId14"/>
  </p:sldIdLst>
  <p:sldSz cx="9144000" cy="6858000" type="screen4x3"/>
  <p:notesSz cx="6858000" cy="9144000"/>
  <p:defaultTextStyle>
    <a:defPPr>
      <a:defRPr lang="de-AT"/>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000"/>
    <a:srgbClr val="00B0F0"/>
    <a:srgbClr val="FF9933"/>
    <a:srgbClr val="00FF00"/>
    <a:srgbClr val="00CC00"/>
    <a:srgbClr val="FFFF00"/>
    <a:srgbClr val="FF0000"/>
    <a:srgbClr val="0070C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94660"/>
  </p:normalViewPr>
  <p:slideViewPr>
    <p:cSldViewPr showGuides="1">
      <p:cViewPr varScale="1">
        <p:scale>
          <a:sx n="68" d="100"/>
          <a:sy n="68" d="100"/>
        </p:scale>
        <p:origin x="1244" y="52"/>
      </p:cViewPr>
      <p:guideLst>
        <p:guide orient="horz" pos="2160"/>
        <p:guide pos="2880"/>
      </p:guideLst>
    </p:cSldViewPr>
  </p:slideViewPr>
  <p:notesTextViewPr>
    <p:cViewPr>
      <p:scale>
        <a:sx n="100" d="100"/>
        <a:sy n="100" d="100"/>
      </p:scale>
      <p:origin x="0" y="0"/>
    </p:cViewPr>
  </p:notesTextViewPr>
  <p:notesViewPr>
    <p:cSldViewPr showGuides="1">
      <p:cViewPr>
        <p:scale>
          <a:sx n="100" d="100"/>
          <a:sy n="100" d="100"/>
        </p:scale>
        <p:origin x="-1890" y="1176"/>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40A2FB-29C2-491A-9FBA-F08805D9B1EC}" type="datetimeFigureOut">
              <a:rPr lang="de-AT" smtClean="0"/>
              <a:t>02.07.2018</a:t>
            </a:fld>
            <a:endParaRPr lang="de-AT"/>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0C83C5-AB10-496E-A802-9F1F46197FF2}" type="slidenum">
              <a:rPr lang="de-AT" smtClean="0"/>
              <a:t>‹Nr.›</a:t>
            </a:fld>
            <a:endParaRPr lang="de-AT"/>
          </a:p>
        </p:txBody>
      </p:sp>
    </p:spTree>
    <p:extLst>
      <p:ext uri="{BB962C8B-B14F-4D97-AF65-F5344CB8AC3E}">
        <p14:creationId xmlns:p14="http://schemas.microsoft.com/office/powerpoint/2010/main" val="597626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E0EF2CE0-3E23-4FA0-9989-18CFC185B3C9}" type="datetimeFigureOut">
              <a:rPr lang="de-AT"/>
              <a:pPr>
                <a:defRPr/>
              </a:pPr>
              <a:t>02.07.2018</a:t>
            </a:fld>
            <a:endParaRPr lang="de-AT"/>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AT"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AT"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C0EC98B-866B-4B59-A62E-6852FABB222C}" type="slidenum">
              <a:rPr lang="de-AT" altLang="de-DE"/>
              <a:pPr/>
              <a:t>‹Nr.›</a:t>
            </a:fld>
            <a:endParaRPr lang="de-AT" altLang="de-DE"/>
          </a:p>
        </p:txBody>
      </p:sp>
    </p:spTree>
    <p:extLst>
      <p:ext uri="{BB962C8B-B14F-4D97-AF65-F5344CB8AC3E}">
        <p14:creationId xmlns:p14="http://schemas.microsoft.com/office/powerpoint/2010/main" val="17990119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2413677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5" name="Fußzeilenplatzhalter 4"/>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6" name="Foliennummernplatzhalter 5"/>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E6C97477-E9D6-4C62-AC9A-5A0A50CCFA90}" type="slidenum">
              <a:rPr lang="de-AT" altLang="de-DE"/>
              <a:pPr/>
              <a:t>‹Nr.›</a:t>
            </a:fld>
            <a:endParaRPr lang="de-AT" altLang="de-DE"/>
          </a:p>
        </p:txBody>
      </p:sp>
    </p:spTree>
    <p:extLst>
      <p:ext uri="{BB962C8B-B14F-4D97-AF65-F5344CB8AC3E}">
        <p14:creationId xmlns:p14="http://schemas.microsoft.com/office/powerpoint/2010/main" val="1131931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5" name="Fußzeilenplatzhalter 4"/>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6" name="Foliennummernplatzhalter 5"/>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3BD504D2-922E-423A-8337-58FB00218ED8}" type="slidenum">
              <a:rPr lang="de-AT" altLang="de-DE"/>
              <a:pPr/>
              <a:t>‹Nr.›</a:t>
            </a:fld>
            <a:endParaRPr lang="de-AT" altLang="de-DE"/>
          </a:p>
        </p:txBody>
      </p:sp>
    </p:spTree>
    <p:extLst>
      <p:ext uri="{BB962C8B-B14F-4D97-AF65-F5344CB8AC3E}">
        <p14:creationId xmlns:p14="http://schemas.microsoft.com/office/powerpoint/2010/main" val="2855742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de-AT"/>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Fußzeilenplatzhalter 4"/>
          <p:cNvSpPr>
            <a:spLocks noGrp="1"/>
          </p:cNvSpPr>
          <p:nvPr>
            <p:ph type="ftr" sz="quarter" idx="10"/>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Tree>
    <p:extLst>
      <p:ext uri="{BB962C8B-B14F-4D97-AF65-F5344CB8AC3E}">
        <p14:creationId xmlns:p14="http://schemas.microsoft.com/office/powerpoint/2010/main" val="2483455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Datumsplatzhalter 3"/>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5" name="Fußzeilenplatzhalter 4"/>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6" name="Foliennummernplatzhalter 5"/>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B6DCD7B5-779D-4208-A994-287593960F10}" type="slidenum">
              <a:rPr lang="de-AT" altLang="de-DE"/>
              <a:pPr/>
              <a:t>‹Nr.›</a:t>
            </a:fld>
            <a:endParaRPr lang="de-AT" altLang="de-DE"/>
          </a:p>
        </p:txBody>
      </p:sp>
    </p:spTree>
    <p:extLst>
      <p:ext uri="{BB962C8B-B14F-4D97-AF65-F5344CB8AC3E}">
        <p14:creationId xmlns:p14="http://schemas.microsoft.com/office/powerpoint/2010/main" val="170415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de-AT"/>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6" name="Fußzeilenplatzhalter 5"/>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7" name="Foliennummernplatzhalter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FF1BCD2C-71A6-4241-B146-B86B490F45A8}" type="slidenum">
              <a:rPr lang="de-AT" altLang="de-DE"/>
              <a:pPr/>
              <a:t>‹Nr.›</a:t>
            </a:fld>
            <a:endParaRPr lang="de-AT" altLang="de-DE"/>
          </a:p>
        </p:txBody>
      </p:sp>
    </p:spTree>
    <p:extLst>
      <p:ext uri="{BB962C8B-B14F-4D97-AF65-F5344CB8AC3E}">
        <p14:creationId xmlns:p14="http://schemas.microsoft.com/office/powerpoint/2010/main" val="394793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8" name="Fußzeilenplatzhalter 7"/>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9" name="Foliennummernplatzhalter 8"/>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DFCF7700-F128-4FB1-85F3-D4E245506C35}" type="slidenum">
              <a:rPr lang="de-AT" altLang="de-DE"/>
              <a:pPr/>
              <a:t>‹Nr.›</a:t>
            </a:fld>
            <a:endParaRPr lang="de-AT" altLang="de-DE"/>
          </a:p>
        </p:txBody>
      </p:sp>
    </p:spTree>
    <p:extLst>
      <p:ext uri="{BB962C8B-B14F-4D97-AF65-F5344CB8AC3E}">
        <p14:creationId xmlns:p14="http://schemas.microsoft.com/office/powerpoint/2010/main" val="1268835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de-AT"/>
          </a:p>
        </p:txBody>
      </p:sp>
      <p:sp>
        <p:nvSpPr>
          <p:cNvPr id="3" name="Datumsplatzhalter 2"/>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4" name="Fußzeilenplatzhalter 3"/>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5" name="Foliennummernplatzhalter 4"/>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415A7A5E-2B89-4B7C-8A26-630EDB06CE2E}" type="slidenum">
              <a:rPr lang="de-AT" altLang="de-DE"/>
              <a:pPr/>
              <a:t>‹Nr.›</a:t>
            </a:fld>
            <a:endParaRPr lang="de-AT" altLang="de-DE"/>
          </a:p>
        </p:txBody>
      </p:sp>
    </p:spTree>
    <p:extLst>
      <p:ext uri="{BB962C8B-B14F-4D97-AF65-F5344CB8AC3E}">
        <p14:creationId xmlns:p14="http://schemas.microsoft.com/office/powerpoint/2010/main" val="4156718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3" name="Fußzeilenplatzhalter 2"/>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4" name="Foliennummernplatzhalter 3"/>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E67F0981-0374-435B-9588-A2F32E0896D9}" type="slidenum">
              <a:rPr lang="de-AT" altLang="de-DE"/>
              <a:pPr/>
              <a:t>‹Nr.›</a:t>
            </a:fld>
            <a:endParaRPr lang="de-AT" altLang="de-DE"/>
          </a:p>
        </p:txBody>
      </p:sp>
    </p:spTree>
    <p:extLst>
      <p:ext uri="{BB962C8B-B14F-4D97-AF65-F5344CB8AC3E}">
        <p14:creationId xmlns:p14="http://schemas.microsoft.com/office/powerpoint/2010/main" val="313869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6" name="Fußzeilenplatzhalter 5"/>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7" name="Foliennummernplatzhalter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8C70FF04-C4BD-4DD9-A860-4955AF831CB6}" type="slidenum">
              <a:rPr lang="de-AT" altLang="de-DE"/>
              <a:pPr/>
              <a:t>‹Nr.›</a:t>
            </a:fld>
            <a:endParaRPr lang="de-AT" altLang="de-DE"/>
          </a:p>
        </p:txBody>
      </p:sp>
    </p:spTree>
    <p:extLst>
      <p:ext uri="{BB962C8B-B14F-4D97-AF65-F5344CB8AC3E}">
        <p14:creationId xmlns:p14="http://schemas.microsoft.com/office/powerpoint/2010/main" val="239969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a:xfrm>
            <a:off x="457200" y="5251450"/>
            <a:ext cx="2133600" cy="1470025"/>
          </a:xfrm>
          <a:prstGeom prst="rect">
            <a:avLst/>
          </a:prstGeom>
        </p:spPr>
        <p:txBody>
          <a:bodyPr/>
          <a:lstStyle>
            <a:lvl1pPr>
              <a:defRPr>
                <a:latin typeface="Arial" charset="0"/>
              </a:defRPr>
            </a:lvl1pPr>
          </a:lstStyle>
          <a:p>
            <a:pPr>
              <a:defRPr/>
            </a:pPr>
            <a:endParaRPr lang="de-AT"/>
          </a:p>
        </p:txBody>
      </p:sp>
      <p:sp>
        <p:nvSpPr>
          <p:cNvPr id="6" name="Fußzeilenplatzhalter 5"/>
          <p:cNvSpPr>
            <a:spLocks noGrp="1"/>
          </p:cNvSpPr>
          <p:nvPr>
            <p:ph type="ftr" sz="quarter" idx="11"/>
          </p:nvPr>
        </p:nvSpPr>
        <p:spPr>
          <a:xfrm>
            <a:off x="1593850" y="6096000"/>
            <a:ext cx="7334250" cy="762000"/>
          </a:xfrm>
          <a:prstGeom prst="rect">
            <a:avLst/>
          </a:prstGeom>
        </p:spPr>
        <p:txBody>
          <a:bodyPr/>
          <a:lstStyle>
            <a:lvl1pPr>
              <a:defRPr b="0">
                <a:latin typeface="Arial" charset="0"/>
              </a:defRPr>
            </a:lvl1pPr>
          </a:lstStyle>
          <a:p>
            <a:pPr>
              <a:defRPr/>
            </a:pPr>
            <a:endParaRPr lang="de-AT"/>
          </a:p>
        </p:txBody>
      </p:sp>
      <p:sp>
        <p:nvSpPr>
          <p:cNvPr id="7" name="Foliennummernplatzhalter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4052E20A-9E16-4869-857F-620CEA6D309A}" type="slidenum">
              <a:rPr lang="de-AT" altLang="de-DE"/>
              <a:pPr/>
              <a:t>‹Nr.›</a:t>
            </a:fld>
            <a:endParaRPr lang="de-AT" altLang="de-DE"/>
          </a:p>
        </p:txBody>
      </p:sp>
    </p:spTree>
    <p:extLst>
      <p:ext uri="{BB962C8B-B14F-4D97-AF65-F5344CB8AC3E}">
        <p14:creationId xmlns:p14="http://schemas.microsoft.com/office/powerpoint/2010/main" val="2887018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5" descr="Logo4-niedri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16825" y="0"/>
            <a:ext cx="15271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3"/>
          <p:cNvSpPr>
            <a:spLocks noChangeArrowheads="1"/>
          </p:cNvSpPr>
          <p:nvPr userDrawn="1"/>
        </p:nvSpPr>
        <p:spPr bwMode="auto">
          <a:xfrm>
            <a:off x="3402013" y="404813"/>
            <a:ext cx="574198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20000"/>
              </a:spcBef>
            </a:pPr>
            <a:r>
              <a:rPr lang="en-US" altLang="de-DE" sz="1400"/>
              <a:t>Department of Education</a:t>
            </a:r>
          </a:p>
        </p:txBody>
      </p:sp>
      <p:sp>
        <p:nvSpPr>
          <p:cNvPr id="1034" name="Textfeld 1"/>
          <p:cNvSpPr txBox="1">
            <a:spLocks noChangeArrowheads="1"/>
          </p:cNvSpPr>
          <p:nvPr userDrawn="1"/>
        </p:nvSpPr>
        <p:spPr bwMode="auto">
          <a:xfrm>
            <a:off x="0" y="6451888"/>
            <a:ext cx="2971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de-DE" dirty="0"/>
              <a:t>VaKE.eu</a:t>
            </a:r>
          </a:p>
        </p:txBody>
      </p:sp>
      <p:pic>
        <p:nvPicPr>
          <p:cNvPr id="12" name="Inhaltsplatzhalter 3" descr="VaKE Bild.png"/>
          <p:cNvPicPr>
            <a:picLocks noChangeAspect="1"/>
          </p:cNvPicPr>
          <p:nvPr userDrawn="1"/>
        </p:nvPicPr>
        <p:blipFill>
          <a:blip r:embed="rId14" cstate="print"/>
          <a:stretch>
            <a:fillRect/>
          </a:stretch>
        </p:blipFill>
        <p:spPr>
          <a:xfrm>
            <a:off x="-271" y="-9952"/>
            <a:ext cx="878791" cy="829969"/>
          </a:xfrm>
          <a:prstGeom prst="rect">
            <a:avLst/>
          </a:prstGeom>
        </p:spPr>
      </p:pic>
      <p:pic>
        <p:nvPicPr>
          <p:cNvPr id="4" name="Grafik 3"/>
          <p:cNvPicPr>
            <a:picLocks noChangeAspect="1"/>
          </p:cNvPicPr>
          <p:nvPr userDrawn="1"/>
        </p:nvPicPr>
        <p:blipFill>
          <a:blip r:embed="rId15"/>
          <a:stretch>
            <a:fillRect/>
          </a:stretch>
        </p:blipFill>
        <p:spPr>
          <a:xfrm>
            <a:off x="966993" y="1"/>
            <a:ext cx="1279498" cy="820016"/>
          </a:xfrm>
          <a:prstGeom prst="rect">
            <a:avLst/>
          </a:prstGeom>
        </p:spPr>
      </p:pic>
      <p:pic>
        <p:nvPicPr>
          <p:cNvPr id="16" name="Grafik 15"/>
          <p:cNvPicPr>
            <a:picLocks noChangeAspect="1"/>
          </p:cNvPicPr>
          <p:nvPr userDrawn="1"/>
        </p:nvPicPr>
        <p:blipFill>
          <a:blip r:embed="rId16"/>
          <a:stretch>
            <a:fillRect/>
          </a:stretch>
        </p:blipFill>
        <p:spPr>
          <a:xfrm>
            <a:off x="2690855" y="219"/>
            <a:ext cx="3558000" cy="769536"/>
          </a:xfrm>
          <a:prstGeom prst="rect">
            <a:avLst/>
          </a:prstGeom>
        </p:spPr>
      </p:pic>
    </p:spTree>
  </p:cSld>
  <p:clrMap bg1="lt1" tx1="dk1" bg2="lt2" tx2="dk2" accent1="accent1" accent2="accent2" accent3="accent3" accent4="accent4" accent5="accent5" accent6="accent6" hlink="hlink" folHlink="folHlink"/>
  <p:sldLayoutIdLst>
    <p:sldLayoutId id="2147484637" r:id="rId1"/>
    <p:sldLayoutId id="2147484638" r:id="rId2"/>
    <p:sldLayoutId id="2147484639" r:id="rId3"/>
    <p:sldLayoutId id="2147484640" r:id="rId4"/>
    <p:sldLayoutId id="2147484641" r:id="rId5"/>
    <p:sldLayoutId id="2147484642" r:id="rId6"/>
    <p:sldLayoutId id="2147484643" r:id="rId7"/>
    <p:sldLayoutId id="2147484644" r:id="rId8"/>
    <p:sldLayoutId id="2147484645" r:id="rId9"/>
    <p:sldLayoutId id="2147484646" r:id="rId10"/>
    <p:sldLayoutId id="214748464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0" y="1133745"/>
            <a:ext cx="9144000" cy="2730500"/>
          </a:xfrm>
        </p:spPr>
        <p:txBody>
          <a:bodyPr/>
          <a:lstStyle/>
          <a:p>
            <a:r>
              <a:rPr lang="en-US" sz="2800" dirty="0"/>
              <a:t> </a:t>
            </a:r>
            <a:r>
              <a:rPr lang="en-US" sz="2800" b="1" dirty="0"/>
              <a:t>Promoting Civic Education through V</a:t>
            </a:r>
            <a:r>
              <a:rPr lang="en-US" sz="2800" b="1" i="1" dirty="0"/>
              <a:t>a</a:t>
            </a:r>
            <a:r>
              <a:rPr lang="en-US" sz="2800" b="1" dirty="0"/>
              <a:t>KE</a:t>
            </a:r>
            <a:br>
              <a:rPr lang="en-US" sz="2800" b="1" dirty="0"/>
            </a:br>
            <a:br>
              <a:rPr lang="en-US" sz="2800" b="1" dirty="0"/>
            </a:br>
            <a:r>
              <a:rPr lang="en-US" sz="3600" b="1" dirty="0" err="1"/>
              <a:t>V</a:t>
            </a:r>
            <a:r>
              <a:rPr lang="en-US" sz="3600" b="1" i="1" dirty="0" err="1"/>
              <a:t>a</a:t>
            </a:r>
            <a:r>
              <a:rPr lang="en-US" sz="3600" b="1" dirty="0" err="1"/>
              <a:t>KE</a:t>
            </a:r>
            <a:r>
              <a:rPr lang="en-US" sz="3600" b="1" dirty="0"/>
              <a:t> – SMS in February 2018 </a:t>
            </a:r>
            <a:br>
              <a:rPr lang="en-US" sz="3600" b="1" dirty="0"/>
            </a:br>
            <a:r>
              <a:rPr lang="en-US" sz="3600" b="1" dirty="0"/>
              <a:t>in Salzburg</a:t>
            </a:r>
            <a:br>
              <a:rPr lang="de-AT" sz="3600" dirty="0"/>
            </a:br>
            <a:r>
              <a:rPr lang="en-US" sz="2400" dirty="0"/>
              <a:t> </a:t>
            </a:r>
            <a:br>
              <a:rPr lang="en-US" sz="2400" dirty="0"/>
            </a:br>
            <a:r>
              <a:rPr lang="en-US" sz="2400" dirty="0"/>
              <a:t>June 2018</a:t>
            </a:r>
            <a:r>
              <a:rPr lang="en-US" sz="2400" b="1" dirty="0"/>
              <a:t> </a:t>
            </a:r>
            <a:br>
              <a:rPr lang="en-US" altLang="de-DE" sz="2400" b="1" dirty="0"/>
            </a:br>
            <a:endParaRPr lang="en-US" altLang="de-DE" sz="2400" dirty="0"/>
          </a:p>
        </p:txBody>
      </p:sp>
      <p:sp>
        <p:nvSpPr>
          <p:cNvPr id="13315" name="Rectangle 3"/>
          <p:cNvSpPr>
            <a:spLocks noGrp="1" noChangeArrowheads="1"/>
          </p:cNvSpPr>
          <p:nvPr>
            <p:ph type="subTitle" idx="1"/>
          </p:nvPr>
        </p:nvSpPr>
        <p:spPr>
          <a:xfrm>
            <a:off x="-34352" y="4914165"/>
            <a:ext cx="6400800" cy="1485900"/>
          </a:xfrm>
        </p:spPr>
        <p:txBody>
          <a:bodyPr/>
          <a:lstStyle/>
          <a:p>
            <a:pPr algn="l" eaLnBrk="1" hangingPunct="1">
              <a:spcBef>
                <a:spcPct val="0"/>
              </a:spcBef>
            </a:pPr>
            <a:r>
              <a:rPr lang="en-US" altLang="de-DE" sz="1800" dirty="0" err="1"/>
              <a:t>Sieglinde</a:t>
            </a:r>
            <a:r>
              <a:rPr lang="en-US" altLang="de-DE" sz="1800" dirty="0"/>
              <a:t> </a:t>
            </a:r>
            <a:r>
              <a:rPr lang="en-US" altLang="de-DE" sz="1800" dirty="0" err="1"/>
              <a:t>Weyringer</a:t>
            </a:r>
            <a:r>
              <a:rPr lang="en-US" altLang="de-DE" sz="1800" dirty="0"/>
              <a:t> &amp; Jean-Luc Patry</a:t>
            </a:r>
          </a:p>
          <a:p>
            <a:pPr algn="l" eaLnBrk="1" hangingPunct="1">
              <a:spcBef>
                <a:spcPct val="0"/>
              </a:spcBef>
            </a:pPr>
            <a:r>
              <a:rPr lang="en-US" altLang="de-DE" sz="1800" dirty="0"/>
              <a:t>Department of Education</a:t>
            </a:r>
          </a:p>
          <a:p>
            <a:pPr algn="l" eaLnBrk="1" hangingPunct="1">
              <a:spcBef>
                <a:spcPct val="0"/>
              </a:spcBef>
            </a:pPr>
            <a:r>
              <a:rPr lang="en-US" altLang="de-DE" sz="1800" dirty="0"/>
              <a:t>of the University of Salzburg</a:t>
            </a:r>
          </a:p>
          <a:p>
            <a:pPr algn="l" eaLnBrk="1" hangingPunct="1">
              <a:spcBef>
                <a:spcPct val="0"/>
              </a:spcBef>
            </a:pPr>
            <a:r>
              <a:rPr lang="en-US" altLang="de-DE" sz="1400" dirty="0" err="1"/>
              <a:t>Erzabt</a:t>
            </a:r>
            <a:r>
              <a:rPr lang="en-US" altLang="de-DE" sz="1400" dirty="0"/>
              <a:t>-Klotz-</a:t>
            </a:r>
            <a:r>
              <a:rPr lang="en-US" altLang="de-DE" sz="1400" dirty="0" err="1"/>
              <a:t>Straße</a:t>
            </a:r>
            <a:r>
              <a:rPr lang="en-US" altLang="de-DE" sz="1400" dirty="0"/>
              <a:t> 1, 5020 Salzburg</a:t>
            </a:r>
          </a:p>
          <a:p>
            <a:pPr algn="l" eaLnBrk="1" hangingPunct="1">
              <a:spcBef>
                <a:spcPct val="0"/>
              </a:spcBef>
            </a:pPr>
            <a:r>
              <a:rPr lang="en-US" altLang="de-DE" sz="1400" dirty="0"/>
              <a:t>sieglinde.weyringe@sbg.ac.at</a:t>
            </a:r>
          </a:p>
          <a:p>
            <a:pPr algn="l" eaLnBrk="1" hangingPunct="1">
              <a:spcBef>
                <a:spcPct val="0"/>
              </a:spcBef>
            </a:pPr>
            <a:r>
              <a:rPr lang="en-US" altLang="de-DE" sz="1400" dirty="0"/>
              <a:t>jean-luc.patry@sbg.ac.at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5447645"/>
          </a:xfrm>
          <a:prstGeom prst="rect">
            <a:avLst/>
          </a:prstGeom>
          <a:solidFill>
            <a:schemeClr val="bg1"/>
          </a:solidFill>
        </p:spPr>
        <p:txBody>
          <a:bodyPr wrap="square" rtlCol="0">
            <a:spAutoFit/>
          </a:bodyPr>
          <a:lstStyle/>
          <a:p>
            <a:r>
              <a:rPr lang="en-US" sz="2400" dirty="0"/>
              <a:t>Which problems do I identify concerning implementing </a:t>
            </a:r>
            <a:r>
              <a:rPr lang="en-US" sz="2400" dirty="0" err="1"/>
              <a:t>V</a:t>
            </a:r>
            <a:r>
              <a:rPr lang="en-US" sz="2400" i="1" dirty="0" err="1"/>
              <a:t>a</a:t>
            </a:r>
            <a:r>
              <a:rPr lang="en-US" sz="2400" dirty="0" err="1"/>
              <a:t>KE</a:t>
            </a:r>
            <a:r>
              <a:rPr lang="en-US" sz="2400" dirty="0"/>
              <a:t> in my teaching / in the CURE project!</a:t>
            </a:r>
            <a:endParaRPr lang="de-AT" sz="2400" dirty="0"/>
          </a:p>
          <a:p>
            <a:pPr marL="342900" lvl="0" indent="-342900">
              <a:buFont typeface="Arial" panose="020B0604020202020204" pitchFamily="34" charset="0"/>
              <a:buChar char="•"/>
            </a:pPr>
            <a:r>
              <a:rPr lang="de-AT" sz="2000" dirty="0" err="1"/>
              <a:t>Mainly</a:t>
            </a:r>
            <a:r>
              <a:rPr lang="de-AT" sz="2000" dirty="0"/>
              <a:t>  time. </a:t>
            </a:r>
          </a:p>
          <a:p>
            <a:pPr marL="342900" lvl="0" indent="-342900">
              <a:buFont typeface="Arial" panose="020B0604020202020204" pitchFamily="34" charset="0"/>
              <a:buChar char="•"/>
            </a:pPr>
            <a:r>
              <a:rPr lang="de-AT" sz="2000" dirty="0"/>
              <a:t>But </a:t>
            </a:r>
            <a:r>
              <a:rPr lang="de-AT" sz="2000" dirty="0" err="1"/>
              <a:t>if</a:t>
            </a:r>
            <a:r>
              <a:rPr lang="de-AT" sz="2000" dirty="0"/>
              <a:t> I </a:t>
            </a:r>
            <a:r>
              <a:rPr lang="de-AT" sz="2000" dirty="0" err="1"/>
              <a:t>build</a:t>
            </a:r>
            <a:r>
              <a:rPr lang="de-AT" sz="2000" dirty="0"/>
              <a:t> a </a:t>
            </a:r>
            <a:r>
              <a:rPr lang="de-AT" sz="2000" dirty="0" err="1"/>
              <a:t>good</a:t>
            </a:r>
            <a:r>
              <a:rPr lang="de-AT" sz="2000" dirty="0"/>
              <a:t> </a:t>
            </a:r>
            <a:r>
              <a:rPr lang="de-AT" sz="2000" dirty="0" err="1"/>
              <a:t>indication</a:t>
            </a:r>
            <a:r>
              <a:rPr lang="de-AT" sz="2000" dirty="0"/>
              <a:t> </a:t>
            </a:r>
            <a:r>
              <a:rPr lang="de-AT" sz="2000" dirty="0" err="1"/>
              <a:t>for</a:t>
            </a:r>
            <a:r>
              <a:rPr lang="de-AT" sz="2000" dirty="0"/>
              <a:t> </a:t>
            </a:r>
            <a:r>
              <a:rPr lang="de-AT" sz="2000" dirty="0" err="1"/>
              <a:t>evaluating</a:t>
            </a:r>
            <a:r>
              <a:rPr lang="de-AT" sz="2000" dirty="0"/>
              <a:t>  </a:t>
            </a:r>
            <a:r>
              <a:rPr lang="de-AT" sz="2000" dirty="0" err="1"/>
              <a:t>this</a:t>
            </a:r>
            <a:r>
              <a:rPr lang="de-AT" sz="2000" dirty="0"/>
              <a:t>  </a:t>
            </a:r>
            <a:r>
              <a:rPr lang="de-AT" sz="2000" dirty="0" err="1"/>
              <a:t>method</a:t>
            </a:r>
            <a:r>
              <a:rPr lang="de-AT" sz="2000" dirty="0"/>
              <a:t>  I </a:t>
            </a:r>
            <a:r>
              <a:rPr lang="de-AT" sz="2000" dirty="0" err="1"/>
              <a:t>can</a:t>
            </a:r>
            <a:r>
              <a:rPr lang="de-AT" sz="2000" dirty="0"/>
              <a:t> </a:t>
            </a:r>
            <a:r>
              <a:rPr lang="de-AT" sz="2000" dirty="0" err="1"/>
              <a:t>choose</a:t>
            </a:r>
            <a:r>
              <a:rPr lang="de-AT" sz="2000" dirty="0"/>
              <a:t> </a:t>
            </a:r>
            <a:r>
              <a:rPr lang="de-AT" sz="2000" dirty="0" err="1"/>
              <a:t>to</a:t>
            </a:r>
            <a:r>
              <a:rPr lang="de-AT" sz="2000" dirty="0"/>
              <a:t>  </a:t>
            </a:r>
            <a:r>
              <a:rPr lang="de-AT" sz="2000" dirty="0" err="1"/>
              <a:t>teach</a:t>
            </a:r>
            <a:r>
              <a:rPr lang="de-AT" sz="2000" dirty="0"/>
              <a:t> </a:t>
            </a:r>
            <a:r>
              <a:rPr lang="de-AT" sz="2000" dirty="0" err="1"/>
              <a:t>part</a:t>
            </a:r>
            <a:r>
              <a:rPr lang="de-AT" sz="2000" dirty="0"/>
              <a:t> </a:t>
            </a:r>
            <a:r>
              <a:rPr lang="de-AT" sz="2000" dirty="0" err="1"/>
              <a:t>of</a:t>
            </a:r>
            <a:r>
              <a:rPr lang="de-AT" sz="2000" dirty="0"/>
              <a:t> </a:t>
            </a:r>
            <a:r>
              <a:rPr lang="de-AT" sz="2000" dirty="0" err="1"/>
              <a:t>the</a:t>
            </a:r>
            <a:r>
              <a:rPr lang="de-AT" sz="2000" dirty="0"/>
              <a:t> </a:t>
            </a:r>
            <a:r>
              <a:rPr lang="de-AT" sz="2000" dirty="0" err="1"/>
              <a:t>study</a:t>
            </a:r>
            <a:r>
              <a:rPr lang="de-AT" sz="2000" dirty="0"/>
              <a:t> </a:t>
            </a:r>
            <a:r>
              <a:rPr lang="de-AT" sz="2000" dirty="0" err="1"/>
              <a:t>with</a:t>
            </a:r>
            <a:r>
              <a:rPr lang="de-AT" sz="2000" dirty="0"/>
              <a:t> </a:t>
            </a:r>
            <a:r>
              <a:rPr lang="de-AT" sz="2000" dirty="0" err="1"/>
              <a:t>V</a:t>
            </a:r>
            <a:r>
              <a:rPr lang="de-AT" sz="2000" i="1" dirty="0" err="1"/>
              <a:t>a</a:t>
            </a:r>
            <a:r>
              <a:rPr lang="de-AT" sz="2000" dirty="0" err="1"/>
              <a:t>ke</a:t>
            </a:r>
            <a:r>
              <a:rPr lang="de-AT" sz="2000" dirty="0"/>
              <a:t>. </a:t>
            </a:r>
          </a:p>
          <a:p>
            <a:pPr marL="342900" indent="-342900">
              <a:buFont typeface="Arial" panose="020B0604020202020204" pitchFamily="34" charset="0"/>
              <a:buChar char="•"/>
            </a:pPr>
            <a:r>
              <a:rPr lang="en-US" sz="2000" dirty="0"/>
              <a:t>We do not think there will be problems in implementation of </a:t>
            </a:r>
            <a:r>
              <a:rPr lang="en-US" sz="2000" dirty="0" err="1"/>
              <a:t>VaKE</a:t>
            </a:r>
            <a:r>
              <a:rPr lang="en-US" sz="2000" dirty="0"/>
              <a:t> in teaching generally and particularly in any course. But we think 1) in large groups it might be difficult to use </a:t>
            </a:r>
            <a:r>
              <a:rPr lang="en-US" sz="2000" dirty="0" err="1"/>
              <a:t>V</a:t>
            </a:r>
            <a:r>
              <a:rPr lang="en-US" sz="2000" i="1" dirty="0" err="1"/>
              <a:t>a</a:t>
            </a:r>
            <a:r>
              <a:rPr lang="en-US" sz="2000" dirty="0" err="1"/>
              <a:t>KE</a:t>
            </a:r>
            <a:r>
              <a:rPr lang="en-US" sz="2000" dirty="0"/>
              <a:t> and 2) it needs certain amount of time to create a bank of necessary resources.  </a:t>
            </a:r>
            <a:endParaRPr lang="de-AT" sz="2000" dirty="0"/>
          </a:p>
          <a:p>
            <a:pPr marL="342900" indent="-342900">
              <a:buFont typeface="Arial" panose="020B0604020202020204" pitchFamily="34" charset="0"/>
              <a:buChar char="•"/>
            </a:pPr>
            <a:r>
              <a:rPr lang="en-US" sz="2000" dirty="0" err="1"/>
              <a:t>V</a:t>
            </a:r>
            <a:r>
              <a:rPr lang="en-US" sz="2000" i="1" dirty="0" err="1"/>
              <a:t>a</a:t>
            </a:r>
            <a:r>
              <a:rPr lang="en-US" sz="2000" dirty="0" err="1"/>
              <a:t>KE</a:t>
            </a:r>
            <a:r>
              <a:rPr lang="en-US" sz="2000" dirty="0"/>
              <a:t> is a very time-consuming method to be used in our CURE pilot courses; However, </a:t>
            </a:r>
            <a:r>
              <a:rPr lang="en-US" sz="2000" dirty="0" err="1"/>
              <a:t>VaKE</a:t>
            </a:r>
            <a:r>
              <a:rPr lang="en-US" sz="2000" dirty="0"/>
              <a:t> can be applied to some topics of any courses in Civic education…and here we need the appropriate dilemma stories to be adjusted to those topics. </a:t>
            </a:r>
          </a:p>
          <a:p>
            <a:pPr marL="342900" indent="-342900">
              <a:buFont typeface="Arial" panose="020B0604020202020204" pitchFamily="34" charset="0"/>
              <a:buChar char="•"/>
            </a:pPr>
            <a:r>
              <a:rPr lang="en-US" sz="2000" dirty="0" err="1"/>
              <a:t>V</a:t>
            </a:r>
            <a:r>
              <a:rPr lang="en-US" sz="2000" i="1" dirty="0" err="1"/>
              <a:t>a</a:t>
            </a:r>
            <a:r>
              <a:rPr lang="en-US" sz="2000" dirty="0" err="1"/>
              <a:t>KE</a:t>
            </a:r>
            <a:r>
              <a:rPr lang="en-US" sz="2000" dirty="0"/>
              <a:t> can be used more successfully in the trainings of the students involved in Social and Civic centers established in the framework of CURE project and in the trainings in-service teachers of secondary schools of Georgia.</a:t>
            </a:r>
            <a:endParaRPr lang="de-AT" sz="2000" dirty="0"/>
          </a:p>
        </p:txBody>
      </p:sp>
    </p:spTree>
    <p:extLst>
      <p:ext uri="{BB962C8B-B14F-4D97-AF65-F5344CB8AC3E}">
        <p14:creationId xmlns:p14="http://schemas.microsoft.com/office/powerpoint/2010/main" val="2561787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6032421"/>
          </a:xfrm>
          <a:prstGeom prst="rect">
            <a:avLst/>
          </a:prstGeom>
          <a:solidFill>
            <a:schemeClr val="bg1"/>
          </a:solidFill>
        </p:spPr>
        <p:txBody>
          <a:bodyPr wrap="square" rtlCol="0">
            <a:spAutoFit/>
          </a:bodyPr>
          <a:lstStyle/>
          <a:p>
            <a:r>
              <a:rPr lang="en-US" sz="2400" dirty="0"/>
              <a:t>How can I use </a:t>
            </a:r>
            <a:r>
              <a:rPr lang="en-US" sz="2400" dirty="0" err="1"/>
              <a:t>VaKE</a:t>
            </a:r>
            <a:r>
              <a:rPr lang="en-US" sz="2400" dirty="0"/>
              <a:t> and the topics in an online course?</a:t>
            </a:r>
            <a:endParaRPr lang="de-AT" sz="2400" dirty="0"/>
          </a:p>
          <a:p>
            <a:pPr marL="342900" indent="-342900">
              <a:buFont typeface="Arial" panose="020B0604020202020204" pitchFamily="34" charset="0"/>
              <a:buChar char="•"/>
            </a:pPr>
            <a:r>
              <a:rPr lang="de-AT" sz="2000" dirty="0"/>
              <a:t>I </a:t>
            </a:r>
            <a:r>
              <a:rPr lang="de-AT" sz="2000" dirty="0" err="1"/>
              <a:t>can</a:t>
            </a:r>
            <a:r>
              <a:rPr lang="de-AT" sz="2000" dirty="0"/>
              <a:t> </a:t>
            </a:r>
            <a:r>
              <a:rPr lang="de-AT" sz="2000" dirty="0" err="1"/>
              <a:t>teach</a:t>
            </a:r>
            <a:r>
              <a:rPr lang="de-AT" sz="2000" dirty="0"/>
              <a:t> </a:t>
            </a:r>
            <a:r>
              <a:rPr lang="de-AT" sz="2000" dirty="0" err="1"/>
              <a:t>the</a:t>
            </a:r>
            <a:r>
              <a:rPr lang="de-AT" sz="2000" dirty="0"/>
              <a:t> </a:t>
            </a:r>
            <a:r>
              <a:rPr lang="de-AT" sz="2000" dirty="0" err="1"/>
              <a:t>method</a:t>
            </a:r>
            <a:r>
              <a:rPr lang="de-AT" sz="2000" dirty="0"/>
              <a:t> </a:t>
            </a:r>
            <a:r>
              <a:rPr lang="de-AT" sz="2000" dirty="0" err="1"/>
              <a:t>of</a:t>
            </a:r>
            <a:r>
              <a:rPr lang="de-AT" sz="2000" dirty="0"/>
              <a:t> </a:t>
            </a:r>
            <a:r>
              <a:rPr lang="de-AT" sz="2000" dirty="0" err="1"/>
              <a:t>V</a:t>
            </a:r>
            <a:r>
              <a:rPr lang="de-AT" sz="2000" i="1" dirty="0" err="1"/>
              <a:t>a</a:t>
            </a:r>
            <a:r>
              <a:rPr lang="de-AT" sz="2000" dirty="0" err="1"/>
              <a:t>KE</a:t>
            </a:r>
            <a:r>
              <a:rPr lang="de-AT" sz="2000" dirty="0"/>
              <a:t> and </a:t>
            </a:r>
            <a:r>
              <a:rPr lang="de-AT" sz="2000" dirty="0" err="1"/>
              <a:t>then</a:t>
            </a:r>
            <a:r>
              <a:rPr lang="de-AT" sz="2000" dirty="0"/>
              <a:t>  </a:t>
            </a:r>
            <a:r>
              <a:rPr lang="de-AT" sz="2000" dirty="0" err="1"/>
              <a:t>present</a:t>
            </a:r>
            <a:r>
              <a:rPr lang="de-AT" sz="2000" dirty="0"/>
              <a:t> </a:t>
            </a:r>
            <a:r>
              <a:rPr lang="de-AT" sz="2000" dirty="0" err="1"/>
              <a:t>short</a:t>
            </a:r>
            <a:r>
              <a:rPr lang="de-AT" sz="2000" dirty="0"/>
              <a:t> </a:t>
            </a:r>
            <a:r>
              <a:rPr lang="de-AT" sz="2000" dirty="0" err="1"/>
              <a:t>films</a:t>
            </a:r>
            <a:r>
              <a:rPr lang="de-AT" sz="2000" dirty="0"/>
              <a:t> </a:t>
            </a:r>
            <a:r>
              <a:rPr lang="de-AT" sz="2000" dirty="0" err="1"/>
              <a:t>with</a:t>
            </a:r>
            <a:r>
              <a:rPr lang="de-AT" sz="2000" dirty="0"/>
              <a:t> </a:t>
            </a:r>
            <a:r>
              <a:rPr lang="de-AT" sz="2000" dirty="0" err="1"/>
              <a:t>V</a:t>
            </a:r>
            <a:r>
              <a:rPr lang="de-AT" sz="2000" i="1" dirty="0" err="1"/>
              <a:t>a</a:t>
            </a:r>
            <a:r>
              <a:rPr lang="de-AT" sz="2000" dirty="0" err="1"/>
              <a:t>KE</a:t>
            </a:r>
            <a:r>
              <a:rPr lang="de-AT" sz="2000" dirty="0"/>
              <a:t> </a:t>
            </a:r>
            <a:r>
              <a:rPr lang="de-AT" sz="2000" dirty="0" err="1"/>
              <a:t>dilemma</a:t>
            </a:r>
            <a:r>
              <a:rPr lang="de-AT" sz="2000" dirty="0"/>
              <a:t>. The </a:t>
            </a:r>
            <a:r>
              <a:rPr lang="de-AT" sz="2000" dirty="0" err="1"/>
              <a:t>students</a:t>
            </a:r>
            <a:r>
              <a:rPr lang="de-AT" sz="2000" dirty="0"/>
              <a:t> </a:t>
            </a:r>
            <a:r>
              <a:rPr lang="de-AT" sz="2000" dirty="0" err="1"/>
              <a:t>then</a:t>
            </a:r>
            <a:r>
              <a:rPr lang="de-AT" sz="2000" dirty="0"/>
              <a:t> will </a:t>
            </a:r>
            <a:r>
              <a:rPr lang="de-AT" sz="2000" dirty="0" err="1"/>
              <a:t>explore</a:t>
            </a:r>
            <a:r>
              <a:rPr lang="de-AT" sz="2000" dirty="0"/>
              <a:t> and </a:t>
            </a:r>
            <a:r>
              <a:rPr lang="de-AT" sz="2000" dirty="0" err="1"/>
              <a:t>choose</a:t>
            </a:r>
            <a:r>
              <a:rPr lang="de-AT" sz="2000" dirty="0"/>
              <a:t> </a:t>
            </a:r>
            <a:r>
              <a:rPr lang="de-AT" sz="2000" dirty="0" err="1"/>
              <a:t>one</a:t>
            </a:r>
            <a:r>
              <a:rPr lang="de-AT" sz="2000" dirty="0"/>
              <a:t> </a:t>
            </a:r>
            <a:r>
              <a:rPr lang="de-AT" sz="2000" dirty="0" err="1"/>
              <a:t>short</a:t>
            </a:r>
            <a:r>
              <a:rPr lang="de-AT" sz="2000" dirty="0"/>
              <a:t> </a:t>
            </a:r>
            <a:r>
              <a:rPr lang="de-AT" sz="2000" dirty="0" err="1"/>
              <a:t>movie</a:t>
            </a:r>
            <a:r>
              <a:rPr lang="de-AT" sz="2000" dirty="0"/>
              <a:t>  (hat I will </a:t>
            </a:r>
            <a:r>
              <a:rPr lang="de-AT" sz="2000" dirty="0" err="1"/>
              <a:t>offer</a:t>
            </a:r>
            <a:r>
              <a:rPr lang="de-AT" sz="2000" dirty="0"/>
              <a:t> and </a:t>
            </a:r>
            <a:r>
              <a:rPr lang="de-AT" sz="2000" dirty="0" err="1"/>
              <a:t>suggest</a:t>
            </a:r>
            <a:r>
              <a:rPr lang="de-AT" sz="2000" dirty="0"/>
              <a:t>  </a:t>
            </a:r>
            <a:r>
              <a:rPr lang="de-AT" sz="2000" dirty="0" err="1"/>
              <a:t>or</a:t>
            </a:r>
            <a:r>
              <a:rPr lang="de-AT" sz="2000" dirty="0"/>
              <a:t> </a:t>
            </a:r>
            <a:r>
              <a:rPr lang="de-AT" sz="2000" dirty="0" err="1"/>
              <a:t>they</a:t>
            </a:r>
            <a:r>
              <a:rPr lang="de-AT" sz="2000" dirty="0"/>
              <a:t> </a:t>
            </a:r>
            <a:r>
              <a:rPr lang="de-AT" sz="2000" dirty="0" err="1"/>
              <a:t>can</a:t>
            </a:r>
            <a:r>
              <a:rPr lang="de-AT" sz="2000" dirty="0"/>
              <a:t> </a:t>
            </a:r>
            <a:r>
              <a:rPr lang="de-AT" sz="2000" dirty="0" err="1"/>
              <a:t>offer</a:t>
            </a:r>
            <a:r>
              <a:rPr lang="de-AT" sz="2000" dirty="0"/>
              <a:t>). And </a:t>
            </a:r>
            <a:r>
              <a:rPr lang="de-AT" sz="2000" dirty="0" err="1"/>
              <a:t>they</a:t>
            </a:r>
            <a:r>
              <a:rPr lang="de-AT" sz="2000" dirty="0"/>
              <a:t> </a:t>
            </a:r>
            <a:r>
              <a:rPr lang="de-AT" sz="2000" dirty="0" err="1"/>
              <a:t>can</a:t>
            </a:r>
            <a:r>
              <a:rPr lang="de-AT" sz="2000" dirty="0"/>
              <a:t> </a:t>
            </a:r>
            <a:r>
              <a:rPr lang="de-AT" sz="2000" dirty="0" err="1"/>
              <a:t>build</a:t>
            </a:r>
            <a:r>
              <a:rPr lang="de-AT" sz="2000" dirty="0"/>
              <a:t> </a:t>
            </a:r>
            <a:r>
              <a:rPr lang="de-AT" sz="2000" dirty="0" err="1"/>
              <a:t>their</a:t>
            </a:r>
            <a:r>
              <a:rPr lang="de-AT" sz="2000" dirty="0"/>
              <a:t> own </a:t>
            </a:r>
            <a:r>
              <a:rPr lang="de-AT" sz="2000" dirty="0" err="1"/>
              <a:t>V</a:t>
            </a:r>
            <a:r>
              <a:rPr lang="de-AT" sz="2000" i="1" dirty="0" err="1"/>
              <a:t>a</a:t>
            </a:r>
            <a:r>
              <a:rPr lang="de-AT" sz="2000" dirty="0" err="1"/>
              <a:t>KE</a:t>
            </a:r>
            <a:r>
              <a:rPr lang="de-AT" sz="2000" dirty="0"/>
              <a:t> </a:t>
            </a:r>
            <a:r>
              <a:rPr lang="de-AT" sz="2000" dirty="0" err="1"/>
              <a:t>dilemma</a:t>
            </a:r>
            <a:r>
              <a:rPr lang="de-AT" sz="2000" dirty="0"/>
              <a:t>.  I </a:t>
            </a:r>
            <a:r>
              <a:rPr lang="de-AT" sz="2000" dirty="0" err="1"/>
              <a:t>often</a:t>
            </a:r>
            <a:r>
              <a:rPr lang="de-AT" sz="2000" dirty="0"/>
              <a:t> do </a:t>
            </a:r>
            <a:r>
              <a:rPr lang="de-AT" sz="2000" dirty="0" err="1"/>
              <a:t>it</a:t>
            </a:r>
            <a:r>
              <a:rPr lang="de-AT" sz="2000" dirty="0"/>
              <a:t> on </a:t>
            </a:r>
            <a:r>
              <a:rPr lang="de-AT" sz="2000" dirty="0" err="1"/>
              <a:t>my</a:t>
            </a:r>
            <a:r>
              <a:rPr lang="de-AT" sz="2000" dirty="0"/>
              <a:t> online  </a:t>
            </a:r>
            <a:r>
              <a:rPr lang="de-AT" sz="2000" dirty="0" err="1"/>
              <a:t>classes</a:t>
            </a:r>
            <a:r>
              <a:rPr lang="de-AT" sz="2000" dirty="0"/>
              <a:t>  and </a:t>
            </a:r>
            <a:r>
              <a:rPr lang="de-AT" sz="2000" dirty="0" err="1"/>
              <a:t>promoting</a:t>
            </a:r>
            <a:r>
              <a:rPr lang="de-AT" sz="2000" dirty="0"/>
              <a:t> </a:t>
            </a:r>
            <a:r>
              <a:rPr lang="de-AT" sz="2000" dirty="0" err="1"/>
              <a:t>the</a:t>
            </a:r>
            <a:r>
              <a:rPr lang="de-AT" sz="2000" dirty="0"/>
              <a:t> </a:t>
            </a:r>
            <a:r>
              <a:rPr lang="de-AT" sz="2000" dirty="0" err="1"/>
              <a:t>use</a:t>
            </a:r>
            <a:r>
              <a:rPr lang="de-AT" sz="2000" dirty="0"/>
              <a:t> </a:t>
            </a:r>
            <a:r>
              <a:rPr lang="de-AT" sz="2000" dirty="0" err="1"/>
              <a:t>of</a:t>
            </a:r>
            <a:r>
              <a:rPr lang="de-AT" sz="2000" dirty="0"/>
              <a:t> </a:t>
            </a:r>
            <a:r>
              <a:rPr lang="de-AT" sz="2000" dirty="0" err="1"/>
              <a:t>short</a:t>
            </a:r>
            <a:r>
              <a:rPr lang="de-AT" sz="2000" dirty="0"/>
              <a:t> </a:t>
            </a:r>
            <a:r>
              <a:rPr lang="de-AT" sz="2000" dirty="0" err="1"/>
              <a:t>films</a:t>
            </a:r>
            <a:r>
              <a:rPr lang="de-AT" sz="2000" dirty="0"/>
              <a:t> </a:t>
            </a:r>
            <a:r>
              <a:rPr lang="de-AT" sz="2000" dirty="0" err="1"/>
              <a:t>is</a:t>
            </a:r>
            <a:r>
              <a:rPr lang="de-AT" sz="2000" dirty="0"/>
              <a:t> an </a:t>
            </a:r>
            <a:r>
              <a:rPr lang="de-AT" sz="2000" dirty="0" err="1"/>
              <a:t>interesting</a:t>
            </a:r>
            <a:r>
              <a:rPr lang="de-AT" sz="2000" dirty="0"/>
              <a:t>  and </a:t>
            </a:r>
            <a:r>
              <a:rPr lang="de-AT" sz="2000" dirty="0" err="1"/>
              <a:t>preferble</a:t>
            </a:r>
            <a:r>
              <a:rPr lang="de-AT" sz="2000" dirty="0"/>
              <a:t> </a:t>
            </a:r>
            <a:r>
              <a:rPr lang="de-AT" sz="2000" dirty="0" err="1"/>
              <a:t>method</a:t>
            </a:r>
            <a:r>
              <a:rPr lang="de-AT" sz="2000" dirty="0"/>
              <a:t> in an </a:t>
            </a:r>
            <a:r>
              <a:rPr lang="de-AT" sz="2000" dirty="0" err="1"/>
              <a:t>age</a:t>
            </a:r>
            <a:r>
              <a:rPr lang="de-AT" sz="2000" dirty="0"/>
              <a:t> </a:t>
            </a:r>
            <a:r>
              <a:rPr lang="de-AT" sz="2000" dirty="0" err="1"/>
              <a:t>of</a:t>
            </a:r>
            <a:r>
              <a:rPr lang="de-AT" sz="2000" dirty="0"/>
              <a:t> </a:t>
            </a:r>
            <a:r>
              <a:rPr lang="de-AT" sz="2000" dirty="0" err="1"/>
              <a:t>visualization</a:t>
            </a:r>
            <a:r>
              <a:rPr lang="de-AT" sz="2000" dirty="0"/>
              <a:t>.  And </a:t>
            </a:r>
            <a:r>
              <a:rPr lang="de-AT" sz="2000" dirty="0" err="1"/>
              <a:t>visual</a:t>
            </a:r>
            <a:r>
              <a:rPr lang="de-AT" sz="2000" dirty="0"/>
              <a:t>  </a:t>
            </a:r>
            <a:r>
              <a:rPr lang="de-AT" sz="2000" dirty="0" err="1"/>
              <a:t>literacy</a:t>
            </a:r>
            <a:r>
              <a:rPr lang="de-AT" sz="2000" dirty="0"/>
              <a:t>. </a:t>
            </a:r>
          </a:p>
          <a:p>
            <a:pPr marL="342900" indent="-342900">
              <a:buFont typeface="Arial" panose="020B0604020202020204" pitchFamily="34" charset="0"/>
              <a:buChar char="•"/>
            </a:pPr>
            <a:r>
              <a:rPr lang="en-US" sz="2000" dirty="0"/>
              <a:t>We lack an experience of working on online courses so it would be difficult to answer this question. </a:t>
            </a:r>
          </a:p>
          <a:p>
            <a:pPr marL="342900" indent="-342900">
              <a:buFont typeface="Arial" panose="020B0604020202020204" pitchFamily="34" charset="0"/>
              <a:buChar char="•"/>
            </a:pPr>
            <a:r>
              <a:rPr lang="en-US" sz="2000" dirty="0"/>
              <a:t>We have previous experience in conducting on-line courses based on Moodle Platform but we did use only traditional teaching methods.</a:t>
            </a:r>
          </a:p>
          <a:p>
            <a:pPr marL="342900" indent="-342900">
              <a:buFont typeface="Arial" panose="020B0604020202020204" pitchFamily="34" charset="0"/>
              <a:buChar char="•"/>
            </a:pPr>
            <a:r>
              <a:rPr lang="en-US" sz="2000" dirty="0"/>
              <a:t>Considering the specificity of </a:t>
            </a:r>
            <a:r>
              <a:rPr lang="en-US" sz="2000" dirty="0" err="1"/>
              <a:t>VaKE</a:t>
            </a:r>
            <a:r>
              <a:rPr lang="en-US" sz="2000" dirty="0"/>
              <a:t> approach, special active learning environment is required for it to exist</a:t>
            </a:r>
          </a:p>
          <a:p>
            <a:pPr marL="342900" indent="-342900">
              <a:buFont typeface="Arial" panose="020B0604020202020204" pitchFamily="34" charset="0"/>
              <a:buChar char="•"/>
            </a:pPr>
            <a:r>
              <a:rPr lang="en-US" sz="2000" dirty="0"/>
              <a:t>HOW TO CREATE SUCH ENVIRONMENT ON-LINE, THIS IS THE QUESTION THAT WE DO NOT KNOW YET!!!</a:t>
            </a:r>
          </a:p>
          <a:p>
            <a:pPr marL="342900" indent="-342900">
              <a:buFont typeface="Arial" panose="020B0604020202020204" pitchFamily="34" charset="0"/>
              <a:buChar char="•"/>
            </a:pPr>
            <a:r>
              <a:rPr lang="en-US" sz="2000" dirty="0"/>
              <a:t>That’s why we need the experience of our Estonian partners.</a:t>
            </a:r>
          </a:p>
          <a:p>
            <a:pPr marL="342900" indent="-342900">
              <a:buFont typeface="Arial" panose="020B0604020202020204" pitchFamily="34" charset="0"/>
              <a:buChar char="•"/>
            </a:pPr>
            <a:endParaRPr lang="de-AT" sz="2000" dirty="0"/>
          </a:p>
          <a:p>
            <a:endParaRPr lang="de-AT" dirty="0"/>
          </a:p>
          <a:p>
            <a:endParaRPr lang="de-AT" sz="2400" dirty="0"/>
          </a:p>
        </p:txBody>
      </p:sp>
    </p:spTree>
    <p:extLst>
      <p:ext uri="{BB962C8B-B14F-4D97-AF65-F5344CB8AC3E}">
        <p14:creationId xmlns:p14="http://schemas.microsoft.com/office/powerpoint/2010/main" val="1484696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2062103"/>
          </a:xfrm>
          <a:prstGeom prst="rect">
            <a:avLst/>
          </a:prstGeom>
          <a:solidFill>
            <a:schemeClr val="bg1"/>
          </a:solidFill>
        </p:spPr>
        <p:txBody>
          <a:bodyPr wrap="square" rtlCol="0">
            <a:spAutoFit/>
          </a:bodyPr>
          <a:lstStyle/>
          <a:p>
            <a:r>
              <a:rPr lang="en-US" sz="2400" dirty="0"/>
              <a:t>Topics, issues, problem stories, dilemma stories for the use in the CURE civic centers</a:t>
            </a:r>
            <a:endParaRPr lang="de-AT" sz="2400" dirty="0"/>
          </a:p>
          <a:p>
            <a:pPr marL="285750" indent="-285750">
              <a:buFont typeface="Arial" panose="020B0604020202020204" pitchFamily="34" charset="0"/>
              <a:buChar char="•"/>
            </a:pPr>
            <a:r>
              <a:rPr lang="de-AT" sz="2000" dirty="0" err="1"/>
              <a:t>Have</a:t>
            </a:r>
            <a:r>
              <a:rPr lang="de-AT" sz="2000" dirty="0"/>
              <a:t> </a:t>
            </a:r>
            <a:r>
              <a:rPr lang="de-AT" sz="2000" dirty="0" err="1"/>
              <a:t>to</a:t>
            </a:r>
            <a:r>
              <a:rPr lang="de-AT" sz="2000" dirty="0"/>
              <a:t> </a:t>
            </a:r>
            <a:r>
              <a:rPr lang="de-AT" sz="2000" dirty="0" err="1"/>
              <a:t>think</a:t>
            </a:r>
            <a:r>
              <a:rPr lang="de-AT" sz="2000" dirty="0"/>
              <a:t> </a:t>
            </a:r>
            <a:r>
              <a:rPr lang="de-AT" sz="2000" dirty="0" err="1"/>
              <a:t>about</a:t>
            </a:r>
            <a:r>
              <a:rPr lang="de-AT" sz="2000" dirty="0"/>
              <a:t> it.....</a:t>
            </a:r>
          </a:p>
          <a:p>
            <a:pPr marL="285750" indent="-285750">
              <a:buFont typeface="Arial" panose="020B0604020202020204" pitchFamily="34" charset="0"/>
              <a:buChar char="•"/>
            </a:pPr>
            <a:r>
              <a:rPr lang="en-US" sz="2000" dirty="0"/>
              <a:t>Ethnic minority students democratic involvement and social activity center will be created at which aims to support an integration processes at the university. </a:t>
            </a:r>
            <a:endParaRPr lang="de-AT" sz="2000" dirty="0"/>
          </a:p>
        </p:txBody>
      </p:sp>
    </p:spTree>
    <p:extLst>
      <p:ext uri="{BB962C8B-B14F-4D97-AF65-F5344CB8AC3E}">
        <p14:creationId xmlns:p14="http://schemas.microsoft.com/office/powerpoint/2010/main" val="3394714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1015663"/>
          </a:xfrm>
          <a:prstGeom prst="rect">
            <a:avLst/>
          </a:prstGeom>
          <a:solidFill>
            <a:schemeClr val="bg1"/>
          </a:solidFill>
        </p:spPr>
        <p:txBody>
          <a:bodyPr wrap="square" rtlCol="0">
            <a:spAutoFit/>
          </a:bodyPr>
          <a:lstStyle/>
          <a:p>
            <a:r>
              <a:rPr lang="de-AT" sz="2000" dirty="0"/>
              <a:t>New SMS in Salzburg?</a:t>
            </a:r>
          </a:p>
          <a:p>
            <a:endParaRPr lang="de-AT" sz="2000" dirty="0"/>
          </a:p>
          <a:p>
            <a:r>
              <a:rPr lang="de-AT" sz="2000" dirty="0"/>
              <a:t>See </a:t>
            </a:r>
            <a:r>
              <a:rPr lang="de-AT" sz="2000" dirty="0" err="1"/>
              <a:t>you</a:t>
            </a:r>
            <a:r>
              <a:rPr lang="de-AT" sz="2000" dirty="0"/>
              <a:t> </a:t>
            </a:r>
            <a:r>
              <a:rPr lang="de-AT" sz="2000" dirty="0" err="1"/>
              <a:t>there</a:t>
            </a:r>
            <a:r>
              <a:rPr lang="de-AT" sz="2000" dirty="0"/>
              <a:t> …</a:t>
            </a:r>
          </a:p>
        </p:txBody>
      </p:sp>
    </p:spTree>
    <p:extLst>
      <p:ext uri="{BB962C8B-B14F-4D97-AF65-F5344CB8AC3E}">
        <p14:creationId xmlns:p14="http://schemas.microsoft.com/office/powerpoint/2010/main" val="278615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feld 2"/>
          <p:cNvSpPr txBox="1">
            <a:spLocks noChangeArrowheads="1"/>
          </p:cNvSpPr>
          <p:nvPr/>
        </p:nvSpPr>
        <p:spPr bwMode="auto">
          <a:xfrm>
            <a:off x="0" y="1042988"/>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defRPr/>
            </a:pPr>
            <a:endParaRPr lang="en-US" sz="2400" dirty="0"/>
          </a:p>
        </p:txBody>
      </p:sp>
      <p:pic>
        <p:nvPicPr>
          <p:cNvPr id="3" name="Grafik 2">
            <a:extLst>
              <a:ext uri="{FF2B5EF4-FFF2-40B4-BE49-F238E27FC236}">
                <a16:creationId xmlns:a16="http://schemas.microsoft.com/office/drawing/2014/main" id="{C0EE050C-ED34-4E3F-B58B-EEE72158EB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1790" y="773705"/>
            <a:ext cx="4563221" cy="6084295"/>
          </a:xfrm>
          <a:prstGeom prst="rect">
            <a:avLst/>
          </a:prstGeom>
        </p:spPr>
      </p:pic>
    </p:spTree>
    <p:extLst>
      <p:ext uri="{BB962C8B-B14F-4D97-AF65-F5344CB8AC3E}">
        <p14:creationId xmlns:p14="http://schemas.microsoft.com/office/powerpoint/2010/main" val="711885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feld 2"/>
          <p:cNvSpPr txBox="1">
            <a:spLocks noChangeArrowheads="1"/>
          </p:cNvSpPr>
          <p:nvPr/>
        </p:nvSpPr>
        <p:spPr bwMode="auto">
          <a:xfrm>
            <a:off x="0" y="1042988"/>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charset="0"/>
              </a:defRPr>
            </a:lvl1pPr>
            <a:lvl2pPr marL="914400" indent="-4572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defRPr/>
            </a:pPr>
            <a:endParaRPr lang="en-US" sz="2400" dirty="0"/>
          </a:p>
        </p:txBody>
      </p:sp>
      <p:pic>
        <p:nvPicPr>
          <p:cNvPr id="3" name="Grafik 2">
            <a:extLst>
              <a:ext uri="{FF2B5EF4-FFF2-40B4-BE49-F238E27FC236}">
                <a16:creationId xmlns:a16="http://schemas.microsoft.com/office/drawing/2014/main" id="{D737C3E3-B31F-449B-8F38-17C1F517D9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806" y="811185"/>
            <a:ext cx="8052387" cy="6039290"/>
          </a:xfrm>
          <a:prstGeom prst="rect">
            <a:avLst/>
          </a:prstGeom>
        </p:spPr>
      </p:pic>
    </p:spTree>
    <p:extLst>
      <p:ext uri="{BB962C8B-B14F-4D97-AF65-F5344CB8AC3E}">
        <p14:creationId xmlns:p14="http://schemas.microsoft.com/office/powerpoint/2010/main" val="2812444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5262979"/>
          </a:xfrm>
          <a:prstGeom prst="rect">
            <a:avLst/>
          </a:prstGeom>
          <a:noFill/>
        </p:spPr>
        <p:txBody>
          <a:bodyPr wrap="square" rtlCol="0">
            <a:spAutoFit/>
          </a:bodyPr>
          <a:lstStyle/>
          <a:p>
            <a:r>
              <a:rPr lang="en-US" sz="2400" dirty="0"/>
              <a:t>Sunday, 25th of February till Sunday, 4th of March 2018 </a:t>
            </a:r>
          </a:p>
          <a:p>
            <a:endParaRPr lang="de-AT" sz="2400" dirty="0"/>
          </a:p>
          <a:p>
            <a:r>
              <a:rPr lang="de-AT" sz="2400" dirty="0" err="1"/>
              <a:t>Participants</a:t>
            </a:r>
            <a:r>
              <a:rPr lang="de-AT" sz="2400" dirty="0"/>
              <a:t> </a:t>
            </a:r>
            <a:r>
              <a:rPr lang="de-AT" sz="2400" dirty="0" err="1"/>
              <a:t>from</a:t>
            </a:r>
            <a:r>
              <a:rPr lang="de-AT" sz="2400" dirty="0"/>
              <a:t> CURE:</a:t>
            </a:r>
          </a:p>
          <a:p>
            <a:pPr marL="342900" indent="-342900">
              <a:buFont typeface="Arial" panose="020B0604020202020204" pitchFamily="34" charset="0"/>
              <a:buChar char="•"/>
            </a:pPr>
            <a:r>
              <a:rPr lang="de-AT" sz="2400" dirty="0"/>
              <a:t>Ilia State University, Georgia</a:t>
            </a:r>
          </a:p>
          <a:p>
            <a:pPr marL="342900" indent="-342900">
              <a:buFont typeface="Arial" panose="020B0604020202020204" pitchFamily="34" charset="0"/>
              <a:buChar char="•"/>
            </a:pPr>
            <a:r>
              <a:rPr lang="de-AT" sz="2400" dirty="0" err="1"/>
              <a:t>Tbilisi</a:t>
            </a:r>
            <a:r>
              <a:rPr lang="de-AT" sz="2400" dirty="0"/>
              <a:t> State University, Georgia</a:t>
            </a:r>
          </a:p>
          <a:p>
            <a:pPr marL="342900" indent="-342900">
              <a:buFont typeface="Arial" panose="020B0604020202020204" pitchFamily="34" charset="0"/>
              <a:buChar char="•"/>
            </a:pPr>
            <a:r>
              <a:rPr lang="de-AT" sz="2400" dirty="0" err="1"/>
              <a:t>Kutaisi</a:t>
            </a:r>
            <a:r>
              <a:rPr lang="de-AT" sz="2400" dirty="0"/>
              <a:t> University, Georgia</a:t>
            </a:r>
          </a:p>
          <a:p>
            <a:pPr marL="342900" indent="-342900">
              <a:buFont typeface="Arial" panose="020B0604020202020204" pitchFamily="34" charset="0"/>
              <a:buChar char="•"/>
            </a:pPr>
            <a:r>
              <a:rPr lang="de-AT" sz="2400" dirty="0"/>
              <a:t>Gordon College, Israel</a:t>
            </a:r>
          </a:p>
          <a:p>
            <a:pPr marL="342900" indent="-342900">
              <a:buFont typeface="Arial" panose="020B0604020202020204" pitchFamily="34" charset="0"/>
              <a:buChar char="•"/>
            </a:pPr>
            <a:r>
              <a:rPr lang="de-AT" sz="2400" dirty="0" err="1"/>
              <a:t>Giva‘t</a:t>
            </a:r>
            <a:r>
              <a:rPr lang="de-AT" sz="2400" dirty="0"/>
              <a:t> Washington College, Israel</a:t>
            </a:r>
          </a:p>
          <a:p>
            <a:endParaRPr lang="de-AT" sz="2400" dirty="0"/>
          </a:p>
          <a:p>
            <a:r>
              <a:rPr lang="de-AT" sz="2400" dirty="0"/>
              <a:t>Guests:</a:t>
            </a:r>
          </a:p>
          <a:p>
            <a:pPr marL="342900" indent="-342900">
              <a:buFont typeface="Arial" panose="020B0604020202020204" pitchFamily="34" charset="0"/>
              <a:buChar char="•"/>
            </a:pPr>
            <a:r>
              <a:rPr lang="de-AT" sz="2400" dirty="0" err="1"/>
              <a:t>Transcultural</a:t>
            </a:r>
            <a:r>
              <a:rPr lang="de-AT" sz="2400" dirty="0"/>
              <a:t> Agency, France</a:t>
            </a:r>
          </a:p>
          <a:p>
            <a:pPr marL="342900" indent="-342900">
              <a:buFont typeface="Arial" panose="020B0604020202020204" pitchFamily="34" charset="0"/>
              <a:buChar char="•"/>
            </a:pPr>
            <a:r>
              <a:rPr lang="de-AT" sz="2400" dirty="0" err="1"/>
              <a:t>Ethica</a:t>
            </a:r>
            <a:r>
              <a:rPr lang="de-AT" sz="2400" dirty="0"/>
              <a:t>, Austria</a:t>
            </a:r>
          </a:p>
          <a:p>
            <a:pPr marL="342900" indent="-342900">
              <a:buFont typeface="Arial" panose="020B0604020202020204" pitchFamily="34" charset="0"/>
              <a:buChar char="•"/>
            </a:pPr>
            <a:r>
              <a:rPr lang="de-AT" sz="2400" dirty="0"/>
              <a:t>Südwind, Austria</a:t>
            </a:r>
          </a:p>
          <a:p>
            <a:pPr marL="342900" indent="-342900">
              <a:buFont typeface="Arial" panose="020B0604020202020204" pitchFamily="34" charset="0"/>
              <a:buChar char="•"/>
            </a:pPr>
            <a:endParaRPr lang="de-AT" sz="2400" dirty="0"/>
          </a:p>
        </p:txBody>
      </p:sp>
    </p:spTree>
    <p:extLst>
      <p:ext uri="{BB962C8B-B14F-4D97-AF65-F5344CB8AC3E}">
        <p14:creationId xmlns:p14="http://schemas.microsoft.com/office/powerpoint/2010/main" val="3018134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5262979"/>
          </a:xfrm>
          <a:prstGeom prst="rect">
            <a:avLst/>
          </a:prstGeom>
          <a:solidFill>
            <a:schemeClr val="bg1"/>
          </a:solidFill>
        </p:spPr>
        <p:txBody>
          <a:bodyPr wrap="square" rtlCol="0">
            <a:spAutoFit/>
          </a:bodyPr>
          <a:lstStyle/>
          <a:p>
            <a:r>
              <a:rPr lang="de-AT" sz="2400" dirty="0"/>
              <a:t>Topics:</a:t>
            </a:r>
          </a:p>
          <a:p>
            <a:pPr marL="342900" indent="-342900">
              <a:buFont typeface="Arial" panose="020B0604020202020204" pitchFamily="34" charset="0"/>
              <a:buChar char="•"/>
            </a:pPr>
            <a:r>
              <a:rPr lang="de-AT" sz="2400" dirty="0" err="1"/>
              <a:t>Introduction</a:t>
            </a:r>
            <a:r>
              <a:rPr lang="de-AT" sz="2400" dirty="0"/>
              <a:t> </a:t>
            </a:r>
            <a:r>
              <a:rPr lang="de-AT" sz="2400" dirty="0" err="1"/>
              <a:t>to</a:t>
            </a:r>
            <a:r>
              <a:rPr lang="de-AT" sz="2400" dirty="0"/>
              <a:t> </a:t>
            </a:r>
            <a:r>
              <a:rPr lang="de-AT" sz="2400" dirty="0" err="1"/>
              <a:t>V</a:t>
            </a:r>
            <a:r>
              <a:rPr lang="de-AT" sz="2400" i="1" dirty="0" err="1"/>
              <a:t>a</a:t>
            </a:r>
            <a:r>
              <a:rPr lang="de-AT" sz="2400" dirty="0" err="1"/>
              <a:t>KE</a:t>
            </a:r>
            <a:r>
              <a:rPr lang="de-AT" sz="2400" dirty="0"/>
              <a:t>: Theory, </a:t>
            </a:r>
            <a:r>
              <a:rPr lang="de-AT" sz="2400" dirty="0" err="1"/>
              <a:t>prototypical</a:t>
            </a:r>
            <a:r>
              <a:rPr lang="de-AT" sz="2400" dirty="0"/>
              <a:t> </a:t>
            </a:r>
            <a:r>
              <a:rPr lang="de-AT" sz="2400" dirty="0" err="1"/>
              <a:t>steps</a:t>
            </a:r>
            <a:r>
              <a:rPr lang="de-AT" sz="2400" dirty="0"/>
              <a:t>, </a:t>
            </a:r>
            <a:r>
              <a:rPr lang="de-AT" sz="2400" dirty="0" err="1"/>
              <a:t>experiences</a:t>
            </a:r>
            <a:endParaRPr lang="de-AT" sz="2400" dirty="0"/>
          </a:p>
          <a:p>
            <a:pPr marL="342900" indent="-342900">
              <a:buFont typeface="Arial" panose="020B0604020202020204" pitchFamily="34" charset="0"/>
              <a:buChar char="•"/>
            </a:pPr>
            <a:r>
              <a:rPr lang="de-AT" sz="2400" dirty="0" err="1"/>
              <a:t>V</a:t>
            </a:r>
            <a:r>
              <a:rPr lang="de-AT" sz="2400" i="1" dirty="0" err="1"/>
              <a:t>a</a:t>
            </a:r>
            <a:r>
              <a:rPr lang="de-AT" sz="2400" dirty="0" err="1"/>
              <a:t>KE-dis</a:t>
            </a:r>
            <a:endParaRPr lang="de-AT" sz="2400" dirty="0"/>
          </a:p>
          <a:p>
            <a:pPr marL="342900" indent="-342900">
              <a:buFont typeface="Arial" panose="020B0604020202020204" pitchFamily="34" charset="0"/>
              <a:buChar char="•"/>
            </a:pPr>
            <a:r>
              <a:rPr lang="de-AT" sz="2400" dirty="0" err="1"/>
              <a:t>Practicing</a:t>
            </a:r>
            <a:r>
              <a:rPr lang="de-AT" sz="2400" dirty="0"/>
              <a:t> </a:t>
            </a:r>
            <a:r>
              <a:rPr lang="de-AT" sz="2400" dirty="0" err="1"/>
              <a:t>V</a:t>
            </a:r>
            <a:r>
              <a:rPr lang="de-AT" sz="2400" i="1" dirty="0" err="1"/>
              <a:t>a</a:t>
            </a:r>
            <a:r>
              <a:rPr lang="de-AT" sz="2400" dirty="0" err="1"/>
              <a:t>KE</a:t>
            </a:r>
            <a:endParaRPr lang="de-AT" sz="2400" dirty="0"/>
          </a:p>
          <a:p>
            <a:pPr marL="342900" indent="-342900">
              <a:buFont typeface="Arial" panose="020B0604020202020204" pitchFamily="34" charset="0"/>
              <a:buChar char="•"/>
            </a:pPr>
            <a:r>
              <a:rPr lang="de-AT" sz="2400" dirty="0" err="1"/>
              <a:t>Creating</a:t>
            </a:r>
            <a:r>
              <a:rPr lang="de-AT" sz="2400" dirty="0"/>
              <a:t> </a:t>
            </a:r>
            <a:r>
              <a:rPr lang="de-AT" sz="2400" dirty="0" err="1"/>
              <a:t>one‘s</a:t>
            </a:r>
            <a:r>
              <a:rPr lang="de-AT" sz="2400" dirty="0"/>
              <a:t> own </a:t>
            </a:r>
            <a:r>
              <a:rPr lang="de-AT" sz="2400" dirty="0" err="1"/>
              <a:t>dilemmas</a:t>
            </a:r>
            <a:endParaRPr lang="de-AT" sz="2400" dirty="0"/>
          </a:p>
          <a:p>
            <a:pPr marL="342900" indent="-342900">
              <a:buFont typeface="Arial" panose="020B0604020202020204" pitchFamily="34" charset="0"/>
              <a:buChar char="•"/>
            </a:pPr>
            <a:r>
              <a:rPr lang="de-AT" sz="2400" dirty="0" err="1"/>
              <a:t>Application</a:t>
            </a:r>
            <a:r>
              <a:rPr lang="de-AT" sz="2400" dirty="0"/>
              <a:t> </a:t>
            </a:r>
            <a:r>
              <a:rPr lang="de-AT" sz="2400" dirty="0" err="1"/>
              <a:t>of</a:t>
            </a:r>
            <a:r>
              <a:rPr lang="de-AT" sz="2400" dirty="0"/>
              <a:t> </a:t>
            </a:r>
            <a:r>
              <a:rPr lang="de-AT" sz="2400" dirty="0" err="1"/>
              <a:t>these</a:t>
            </a:r>
            <a:r>
              <a:rPr lang="de-AT" sz="2400" dirty="0"/>
              <a:t> </a:t>
            </a:r>
            <a:r>
              <a:rPr lang="de-AT" sz="2400" dirty="0" err="1"/>
              <a:t>dilemmas</a:t>
            </a:r>
            <a:r>
              <a:rPr lang="de-AT" sz="2400" dirty="0"/>
              <a:t> </a:t>
            </a:r>
            <a:r>
              <a:rPr lang="de-AT" sz="2400" dirty="0" err="1"/>
              <a:t>including</a:t>
            </a:r>
            <a:r>
              <a:rPr lang="de-AT" sz="2400" dirty="0"/>
              <a:t> </a:t>
            </a:r>
            <a:r>
              <a:rPr lang="de-AT" sz="2400" dirty="0" err="1"/>
              <a:t>role</a:t>
            </a:r>
            <a:r>
              <a:rPr lang="de-AT" sz="2400" dirty="0"/>
              <a:t>-plays</a:t>
            </a:r>
          </a:p>
          <a:p>
            <a:pPr marL="342900" indent="-342900">
              <a:buFont typeface="Arial" panose="020B0604020202020204" pitchFamily="34" charset="0"/>
              <a:buChar char="•"/>
            </a:pPr>
            <a:r>
              <a:rPr lang="de-AT" sz="2400" dirty="0"/>
              <a:t>Assessments in </a:t>
            </a:r>
            <a:r>
              <a:rPr lang="de-AT" sz="2400" dirty="0" err="1"/>
              <a:t>V</a:t>
            </a:r>
            <a:r>
              <a:rPr lang="de-AT" sz="2400" i="1" dirty="0" err="1"/>
              <a:t>a</a:t>
            </a:r>
            <a:r>
              <a:rPr lang="de-AT" sz="2400" dirty="0" err="1"/>
              <a:t>KE</a:t>
            </a:r>
            <a:r>
              <a:rPr lang="de-AT" sz="2400" dirty="0"/>
              <a:t>: </a:t>
            </a:r>
          </a:p>
          <a:p>
            <a:pPr marL="800100" lvl="1" indent="-342900">
              <a:buFont typeface="Arial" panose="020B0604020202020204" pitchFamily="34" charset="0"/>
              <a:buChar char="•"/>
            </a:pPr>
            <a:r>
              <a:rPr lang="de-AT" sz="2400" dirty="0"/>
              <a:t>WALK: W Assessment </a:t>
            </a:r>
            <a:r>
              <a:rPr lang="de-AT" sz="2400" dirty="0" err="1"/>
              <a:t>of</a:t>
            </a:r>
            <a:r>
              <a:rPr lang="de-AT" sz="2400" dirty="0"/>
              <a:t> Latent Knowledge</a:t>
            </a:r>
          </a:p>
          <a:p>
            <a:pPr marL="800100" lvl="1" indent="-342900">
              <a:buFont typeface="Arial" panose="020B0604020202020204" pitchFamily="34" charset="0"/>
              <a:buChar char="•"/>
            </a:pPr>
            <a:r>
              <a:rPr lang="de-AT" sz="2400" dirty="0"/>
              <a:t>LIM: </a:t>
            </a:r>
            <a:r>
              <a:rPr lang="de-AT" sz="2400" dirty="0" err="1"/>
              <a:t>Lesson</a:t>
            </a:r>
            <a:r>
              <a:rPr lang="de-AT" sz="2400" dirty="0"/>
              <a:t> Interruption Method</a:t>
            </a:r>
          </a:p>
          <a:p>
            <a:pPr marL="342900" indent="-342900">
              <a:buFont typeface="Arial" panose="020B0604020202020204" pitchFamily="34" charset="0"/>
              <a:buChar char="•"/>
            </a:pPr>
            <a:r>
              <a:rPr lang="de-AT" sz="2400" dirty="0" err="1"/>
              <a:t>Applying</a:t>
            </a:r>
            <a:r>
              <a:rPr lang="de-AT" sz="2400" dirty="0"/>
              <a:t> </a:t>
            </a:r>
            <a:r>
              <a:rPr lang="de-AT" sz="2400" dirty="0" err="1"/>
              <a:t>V</a:t>
            </a:r>
            <a:r>
              <a:rPr lang="de-AT" sz="2400" i="1" dirty="0" err="1"/>
              <a:t>a</a:t>
            </a:r>
            <a:r>
              <a:rPr lang="de-AT" sz="2400" dirty="0" err="1"/>
              <a:t>KE</a:t>
            </a:r>
            <a:r>
              <a:rPr lang="de-AT" sz="2400" dirty="0"/>
              <a:t> in </a:t>
            </a:r>
            <a:r>
              <a:rPr lang="de-AT" sz="2400" dirty="0" err="1"/>
              <a:t>the</a:t>
            </a:r>
            <a:r>
              <a:rPr lang="de-AT" sz="2400" dirty="0"/>
              <a:t> own </a:t>
            </a:r>
            <a:r>
              <a:rPr lang="de-AT" sz="2400" dirty="0" err="1"/>
              <a:t>institution</a:t>
            </a:r>
            <a:endParaRPr lang="de-AT" sz="2400" dirty="0"/>
          </a:p>
          <a:p>
            <a:pPr marL="342900" indent="-342900">
              <a:buFont typeface="Arial" panose="020B0604020202020204" pitchFamily="34" charset="0"/>
              <a:buChar char="•"/>
            </a:pPr>
            <a:r>
              <a:rPr lang="de-AT" sz="2400" dirty="0" err="1"/>
              <a:t>Visit</a:t>
            </a:r>
            <a:r>
              <a:rPr lang="de-AT" sz="2400" dirty="0"/>
              <a:t> </a:t>
            </a:r>
            <a:r>
              <a:rPr lang="de-AT" sz="2400" dirty="0" err="1"/>
              <a:t>of</a:t>
            </a:r>
            <a:r>
              <a:rPr lang="de-AT" sz="2400" dirty="0"/>
              <a:t> </a:t>
            </a:r>
            <a:r>
              <a:rPr lang="de-DE" sz="2400" dirty="0" err="1"/>
              <a:t>the</a:t>
            </a:r>
            <a:r>
              <a:rPr lang="de-DE" sz="2400" dirty="0"/>
              <a:t> Verein Spektrum (DSA Mag. Thomas Schuster)</a:t>
            </a:r>
          </a:p>
          <a:p>
            <a:pPr marL="342900" indent="-342900">
              <a:buFont typeface="Arial" panose="020B0604020202020204" pitchFamily="34" charset="0"/>
              <a:buChar char="•"/>
            </a:pPr>
            <a:r>
              <a:rPr lang="de-DE" sz="2400" dirty="0" err="1"/>
              <a:t>Presentation</a:t>
            </a:r>
            <a:r>
              <a:rPr lang="de-DE" sz="2400" dirty="0"/>
              <a:t> </a:t>
            </a:r>
            <a:r>
              <a:rPr lang="de-DE" sz="2400" dirty="0" err="1"/>
              <a:t>of</a:t>
            </a:r>
            <a:r>
              <a:rPr lang="de-DE" sz="2400" dirty="0"/>
              <a:t> </a:t>
            </a:r>
            <a:r>
              <a:rPr lang="de-DE" sz="2400" dirty="0" err="1"/>
              <a:t>Ethica</a:t>
            </a:r>
            <a:r>
              <a:rPr lang="de-DE" sz="2400" dirty="0"/>
              <a:t> and </a:t>
            </a:r>
            <a:r>
              <a:rPr lang="de-DE" sz="2400" dirty="0" err="1"/>
              <a:t>of</a:t>
            </a:r>
            <a:r>
              <a:rPr lang="de-DE" sz="2400" dirty="0"/>
              <a:t> </a:t>
            </a:r>
            <a:r>
              <a:rPr lang="de-DE" sz="2400" dirty="0" err="1"/>
              <a:t>the</a:t>
            </a:r>
            <a:r>
              <a:rPr lang="de-DE" sz="2400" dirty="0"/>
              <a:t> Südwind </a:t>
            </a:r>
            <a:r>
              <a:rPr lang="de-DE" sz="2400" dirty="0" err="1"/>
              <a:t>concept</a:t>
            </a:r>
            <a:endParaRPr lang="de-DE" sz="2400" dirty="0"/>
          </a:p>
          <a:p>
            <a:pPr marL="342900" indent="-342900">
              <a:buFont typeface="Arial" panose="020B0604020202020204" pitchFamily="34" charset="0"/>
              <a:buChar char="•"/>
            </a:pPr>
            <a:r>
              <a:rPr lang="de-DE" sz="2400" dirty="0" err="1"/>
              <a:t>Participation</a:t>
            </a:r>
            <a:r>
              <a:rPr lang="de-DE" sz="2400" dirty="0"/>
              <a:t> in </a:t>
            </a:r>
            <a:r>
              <a:rPr lang="de-DE" sz="2400" dirty="0" err="1"/>
              <a:t>the</a:t>
            </a:r>
            <a:r>
              <a:rPr lang="de-DE" sz="2400" dirty="0"/>
              <a:t> </a:t>
            </a:r>
            <a:r>
              <a:rPr lang="de-AT" sz="2400" dirty="0"/>
              <a:t>Conference “</a:t>
            </a:r>
            <a:r>
              <a:rPr lang="de-AT" sz="2400" dirty="0" err="1"/>
              <a:t>Organization</a:t>
            </a:r>
            <a:r>
              <a:rPr lang="de-AT" sz="2400" dirty="0"/>
              <a:t> and </a:t>
            </a:r>
            <a:r>
              <a:rPr lang="de-AT" sz="2400" dirty="0" err="1"/>
              <a:t>Respon-sibility</a:t>
            </a:r>
            <a:r>
              <a:rPr lang="de-AT" sz="2400" dirty="0"/>
              <a:t>” in Linz</a:t>
            </a:r>
          </a:p>
        </p:txBody>
      </p:sp>
    </p:spTree>
    <p:extLst>
      <p:ext uri="{BB962C8B-B14F-4D97-AF65-F5344CB8AC3E}">
        <p14:creationId xmlns:p14="http://schemas.microsoft.com/office/powerpoint/2010/main" val="3583531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4216539"/>
          </a:xfrm>
          <a:prstGeom prst="rect">
            <a:avLst/>
          </a:prstGeom>
          <a:solidFill>
            <a:schemeClr val="bg1"/>
          </a:solidFill>
        </p:spPr>
        <p:txBody>
          <a:bodyPr wrap="square" rtlCol="0">
            <a:spAutoFit/>
          </a:bodyPr>
          <a:lstStyle/>
          <a:p>
            <a:r>
              <a:rPr lang="de-AT" sz="2400" dirty="0" err="1"/>
              <a:t>Results</a:t>
            </a:r>
            <a:r>
              <a:rPr lang="de-AT" sz="2400" dirty="0"/>
              <a:t>:</a:t>
            </a:r>
          </a:p>
          <a:p>
            <a:r>
              <a:rPr lang="de-AT" sz="2400" dirty="0" err="1"/>
              <a:t>What</a:t>
            </a:r>
            <a:r>
              <a:rPr lang="de-AT" sz="2400" dirty="0"/>
              <a:t> was </a:t>
            </a:r>
            <a:r>
              <a:rPr lang="de-AT" sz="2400" dirty="0" err="1"/>
              <a:t>new</a:t>
            </a:r>
            <a:r>
              <a:rPr lang="de-AT" sz="2400" dirty="0"/>
              <a:t>?</a:t>
            </a:r>
          </a:p>
          <a:p>
            <a:pPr marL="342900" indent="-342900">
              <a:buFont typeface="Arial" panose="020B0604020202020204" pitchFamily="34" charset="0"/>
              <a:buChar char="•"/>
            </a:pPr>
            <a:r>
              <a:rPr lang="de-AT" sz="2000" dirty="0" err="1"/>
              <a:t>Practising</a:t>
            </a:r>
            <a:r>
              <a:rPr lang="de-AT" sz="2000" dirty="0"/>
              <a:t> </a:t>
            </a:r>
            <a:r>
              <a:rPr lang="de-AT" sz="2000" dirty="0" err="1"/>
              <a:t>the</a:t>
            </a:r>
            <a:r>
              <a:rPr lang="de-AT" sz="2000" dirty="0"/>
              <a:t> </a:t>
            </a:r>
            <a:r>
              <a:rPr lang="de-AT" sz="2000" dirty="0" err="1"/>
              <a:t>method</a:t>
            </a:r>
            <a:r>
              <a:rPr lang="de-AT" sz="2000" dirty="0"/>
              <a:t>  and </a:t>
            </a:r>
            <a:r>
              <a:rPr lang="de-AT" sz="2000" dirty="0" err="1"/>
              <a:t>how</a:t>
            </a:r>
            <a:r>
              <a:rPr lang="de-AT" sz="2000" dirty="0"/>
              <a:t> </a:t>
            </a:r>
            <a:r>
              <a:rPr lang="de-AT" sz="2000" dirty="0" err="1"/>
              <a:t>structured</a:t>
            </a:r>
            <a:r>
              <a:rPr lang="de-AT" sz="2000" dirty="0"/>
              <a:t>  </a:t>
            </a:r>
            <a:r>
              <a:rPr lang="de-AT" sz="2000" dirty="0" err="1"/>
              <a:t>it</a:t>
            </a:r>
            <a:r>
              <a:rPr lang="de-AT" sz="2000" dirty="0"/>
              <a:t> </a:t>
            </a:r>
            <a:r>
              <a:rPr lang="de-AT" sz="2000" dirty="0" err="1"/>
              <a:t>is</a:t>
            </a:r>
            <a:r>
              <a:rPr lang="de-AT" sz="2000" dirty="0"/>
              <a:t>. I like it.</a:t>
            </a:r>
          </a:p>
          <a:p>
            <a:pPr marL="342900" indent="-342900">
              <a:buFont typeface="Arial" panose="020B0604020202020204" pitchFamily="34" charset="0"/>
              <a:buChar char="•"/>
            </a:pPr>
            <a:r>
              <a:rPr lang="en-US" sz="2000" dirty="0"/>
              <a:t>The competencies in General Education National Curriculum in Georgia are based on the unity of </a:t>
            </a:r>
            <a:r>
              <a:rPr lang="en-US" sz="2000" dirty="0" err="1"/>
              <a:t>Knowledge+Skills+Attitudes</a:t>
            </a:r>
            <a:r>
              <a:rPr lang="en-US" sz="2000" dirty="0"/>
              <a:t>, but the </a:t>
            </a:r>
            <a:r>
              <a:rPr lang="en-US" sz="2000" dirty="0" err="1"/>
              <a:t>V</a:t>
            </a:r>
            <a:r>
              <a:rPr lang="en-US" sz="2000" i="1" dirty="0" err="1"/>
              <a:t>a</a:t>
            </a:r>
            <a:r>
              <a:rPr lang="en-US" sz="2000" dirty="0" err="1"/>
              <a:t>KE</a:t>
            </a:r>
            <a:r>
              <a:rPr lang="en-US" sz="2000" dirty="0"/>
              <a:t> approach to the relationship of Knowledge – Values is something new and very interesting. It can be used in teaching every particular subject. We were working on case studies in teaching Civic Education, Teachers’ Ethics, Intercultural Education, but the </a:t>
            </a:r>
            <a:r>
              <a:rPr lang="en-US" sz="2000" dirty="0" err="1"/>
              <a:t>V</a:t>
            </a:r>
            <a:r>
              <a:rPr lang="en-US" sz="2000" i="1" dirty="0" err="1"/>
              <a:t>a</a:t>
            </a:r>
            <a:r>
              <a:rPr lang="en-US" sz="2000" dirty="0" err="1"/>
              <a:t>KE</a:t>
            </a:r>
            <a:r>
              <a:rPr lang="en-US" sz="2000" dirty="0"/>
              <a:t> methodology, steps, structure were new. </a:t>
            </a:r>
          </a:p>
          <a:p>
            <a:pPr marL="342900" indent="-342900">
              <a:buFont typeface="Arial" panose="020B0604020202020204" pitchFamily="34" charset="0"/>
              <a:buChar char="•"/>
            </a:pPr>
            <a:r>
              <a:rPr lang="en-US" sz="2000" dirty="0" err="1"/>
              <a:t>V</a:t>
            </a:r>
            <a:r>
              <a:rPr lang="en-US" sz="2000" i="1" dirty="0" err="1"/>
              <a:t>a</a:t>
            </a:r>
            <a:r>
              <a:rPr lang="en-US" sz="2000" dirty="0" err="1"/>
              <a:t>KE</a:t>
            </a:r>
            <a:r>
              <a:rPr lang="en-US" sz="2000" dirty="0"/>
              <a:t> as a Magic Stick [?]</a:t>
            </a:r>
          </a:p>
          <a:p>
            <a:pPr marL="342900" indent="-342900">
              <a:buFont typeface="Arial" panose="020B0604020202020204" pitchFamily="34" charset="0"/>
              <a:buChar char="•"/>
            </a:pPr>
            <a:r>
              <a:rPr lang="en-US" sz="2000" dirty="0"/>
              <a:t>Through </a:t>
            </a:r>
            <a:r>
              <a:rPr lang="en-US" sz="2000" dirty="0" err="1"/>
              <a:t>V</a:t>
            </a:r>
            <a:r>
              <a:rPr lang="en-US" sz="2000" i="1" dirty="0" err="1"/>
              <a:t>a</a:t>
            </a:r>
            <a:r>
              <a:rPr lang="en-US" sz="2000" dirty="0" err="1"/>
              <a:t>KE</a:t>
            </a:r>
            <a:r>
              <a:rPr lang="en-US" sz="2000" dirty="0"/>
              <a:t> Approach the learners acquire at least as much knowledge, and sometimes more, than in content-focused teaching.</a:t>
            </a:r>
          </a:p>
        </p:txBody>
      </p:sp>
    </p:spTree>
    <p:extLst>
      <p:ext uri="{BB962C8B-B14F-4D97-AF65-F5344CB8AC3E}">
        <p14:creationId xmlns:p14="http://schemas.microsoft.com/office/powerpoint/2010/main" val="4168654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2000548"/>
          </a:xfrm>
          <a:prstGeom prst="rect">
            <a:avLst/>
          </a:prstGeom>
          <a:solidFill>
            <a:schemeClr val="bg1"/>
          </a:solidFill>
        </p:spPr>
        <p:txBody>
          <a:bodyPr wrap="square" rtlCol="0">
            <a:spAutoFit/>
          </a:bodyPr>
          <a:lstStyle/>
          <a:p>
            <a:r>
              <a:rPr lang="de-AT" sz="2400" dirty="0" err="1"/>
              <a:t>What</a:t>
            </a:r>
            <a:r>
              <a:rPr lang="de-AT" sz="2400" dirty="0"/>
              <a:t> </a:t>
            </a:r>
            <a:r>
              <a:rPr lang="de-AT" sz="2400" dirty="0" err="1"/>
              <a:t>did</a:t>
            </a:r>
            <a:r>
              <a:rPr lang="de-AT" sz="2400" dirty="0"/>
              <a:t> I </a:t>
            </a:r>
            <a:r>
              <a:rPr lang="de-AT" sz="2400" dirty="0" err="1"/>
              <a:t>learn</a:t>
            </a:r>
            <a:r>
              <a:rPr lang="de-AT" sz="2400" dirty="0"/>
              <a:t>?</a:t>
            </a:r>
          </a:p>
          <a:p>
            <a:pPr marL="342900" indent="-342900">
              <a:buFont typeface="Arial" panose="020B0604020202020204" pitchFamily="34" charset="0"/>
              <a:buChar char="•"/>
            </a:pPr>
            <a:r>
              <a:rPr lang="de-AT" sz="2000" dirty="0" err="1"/>
              <a:t>What's</a:t>
            </a:r>
            <a:r>
              <a:rPr lang="de-AT" sz="2000" dirty="0"/>
              <a:t>  a </a:t>
            </a:r>
            <a:r>
              <a:rPr lang="de-AT" sz="2000" dirty="0" err="1"/>
              <a:t>V</a:t>
            </a:r>
            <a:r>
              <a:rPr lang="de-AT" sz="2000" i="1" dirty="0" err="1"/>
              <a:t>a</a:t>
            </a:r>
            <a:r>
              <a:rPr lang="de-AT" sz="2000" dirty="0" err="1"/>
              <a:t>KE</a:t>
            </a:r>
            <a:r>
              <a:rPr lang="de-AT" sz="2000" dirty="0"/>
              <a:t> </a:t>
            </a:r>
            <a:r>
              <a:rPr lang="de-AT" sz="2000" dirty="0" err="1"/>
              <a:t>dilemma</a:t>
            </a:r>
            <a:endParaRPr lang="de-AT" sz="2000" dirty="0"/>
          </a:p>
          <a:p>
            <a:pPr marL="342900" indent="-342900">
              <a:buFont typeface="Arial" panose="020B0604020202020204" pitchFamily="34" charset="0"/>
              <a:buChar char="•"/>
            </a:pPr>
            <a:r>
              <a:rPr lang="de-AT" sz="2000" dirty="0"/>
              <a:t>Can </a:t>
            </a:r>
            <a:r>
              <a:rPr lang="de-AT" sz="2000" dirty="0" err="1"/>
              <a:t>you</a:t>
            </a:r>
            <a:r>
              <a:rPr lang="de-AT" sz="2000" dirty="0"/>
              <a:t> </a:t>
            </a:r>
            <a:r>
              <a:rPr lang="de-AT" sz="2000" dirty="0" err="1"/>
              <a:t>solve</a:t>
            </a:r>
            <a:r>
              <a:rPr lang="de-AT" sz="2000" dirty="0"/>
              <a:t>  </a:t>
            </a:r>
            <a:r>
              <a:rPr lang="de-AT" sz="2000" dirty="0" err="1"/>
              <a:t>problems</a:t>
            </a:r>
            <a:r>
              <a:rPr lang="de-AT" sz="2000" dirty="0"/>
              <a:t> </a:t>
            </a:r>
            <a:r>
              <a:rPr lang="de-AT" sz="2000" dirty="0" err="1"/>
              <a:t>with</a:t>
            </a:r>
            <a:r>
              <a:rPr lang="de-AT" sz="2000" dirty="0"/>
              <a:t> </a:t>
            </a:r>
            <a:r>
              <a:rPr lang="de-AT" sz="2000" dirty="0" err="1"/>
              <a:t>V</a:t>
            </a:r>
            <a:r>
              <a:rPr lang="de-AT" sz="2000" i="1" dirty="0" err="1"/>
              <a:t>aKE</a:t>
            </a:r>
            <a:r>
              <a:rPr lang="de-AT" sz="2000" dirty="0"/>
              <a:t> and </a:t>
            </a:r>
            <a:r>
              <a:rPr lang="de-AT" sz="2000" dirty="0" err="1"/>
              <a:t>give</a:t>
            </a:r>
            <a:r>
              <a:rPr lang="de-AT" sz="2000" dirty="0"/>
              <a:t> </a:t>
            </a:r>
            <a:r>
              <a:rPr lang="de-AT" sz="2000" dirty="0" err="1"/>
              <a:t>reasons</a:t>
            </a:r>
            <a:r>
              <a:rPr lang="de-AT" sz="2000" dirty="0"/>
              <a:t> </a:t>
            </a:r>
            <a:r>
              <a:rPr lang="de-AT" sz="2000" dirty="0" err="1"/>
              <a:t>valuable</a:t>
            </a:r>
            <a:r>
              <a:rPr lang="de-AT" sz="2000" dirty="0"/>
              <a:t>  </a:t>
            </a:r>
            <a:r>
              <a:rPr lang="de-AT" sz="2000" dirty="0" err="1"/>
              <a:t>meaning</a:t>
            </a:r>
            <a:r>
              <a:rPr lang="de-AT" sz="2000" dirty="0"/>
              <a:t> </a:t>
            </a:r>
          </a:p>
          <a:p>
            <a:pPr marL="342900" indent="-342900">
              <a:buFont typeface="Arial" panose="020B0604020202020204" pitchFamily="34" charset="0"/>
              <a:buChar char="•"/>
            </a:pPr>
            <a:r>
              <a:rPr lang="en-US" sz="2000" dirty="0" err="1"/>
              <a:t>V</a:t>
            </a:r>
            <a:r>
              <a:rPr lang="en-US" sz="2000" i="1" dirty="0" err="1"/>
              <a:t>a</a:t>
            </a:r>
            <a:r>
              <a:rPr lang="en-US" sz="2000" dirty="0" err="1"/>
              <a:t>KE</a:t>
            </a:r>
            <a:r>
              <a:rPr lang="en-US" sz="2000" dirty="0"/>
              <a:t> is very important tool for 21</a:t>
            </a:r>
            <a:r>
              <a:rPr lang="en-US" sz="2000" baseline="30000" dirty="0"/>
              <a:t>st</a:t>
            </a:r>
            <a:r>
              <a:rPr lang="en-US" sz="2000" dirty="0"/>
              <a:t> century education with its very sensitive and wise correlation of knowledge and values. We learned how the </a:t>
            </a:r>
            <a:r>
              <a:rPr lang="en-US" sz="2000" dirty="0" err="1"/>
              <a:t>VaKE</a:t>
            </a:r>
            <a:r>
              <a:rPr lang="en-US" sz="2000" dirty="0"/>
              <a:t> might be used in practice, several methodological principles underling it. </a:t>
            </a:r>
          </a:p>
        </p:txBody>
      </p:sp>
    </p:spTree>
    <p:extLst>
      <p:ext uri="{BB962C8B-B14F-4D97-AF65-F5344CB8AC3E}">
        <p14:creationId xmlns:p14="http://schemas.microsoft.com/office/powerpoint/2010/main" val="348356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4524315"/>
          </a:xfrm>
          <a:prstGeom prst="rect">
            <a:avLst/>
          </a:prstGeom>
          <a:solidFill>
            <a:schemeClr val="bg1"/>
          </a:solidFill>
        </p:spPr>
        <p:txBody>
          <a:bodyPr wrap="square" rtlCol="0">
            <a:spAutoFit/>
          </a:bodyPr>
          <a:lstStyle/>
          <a:p>
            <a:r>
              <a:rPr lang="en-US" sz="2400" dirty="0"/>
              <a:t>Which questions do I have now?</a:t>
            </a:r>
            <a:endParaRPr lang="de-AT" sz="2400" dirty="0"/>
          </a:p>
          <a:p>
            <a:pPr marL="285750" lvl="0" indent="-285750">
              <a:buFont typeface="Arial" panose="020B0604020202020204" pitchFamily="34" charset="0"/>
              <a:buChar char="•"/>
            </a:pPr>
            <a:r>
              <a:rPr lang="de-AT" sz="2000" dirty="0" err="1"/>
              <a:t>Is</a:t>
            </a:r>
            <a:r>
              <a:rPr lang="de-AT" sz="2000" dirty="0"/>
              <a:t> </a:t>
            </a:r>
            <a:r>
              <a:rPr lang="de-AT" sz="2000" dirty="0" err="1"/>
              <a:t>every</a:t>
            </a:r>
            <a:r>
              <a:rPr lang="de-AT" sz="2000" dirty="0"/>
              <a:t> </a:t>
            </a:r>
            <a:r>
              <a:rPr lang="de-AT" sz="2000" dirty="0" err="1"/>
              <a:t>answer</a:t>
            </a:r>
            <a:r>
              <a:rPr lang="de-AT" sz="2000" dirty="0"/>
              <a:t> </a:t>
            </a:r>
            <a:r>
              <a:rPr lang="de-AT" sz="2000" dirty="0" err="1"/>
              <a:t>acceptable</a:t>
            </a:r>
            <a:r>
              <a:rPr lang="de-AT" sz="2000" dirty="0"/>
              <a:t>? </a:t>
            </a:r>
          </a:p>
          <a:p>
            <a:pPr marL="285750" lvl="0" indent="-285750">
              <a:buFont typeface="Arial" panose="020B0604020202020204" pitchFamily="34" charset="0"/>
              <a:buChar char="•"/>
            </a:pPr>
            <a:r>
              <a:rPr lang="de-AT" sz="2000" dirty="0" err="1"/>
              <a:t>Is</a:t>
            </a:r>
            <a:r>
              <a:rPr lang="de-AT" sz="2000" dirty="0"/>
              <a:t> </a:t>
            </a:r>
            <a:r>
              <a:rPr lang="de-AT" sz="2000" dirty="0" err="1"/>
              <a:t>the</a:t>
            </a:r>
            <a:r>
              <a:rPr lang="de-AT" sz="2000" dirty="0"/>
              <a:t> </a:t>
            </a:r>
            <a:r>
              <a:rPr lang="de-AT" sz="2000" dirty="0" err="1"/>
              <a:t>fear</a:t>
            </a:r>
            <a:r>
              <a:rPr lang="de-AT" sz="2000" dirty="0"/>
              <a:t>  </a:t>
            </a:r>
            <a:r>
              <a:rPr lang="de-AT" sz="2000" dirty="0" err="1"/>
              <a:t>for</a:t>
            </a:r>
            <a:r>
              <a:rPr lang="de-AT" sz="2000" dirty="0"/>
              <a:t> </a:t>
            </a:r>
            <a:r>
              <a:rPr lang="de-AT" sz="2000" dirty="0" err="1"/>
              <a:t>safety</a:t>
            </a:r>
            <a:r>
              <a:rPr lang="de-AT" sz="2000" dirty="0"/>
              <a:t>  </a:t>
            </a:r>
            <a:r>
              <a:rPr lang="de-AT" sz="2000" dirty="0" err="1"/>
              <a:t>justify</a:t>
            </a:r>
            <a:r>
              <a:rPr lang="de-AT" sz="2000" dirty="0"/>
              <a:t> </a:t>
            </a:r>
            <a:r>
              <a:rPr lang="de-AT" sz="2000" dirty="0" err="1"/>
              <a:t>expelling</a:t>
            </a:r>
            <a:r>
              <a:rPr lang="de-AT" sz="2000" dirty="0"/>
              <a:t>  </a:t>
            </a:r>
            <a:r>
              <a:rPr lang="de-AT" sz="2000" dirty="0" err="1"/>
              <a:t>refugees</a:t>
            </a:r>
            <a:r>
              <a:rPr lang="de-AT" sz="2000" dirty="0"/>
              <a:t>? </a:t>
            </a:r>
          </a:p>
          <a:p>
            <a:pPr marL="285750" lvl="0" indent="-285750">
              <a:buFont typeface="Arial" panose="020B0604020202020204" pitchFamily="34" charset="0"/>
              <a:buChar char="•"/>
            </a:pPr>
            <a:r>
              <a:rPr lang="de-AT" sz="2000" dirty="0"/>
              <a:t>Can </a:t>
            </a:r>
            <a:r>
              <a:rPr lang="de-AT" sz="2000" dirty="0" err="1"/>
              <a:t>we</a:t>
            </a:r>
            <a:r>
              <a:rPr lang="de-AT" sz="2000" dirty="0"/>
              <a:t> </a:t>
            </a:r>
            <a:r>
              <a:rPr lang="de-AT" sz="2000" dirty="0" err="1"/>
              <a:t>except</a:t>
            </a:r>
            <a:r>
              <a:rPr lang="de-AT" sz="2000" dirty="0"/>
              <a:t> </a:t>
            </a:r>
            <a:r>
              <a:rPr lang="de-AT" sz="2000" dirty="0" err="1"/>
              <a:t>or</a:t>
            </a:r>
            <a:r>
              <a:rPr lang="de-AT" sz="2000" dirty="0"/>
              <a:t> </a:t>
            </a:r>
            <a:r>
              <a:rPr lang="de-AT" sz="2000" dirty="0" err="1"/>
              <a:t>tolerate</a:t>
            </a:r>
            <a:r>
              <a:rPr lang="de-AT" sz="2000" dirty="0"/>
              <a:t>  </a:t>
            </a:r>
            <a:r>
              <a:rPr lang="de-AT" sz="2000" dirty="0" err="1"/>
              <a:t>racist</a:t>
            </a:r>
            <a:r>
              <a:rPr lang="de-AT" sz="2000" dirty="0"/>
              <a:t> </a:t>
            </a:r>
            <a:r>
              <a:rPr lang="de-AT" sz="2000" dirty="0" err="1"/>
              <a:t>vews</a:t>
            </a:r>
            <a:r>
              <a:rPr lang="de-AT" sz="2000" dirty="0"/>
              <a:t> and </a:t>
            </a:r>
            <a:r>
              <a:rPr lang="de-AT" sz="2000" dirty="0" err="1"/>
              <a:t>actions</a:t>
            </a:r>
            <a:r>
              <a:rPr lang="de-AT" sz="2000" dirty="0"/>
              <a:t>?</a:t>
            </a:r>
          </a:p>
          <a:p>
            <a:pPr marL="342900" indent="-342900">
              <a:buFont typeface="Arial" panose="020B0604020202020204" pitchFamily="34" charset="0"/>
              <a:buChar char="•"/>
            </a:pPr>
            <a:r>
              <a:rPr lang="en-US" sz="2000" dirty="0"/>
              <a:t>According which criteria students’ achievements might be evaluated in </a:t>
            </a:r>
            <a:r>
              <a:rPr lang="en-US" sz="2000" i="1" dirty="0" err="1"/>
              <a:t>VaKE</a:t>
            </a:r>
            <a:r>
              <a:rPr lang="en-US" sz="2000" dirty="0"/>
              <a:t>? </a:t>
            </a:r>
            <a:endParaRPr lang="de-AT" sz="2000" dirty="0"/>
          </a:p>
          <a:p>
            <a:pPr marL="342900" indent="-342900">
              <a:buFont typeface="Arial" panose="020B0604020202020204" pitchFamily="34" charset="0"/>
              <a:buChar char="•"/>
            </a:pPr>
            <a:r>
              <a:rPr lang="en-US" sz="2000" dirty="0"/>
              <a:t>How </a:t>
            </a:r>
            <a:r>
              <a:rPr lang="en-US" sz="2000" dirty="0" err="1"/>
              <a:t>V</a:t>
            </a:r>
            <a:r>
              <a:rPr lang="en-US" sz="2000" i="1" dirty="0" err="1"/>
              <a:t>a</a:t>
            </a:r>
            <a:r>
              <a:rPr lang="en-US" sz="2000" dirty="0" err="1"/>
              <a:t>KE</a:t>
            </a:r>
            <a:r>
              <a:rPr lang="en-US" sz="2000" dirty="0"/>
              <a:t> might be transferred into action?  </a:t>
            </a:r>
          </a:p>
          <a:p>
            <a:pPr marL="342900" indent="-342900">
              <a:buFont typeface="Arial" panose="020B0604020202020204" pitchFamily="34" charset="0"/>
              <a:buChar char="•"/>
            </a:pPr>
            <a:r>
              <a:rPr lang="en-US" altLang="de-DE" sz="2000" dirty="0"/>
              <a:t>How to adapt the dilemma to our syllabus (curriculum)?</a:t>
            </a:r>
          </a:p>
          <a:p>
            <a:pPr marL="342900" indent="-342900">
              <a:buFont typeface="Arial" panose="020B0604020202020204" pitchFamily="34" charset="0"/>
              <a:buChar char="•"/>
            </a:pPr>
            <a:r>
              <a:rPr lang="en-US" sz="2000" dirty="0"/>
              <a:t>How do I assess students while using the </a:t>
            </a:r>
            <a:r>
              <a:rPr lang="en-US" sz="2000" dirty="0" err="1"/>
              <a:t>V</a:t>
            </a:r>
            <a:r>
              <a:rPr lang="en-US" sz="2000" i="1" dirty="0" err="1"/>
              <a:t>a</a:t>
            </a:r>
            <a:r>
              <a:rPr lang="en-US" sz="2000" dirty="0" err="1"/>
              <a:t>KE</a:t>
            </a:r>
            <a:r>
              <a:rPr lang="en-US" sz="2000" dirty="0"/>
              <a:t> instrument?</a:t>
            </a:r>
          </a:p>
          <a:p>
            <a:pPr marL="342900" indent="-342900">
              <a:buFont typeface="Arial" panose="020B0604020202020204" pitchFamily="34" charset="0"/>
              <a:buChar char="•"/>
            </a:pPr>
            <a:r>
              <a:rPr lang="en-US" sz="2000" dirty="0"/>
              <a:t>What objective (unbiased) criteria can be used to evaluate student performance?</a:t>
            </a:r>
          </a:p>
          <a:p>
            <a:pPr marL="285750" indent="-285750">
              <a:buFontTx/>
              <a:buChar char="-"/>
            </a:pPr>
            <a:endParaRPr lang="de-AT" sz="2000" dirty="0"/>
          </a:p>
          <a:p>
            <a:pPr marL="285750" lvl="0" indent="-285750">
              <a:buFont typeface="Arial" panose="020B0604020202020204" pitchFamily="34" charset="0"/>
              <a:buChar char="•"/>
            </a:pPr>
            <a:endParaRPr lang="de-AT" sz="2000" dirty="0"/>
          </a:p>
          <a:p>
            <a:endParaRPr lang="de-AT" sz="2400" dirty="0"/>
          </a:p>
        </p:txBody>
      </p:sp>
    </p:spTree>
    <p:extLst>
      <p:ext uri="{BB962C8B-B14F-4D97-AF65-F5344CB8AC3E}">
        <p14:creationId xmlns:p14="http://schemas.microsoft.com/office/powerpoint/2010/main" val="1482288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D940E2D-FC9A-4B9E-9705-E9FF67EF0929}"/>
              </a:ext>
            </a:extLst>
          </p:cNvPr>
          <p:cNvSpPr txBox="1"/>
          <p:nvPr/>
        </p:nvSpPr>
        <p:spPr>
          <a:xfrm>
            <a:off x="0" y="1133745"/>
            <a:ext cx="9144000" cy="4770537"/>
          </a:xfrm>
          <a:prstGeom prst="rect">
            <a:avLst/>
          </a:prstGeom>
          <a:solidFill>
            <a:schemeClr val="bg1"/>
          </a:solidFill>
        </p:spPr>
        <p:txBody>
          <a:bodyPr wrap="square" rtlCol="0">
            <a:spAutoFit/>
          </a:bodyPr>
          <a:lstStyle/>
          <a:p>
            <a:r>
              <a:rPr lang="de-AT" sz="2400" dirty="0" err="1"/>
              <a:t>What</a:t>
            </a:r>
            <a:r>
              <a:rPr lang="de-AT" sz="2400" dirty="0"/>
              <a:t> was </a:t>
            </a:r>
            <a:r>
              <a:rPr lang="de-AT" sz="2400" dirty="0" err="1"/>
              <a:t>challenging</a:t>
            </a:r>
            <a:r>
              <a:rPr lang="de-AT" sz="2400" dirty="0"/>
              <a:t>?</a:t>
            </a:r>
          </a:p>
          <a:p>
            <a:pPr marL="342900" indent="-342900">
              <a:buFont typeface="Arial" panose="020B0604020202020204" pitchFamily="34" charset="0"/>
              <a:buChar char="•"/>
            </a:pPr>
            <a:r>
              <a:rPr lang="de-AT" sz="2000" dirty="0" err="1"/>
              <a:t>Describing</a:t>
            </a:r>
            <a:r>
              <a:rPr lang="de-AT" sz="2000" dirty="0"/>
              <a:t> </a:t>
            </a:r>
            <a:r>
              <a:rPr lang="de-AT" sz="2000" dirty="0" err="1"/>
              <a:t>the</a:t>
            </a:r>
            <a:r>
              <a:rPr lang="de-AT" sz="2000" dirty="0"/>
              <a:t> </a:t>
            </a:r>
            <a:r>
              <a:rPr lang="de-AT" sz="2000" dirty="0" err="1"/>
              <a:t>dilemma</a:t>
            </a:r>
            <a:r>
              <a:rPr lang="de-AT" sz="2000" dirty="0"/>
              <a:t>, </a:t>
            </a:r>
            <a:r>
              <a:rPr lang="de-AT" sz="2000" dirty="0" err="1"/>
              <a:t>being</a:t>
            </a:r>
            <a:r>
              <a:rPr lang="de-AT" sz="2000" dirty="0"/>
              <a:t> </a:t>
            </a:r>
            <a:r>
              <a:rPr lang="de-AT" sz="2000" dirty="0" err="1"/>
              <a:t>specific</a:t>
            </a:r>
            <a:r>
              <a:rPr lang="de-AT" sz="2000" dirty="0"/>
              <a:t>  and </a:t>
            </a:r>
            <a:r>
              <a:rPr lang="de-AT" sz="2000" dirty="0" err="1"/>
              <a:t>accurate</a:t>
            </a:r>
            <a:r>
              <a:rPr lang="de-AT" sz="2000" dirty="0"/>
              <a:t>.  </a:t>
            </a:r>
            <a:r>
              <a:rPr lang="de-AT" sz="2000" dirty="0" err="1"/>
              <a:t>Sometimes</a:t>
            </a:r>
            <a:r>
              <a:rPr lang="de-AT" sz="2000" dirty="0"/>
              <a:t> </a:t>
            </a:r>
            <a:r>
              <a:rPr lang="de-AT" sz="2000" dirty="0" err="1"/>
              <a:t>you</a:t>
            </a:r>
            <a:r>
              <a:rPr lang="de-AT" sz="2000" dirty="0"/>
              <a:t>  </a:t>
            </a:r>
            <a:r>
              <a:rPr lang="de-AT" sz="2000" dirty="0" err="1"/>
              <a:t>can</a:t>
            </a:r>
            <a:r>
              <a:rPr lang="de-AT" sz="2000" dirty="0"/>
              <a:t> </a:t>
            </a:r>
            <a:r>
              <a:rPr lang="de-AT" sz="2000" dirty="0" err="1"/>
              <a:t>think</a:t>
            </a:r>
            <a:r>
              <a:rPr lang="de-AT" sz="2000" dirty="0"/>
              <a:t> </a:t>
            </a:r>
            <a:r>
              <a:rPr lang="de-AT" sz="2000" dirty="0" err="1"/>
              <a:t>there</a:t>
            </a:r>
            <a:r>
              <a:rPr lang="de-AT" sz="2000" dirty="0"/>
              <a:t> </a:t>
            </a:r>
            <a:r>
              <a:rPr lang="de-AT" sz="2000" dirty="0" err="1"/>
              <a:t>is</a:t>
            </a:r>
            <a:r>
              <a:rPr lang="de-AT" sz="2000" dirty="0"/>
              <a:t> </a:t>
            </a:r>
            <a:r>
              <a:rPr lang="de-AT" sz="2000" dirty="0" err="1"/>
              <a:t>no</a:t>
            </a:r>
            <a:r>
              <a:rPr lang="de-AT" sz="2000" dirty="0"/>
              <a:t> </a:t>
            </a:r>
            <a:r>
              <a:rPr lang="de-AT" sz="2000" dirty="0" err="1"/>
              <a:t>dilemma</a:t>
            </a:r>
            <a:r>
              <a:rPr lang="de-AT" sz="2000" dirty="0"/>
              <a:t> but </a:t>
            </a:r>
            <a:r>
              <a:rPr lang="de-AT" sz="2000" dirty="0" err="1"/>
              <a:t>then</a:t>
            </a:r>
            <a:r>
              <a:rPr lang="de-AT" sz="2000" dirty="0"/>
              <a:t> </a:t>
            </a:r>
            <a:r>
              <a:rPr lang="de-AT" sz="2000" dirty="0" err="1"/>
              <a:t>when</a:t>
            </a:r>
            <a:r>
              <a:rPr lang="de-AT" sz="2000" dirty="0"/>
              <a:t> </a:t>
            </a:r>
            <a:r>
              <a:rPr lang="de-AT" sz="2000" dirty="0" err="1"/>
              <a:t>you</a:t>
            </a:r>
            <a:r>
              <a:rPr lang="de-AT" sz="2000" dirty="0"/>
              <a:t> check  </a:t>
            </a:r>
            <a:r>
              <a:rPr lang="de-AT" sz="2000" dirty="0" err="1"/>
              <a:t>what</a:t>
            </a:r>
            <a:r>
              <a:rPr lang="de-AT" sz="2000" dirty="0"/>
              <a:t> </a:t>
            </a:r>
            <a:r>
              <a:rPr lang="de-AT" sz="2000" dirty="0" err="1"/>
              <a:t>values</a:t>
            </a:r>
            <a:r>
              <a:rPr lang="de-AT" sz="2000" dirty="0"/>
              <a:t>  </a:t>
            </a:r>
            <a:r>
              <a:rPr lang="de-AT" sz="2000" dirty="0" err="1"/>
              <a:t>are</a:t>
            </a:r>
            <a:r>
              <a:rPr lang="de-AT" sz="2000" dirty="0"/>
              <a:t> in stake </a:t>
            </a:r>
            <a:r>
              <a:rPr lang="de-AT" sz="2000" dirty="0" err="1"/>
              <a:t>you</a:t>
            </a:r>
            <a:r>
              <a:rPr lang="de-AT" sz="2000" dirty="0"/>
              <a:t>  </a:t>
            </a:r>
            <a:r>
              <a:rPr lang="de-AT" sz="2000" dirty="0" err="1"/>
              <a:t>can</a:t>
            </a:r>
            <a:r>
              <a:rPr lang="de-AT" sz="2000" dirty="0"/>
              <a:t> </a:t>
            </a:r>
            <a:r>
              <a:rPr lang="de-AT" sz="2000" dirty="0" err="1"/>
              <a:t>see</a:t>
            </a:r>
            <a:r>
              <a:rPr lang="de-AT" sz="2000" dirty="0"/>
              <a:t> </a:t>
            </a:r>
            <a:r>
              <a:rPr lang="de-AT" sz="2000" dirty="0" err="1"/>
              <a:t>the</a:t>
            </a:r>
            <a:r>
              <a:rPr lang="de-AT" sz="2000" dirty="0"/>
              <a:t> </a:t>
            </a:r>
            <a:r>
              <a:rPr lang="de-AT" sz="2000" dirty="0" err="1"/>
              <a:t>dilemma</a:t>
            </a:r>
            <a:r>
              <a:rPr lang="de-AT" sz="2000" dirty="0"/>
              <a:t> </a:t>
            </a:r>
          </a:p>
          <a:p>
            <a:pPr marL="342900" indent="-342900">
              <a:buFont typeface="Arial" panose="020B0604020202020204" pitchFamily="34" charset="0"/>
              <a:buChar char="•"/>
            </a:pPr>
            <a:r>
              <a:rPr lang="en-US" sz="2000" dirty="0"/>
              <a:t>The sequence of steps in dilemma prototype of </a:t>
            </a:r>
            <a:r>
              <a:rPr lang="en-US" sz="2000" dirty="0" err="1"/>
              <a:t>V</a:t>
            </a:r>
            <a:r>
              <a:rPr lang="en-US" sz="2000" i="1" dirty="0" err="1"/>
              <a:t>a</a:t>
            </a:r>
            <a:r>
              <a:rPr lang="en-US" sz="2000" dirty="0" err="1"/>
              <a:t>KE</a:t>
            </a:r>
            <a:r>
              <a:rPr lang="en-US" sz="2000" dirty="0"/>
              <a:t> raised some questions, but afterwards it become clear that according to certain conditions such as students’ age, knowledge base, group dynamics, etc., it depends to trainer’s expertise to manage wisely the processes.  </a:t>
            </a:r>
            <a:endParaRPr lang="de-AT" sz="2000" dirty="0"/>
          </a:p>
          <a:p>
            <a:pPr marL="342900" indent="-342900">
              <a:buFont typeface="Arial" panose="020B0604020202020204" pitchFamily="34" charset="0"/>
              <a:buChar char="•"/>
            </a:pPr>
            <a:r>
              <a:rPr lang="en-US" sz="2000" dirty="0"/>
              <a:t>To define viability check techniques still remains a problem. </a:t>
            </a:r>
          </a:p>
          <a:p>
            <a:pPr marL="342900" indent="-342900">
              <a:buFont typeface="Arial" panose="020B0604020202020204" pitchFamily="34" charset="0"/>
              <a:buChar char="•"/>
            </a:pPr>
            <a:r>
              <a:rPr lang="en-US" sz="2000" dirty="0"/>
              <a:t>How to conceive the dilemma story thoroughly?</a:t>
            </a:r>
          </a:p>
          <a:p>
            <a:pPr marL="342900" indent="-342900">
              <a:buFont typeface="Arial" panose="020B0604020202020204" pitchFamily="34" charset="0"/>
              <a:buChar char="•"/>
            </a:pPr>
            <a:r>
              <a:rPr lang="en-US" sz="2000"/>
              <a:t>If </a:t>
            </a:r>
            <a:r>
              <a:rPr lang="en-US" sz="2000" dirty="0"/>
              <a:t>the dilemma is conceived appropriately, it will trigger knowledge questions, which are then answered by the learners through an information search in relevant sources available. </a:t>
            </a:r>
          </a:p>
          <a:p>
            <a:pPr marL="342900" indent="-342900">
              <a:buFont typeface="Arial" panose="020B0604020202020204" pitchFamily="34" charset="0"/>
              <a:buChar char="•"/>
            </a:pPr>
            <a:r>
              <a:rPr lang="en-US" sz="2000" dirty="0"/>
              <a:t>How to go through smoothly the steps in a prototypical </a:t>
            </a:r>
            <a:r>
              <a:rPr lang="en-US" sz="2000" dirty="0" err="1"/>
              <a:t>VaKE</a:t>
            </a:r>
            <a:r>
              <a:rPr lang="en-US" sz="2000" dirty="0"/>
              <a:t>-lesson?</a:t>
            </a:r>
          </a:p>
          <a:p>
            <a:pPr marL="342900" indent="-342900">
              <a:buFont typeface="Arial" panose="020B0604020202020204" pitchFamily="34" charset="0"/>
              <a:buChar char="•"/>
            </a:pPr>
            <a:r>
              <a:rPr lang="en-US" sz="2000" dirty="0"/>
              <a:t>How to deal with it NOT having enough experience…</a:t>
            </a:r>
            <a:endParaRPr lang="de-AT" sz="2400" dirty="0"/>
          </a:p>
        </p:txBody>
      </p:sp>
    </p:spTree>
    <p:extLst>
      <p:ext uri="{BB962C8B-B14F-4D97-AF65-F5344CB8AC3E}">
        <p14:creationId xmlns:p14="http://schemas.microsoft.com/office/powerpoint/2010/main" val="1464693738"/>
      </p:ext>
    </p:extLst>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Words>
  <Application>Microsoft Office PowerPoint</Application>
  <PresentationFormat>Bildschirmpräsentation (4:3)</PresentationFormat>
  <Paragraphs>81</Paragraphs>
  <Slides>13</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13</vt:i4>
      </vt:variant>
    </vt:vector>
  </HeadingPairs>
  <TitlesOfParts>
    <vt:vector size="16" baseType="lpstr">
      <vt:lpstr>Arial</vt:lpstr>
      <vt:lpstr>Calibri</vt:lpstr>
      <vt:lpstr>Standarddesign</vt:lpstr>
      <vt:lpstr> Promoting Civic Education through VaKE  VaKE – SMS in February 2018  in Salzburg   June 2018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Univ. Sbg.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Jean-Luc Patry</dc:creator>
  <cp:lastModifiedBy>Jean-Luc Patry</cp:lastModifiedBy>
  <cp:revision>583</cp:revision>
  <dcterms:created xsi:type="dcterms:W3CDTF">2010-08-19T09:59:11Z</dcterms:created>
  <dcterms:modified xsi:type="dcterms:W3CDTF">2018-07-02T11:32:48Z</dcterms:modified>
</cp:coreProperties>
</file>