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113" d="100"/>
          <a:sy n="113" d="100"/>
        </p:scale>
        <p:origin x="432" y="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6/7/2018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42A54C80-263E-416B-A8E0-580EDEADCBDC}" type="datetimeFigureOut">
              <a:rPr lang="en-US" dirty="0"/>
              <a:t>6/7/2018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6/7/2018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6/7/2018</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3" Type="http://schemas.openxmlformats.org/officeDocument/2006/relationships/hyperlink" Target="https://vimeo.com/159469535" TargetMode="External"/><Relationship Id="rId2" Type="http://schemas.openxmlformats.org/officeDocument/2006/relationships/image" Target="../media/image2.JP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480457" y="736577"/>
            <a:ext cx="8172994" cy="2755626"/>
          </a:xfrm>
          <a:prstGeom prst="rect">
            <a:avLst/>
          </a:prstGeom>
        </p:spPr>
        <p:txBody>
          <a:bodyPr wrap="square">
            <a:spAutoFit/>
          </a:bodyPr>
          <a:lstStyle/>
          <a:p>
            <a:pPr algn="ctr">
              <a:lnSpc>
                <a:spcPct val="115000"/>
              </a:lnSpc>
              <a:spcAft>
                <a:spcPts val="1000"/>
              </a:spcAft>
            </a:pPr>
            <a:r>
              <a:rPr lang="ka-GE" sz="4000" dirty="0" smtClean="0">
                <a:ea typeface="Calibri" panose="020F0502020204030204" pitchFamily="34" charset="0"/>
                <a:cs typeface="Times New Roman" panose="02020603050405020304" pitchFamily="18" charset="0"/>
              </a:rPr>
              <a:t>ბულბული</a:t>
            </a:r>
          </a:p>
          <a:p>
            <a:pPr algn="ctr">
              <a:lnSpc>
                <a:spcPct val="115000"/>
              </a:lnSpc>
              <a:spcAft>
                <a:spcPts val="1000"/>
              </a:spcAft>
            </a:pPr>
            <a:r>
              <a:rPr lang="en-US" sz="4000" dirty="0">
                <a:latin typeface="Sylfaen" panose="010A0502050306030303" pitchFamily="18" charset="0"/>
                <a:ea typeface="Calibri" panose="020F0502020204030204" pitchFamily="34" charset="0"/>
                <a:cs typeface="Times New Roman" panose="02020603050405020304" pitchFamily="18" charset="0"/>
              </a:rPr>
              <a:t>Nightingale</a:t>
            </a:r>
            <a:r>
              <a:rPr lang="ka-GE" sz="4000" dirty="0" smtClean="0">
                <a:ea typeface="Calibri" panose="020F0502020204030204" pitchFamily="34" charset="0"/>
                <a:cs typeface="Times New Roman" panose="02020603050405020304" pitchFamily="18" charset="0"/>
              </a:rPr>
              <a:t> </a:t>
            </a:r>
          </a:p>
          <a:p>
            <a:pPr algn="ctr">
              <a:lnSpc>
                <a:spcPct val="115000"/>
              </a:lnSpc>
              <a:spcAft>
                <a:spcPts val="1000"/>
              </a:spcAft>
            </a:pPr>
            <a:r>
              <a:rPr lang="ka-GE" sz="2800" dirty="0" smtClean="0">
                <a:ea typeface="Calibri" panose="020F0502020204030204" pitchFamily="34" charset="0"/>
                <a:cs typeface="Times New Roman" panose="02020603050405020304" pitchFamily="18" charset="0"/>
              </a:rPr>
              <a:t>ზემო </a:t>
            </a:r>
            <a:r>
              <a:rPr lang="ka-GE" sz="2800" dirty="0">
                <a:ea typeface="Calibri" panose="020F0502020204030204" pitchFamily="34" charset="0"/>
                <a:cs typeface="Times New Roman" panose="02020603050405020304" pitchFamily="18" charset="0"/>
              </a:rPr>
              <a:t>ავსტრიის პედაგოგიური უნივერსიტეტის მიერ შეთავაზებული სწავლების პროექტი</a:t>
            </a:r>
            <a:endParaRPr lang="en-US" sz="2800" dirty="0">
              <a:latin typeface="Calibri" panose="020F0502020204030204" pitchFamily="34" charset="0"/>
              <a:ea typeface="Calibri" panose="020F0502020204030204" pitchFamily="34" charset="0"/>
              <a:cs typeface="Times New Roman" panose="02020603050405020304" pitchFamily="18" charset="0"/>
            </a:endParaRPr>
          </a:p>
        </p:txBody>
      </p:sp>
      <p:pic>
        <p:nvPicPr>
          <p:cNvPr id="6" name="Picture 5"/>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4431436" y="4271553"/>
            <a:ext cx="2764891" cy="2081675"/>
          </a:xfrm>
          <a:prstGeom prst="rect">
            <a:avLst/>
          </a:prstGeom>
        </p:spPr>
      </p:pic>
    </p:spTree>
    <p:extLst>
      <p:ext uri="{BB962C8B-B14F-4D97-AF65-F5344CB8AC3E}">
        <p14:creationId xmlns:p14="http://schemas.microsoft.com/office/powerpoint/2010/main" val="23618650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57198" y="713895"/>
            <a:ext cx="9261565" cy="5662063"/>
          </a:xfrm>
          <a:prstGeom prst="rect">
            <a:avLst/>
          </a:prstGeom>
        </p:spPr>
        <p:txBody>
          <a:bodyPr wrap="square">
            <a:spAutoFit/>
          </a:bodyPr>
          <a:lstStyle/>
          <a:p>
            <a:pPr>
              <a:lnSpc>
                <a:spcPct val="115000"/>
              </a:lnSpc>
              <a:spcAft>
                <a:spcPts val="1000"/>
              </a:spcAft>
            </a:pPr>
            <a:r>
              <a:rPr lang="ka-GE" sz="2400" b="1" dirty="0" smtClean="0">
                <a:ea typeface="Calibri" panose="020F0502020204030204" pitchFamily="34" charset="0"/>
                <a:cs typeface="Times New Roman" panose="02020603050405020304" pitchFamily="18" charset="0"/>
              </a:rPr>
              <a:t>მიდგომა:</a:t>
            </a:r>
            <a:endParaRPr lang="en-US" sz="2400" b="1" dirty="0" smtClean="0">
              <a:ea typeface="Calibri" panose="020F0502020204030204" pitchFamily="34" charset="0"/>
              <a:cs typeface="Times New Roman" panose="02020603050405020304" pitchFamily="18" charset="0"/>
            </a:endParaRPr>
          </a:p>
          <a:p>
            <a:pPr>
              <a:lnSpc>
                <a:spcPct val="115000"/>
              </a:lnSpc>
              <a:spcAft>
                <a:spcPts val="1000"/>
              </a:spcAft>
            </a:pPr>
            <a:r>
              <a:rPr lang="ka-GE" sz="2000" dirty="0" smtClean="0">
                <a:ea typeface="Calibri" panose="020F0502020204030204" pitchFamily="34" charset="0"/>
                <a:cs typeface="Times New Roman" panose="02020603050405020304" pitchFamily="18" charset="0"/>
              </a:rPr>
              <a:t>სტუდენტები </a:t>
            </a:r>
            <a:r>
              <a:rPr lang="en-US" sz="2000" dirty="0">
                <a:latin typeface="Sylfaen" panose="010A0502050306030303" pitchFamily="18" charset="0"/>
                <a:ea typeface="Calibri" panose="020F0502020204030204" pitchFamily="34" charset="0"/>
                <a:cs typeface="Times New Roman" panose="02020603050405020304" pitchFamily="18" charset="0"/>
              </a:rPr>
              <a:t>, </a:t>
            </a:r>
            <a:r>
              <a:rPr lang="ka-GE" sz="2000" dirty="0">
                <a:ea typeface="Calibri" panose="020F0502020204030204" pitchFamily="34" charset="0"/>
                <a:cs typeface="Times New Roman" panose="02020603050405020304" pitchFamily="18" charset="0"/>
              </a:rPr>
              <a:t>როგორც მენტორები, წვრთნიან 8-დან 12 წლამდე ასაკის ბავშვებს 8 თვის განმავლობაში (ოქტომბრიდან მაისამდე). </a:t>
            </a:r>
            <a:endParaRPr lang="ka-GE" sz="2000" dirty="0" smtClean="0">
              <a:ea typeface="Calibri" panose="020F0502020204030204" pitchFamily="34" charset="0"/>
              <a:cs typeface="Times New Roman" panose="02020603050405020304" pitchFamily="18" charset="0"/>
            </a:endParaRPr>
          </a:p>
          <a:p>
            <a:pPr>
              <a:lnSpc>
                <a:spcPct val="115000"/>
              </a:lnSpc>
              <a:spcAft>
                <a:spcPts val="1000"/>
              </a:spcAft>
            </a:pPr>
            <a:r>
              <a:rPr lang="ka-GE" sz="2000" dirty="0" smtClean="0">
                <a:ea typeface="Calibri" panose="020F0502020204030204" pitchFamily="34" charset="0"/>
                <a:cs typeface="Times New Roman" panose="02020603050405020304" pitchFamily="18" charset="0"/>
              </a:rPr>
              <a:t>კვირაში </a:t>
            </a:r>
            <a:r>
              <a:rPr lang="ka-GE" sz="2000" dirty="0">
                <a:ea typeface="Calibri" panose="020F0502020204030204" pitchFamily="34" charset="0"/>
                <a:cs typeface="Times New Roman" panose="02020603050405020304" pitchFamily="18" charset="0"/>
              </a:rPr>
              <a:t>ერთხელ მენტორები და მოსწავლეები თავისუფალ დროს ერთად </a:t>
            </a:r>
            <a:r>
              <a:rPr lang="ka-GE" sz="2000" dirty="0" smtClean="0">
                <a:ea typeface="Calibri" panose="020F0502020204030204" pitchFamily="34" charset="0"/>
                <a:cs typeface="Times New Roman" panose="02020603050405020304" pitchFamily="18" charset="0"/>
              </a:rPr>
              <a:t>ატარებენ. სტუდენტი-მწვრთნელების </a:t>
            </a:r>
            <a:r>
              <a:rPr lang="ka-GE" sz="2000" dirty="0">
                <a:ea typeface="Calibri" panose="020F0502020204030204" pitchFamily="34" charset="0"/>
                <a:cs typeface="Times New Roman" panose="02020603050405020304" pitchFamily="18" charset="0"/>
              </a:rPr>
              <a:t>დახმარებით ბავშვები ეცნობიან მათთვის უცნობ მსოფლიოს.  </a:t>
            </a:r>
            <a:endParaRPr lang="ka-GE" sz="2000" dirty="0" smtClean="0">
              <a:ea typeface="Calibri" panose="020F0502020204030204" pitchFamily="34" charset="0"/>
              <a:cs typeface="Times New Roman" panose="02020603050405020304" pitchFamily="18" charset="0"/>
            </a:endParaRPr>
          </a:p>
          <a:p>
            <a:pPr>
              <a:lnSpc>
                <a:spcPct val="115000"/>
              </a:lnSpc>
              <a:spcAft>
                <a:spcPts val="1000"/>
              </a:spcAft>
            </a:pPr>
            <a:r>
              <a:rPr lang="ka-GE" sz="2000" dirty="0" smtClean="0">
                <a:ea typeface="Calibri" panose="020F0502020204030204" pitchFamily="34" charset="0"/>
                <a:cs typeface="Times New Roman" panose="02020603050405020304" pitchFamily="18" charset="0"/>
              </a:rPr>
              <a:t>აქცენტი </a:t>
            </a:r>
            <a:r>
              <a:rPr lang="ka-GE" sz="2000" dirty="0">
                <a:ea typeface="Calibri" panose="020F0502020204030204" pitchFamily="34" charset="0"/>
                <a:cs typeface="Times New Roman" panose="02020603050405020304" pitchFamily="18" charset="0"/>
              </a:rPr>
              <a:t>კეთდება როგორც  კულტურულ ღონისძიებებზე ( მუზეუმებში, ბიბლიოთეკებში, საჯარო დაწესებულებებში სტუმრობები), ასევე სოციალურ </a:t>
            </a:r>
            <a:r>
              <a:rPr lang="ka-GE" sz="2000" dirty="0" smtClean="0">
                <a:ea typeface="Calibri" panose="020F0502020204030204" pitchFamily="34" charset="0"/>
                <a:cs typeface="Times New Roman" panose="02020603050405020304" pitchFamily="18" charset="0"/>
              </a:rPr>
              <a:t>საქმიანობებზე:</a:t>
            </a:r>
          </a:p>
          <a:p>
            <a:pPr marL="742950" lvl="1" indent="-285750">
              <a:lnSpc>
                <a:spcPct val="115000"/>
              </a:lnSpc>
              <a:spcAft>
                <a:spcPts val="1000"/>
              </a:spcAft>
              <a:buFont typeface="Wingdings" panose="05000000000000000000" pitchFamily="2" charset="2"/>
              <a:buChar char="ü"/>
            </a:pPr>
            <a:r>
              <a:rPr lang="ka-GE" sz="2000" dirty="0" smtClean="0">
                <a:ea typeface="Calibri" panose="020F0502020204030204" pitchFamily="34" charset="0"/>
                <a:cs typeface="Times New Roman" panose="02020603050405020304" pitchFamily="18" charset="0"/>
              </a:rPr>
              <a:t>ერთად </a:t>
            </a:r>
            <a:r>
              <a:rPr lang="ka-GE" sz="2000" dirty="0">
                <a:ea typeface="Calibri" panose="020F0502020204030204" pitchFamily="34" charset="0"/>
                <a:cs typeface="Times New Roman" panose="02020603050405020304" pitchFamily="18" charset="0"/>
              </a:rPr>
              <a:t>თამაში, </a:t>
            </a:r>
            <a:endParaRPr lang="ka-GE" sz="2000" dirty="0" smtClean="0">
              <a:ea typeface="Calibri" panose="020F0502020204030204" pitchFamily="34" charset="0"/>
              <a:cs typeface="Times New Roman" panose="02020603050405020304" pitchFamily="18" charset="0"/>
            </a:endParaRPr>
          </a:p>
          <a:p>
            <a:pPr marL="742950" lvl="1" indent="-285750">
              <a:lnSpc>
                <a:spcPct val="115000"/>
              </a:lnSpc>
              <a:spcAft>
                <a:spcPts val="1000"/>
              </a:spcAft>
              <a:buFont typeface="Wingdings" panose="05000000000000000000" pitchFamily="2" charset="2"/>
              <a:buChar char="ü"/>
            </a:pPr>
            <a:r>
              <a:rPr lang="ka-GE" sz="2000" dirty="0" smtClean="0">
                <a:ea typeface="Calibri" panose="020F0502020204030204" pitchFamily="34" charset="0"/>
                <a:cs typeface="Times New Roman" panose="02020603050405020304" pitchFamily="18" charset="0"/>
              </a:rPr>
              <a:t>კერძების მომზადება</a:t>
            </a:r>
            <a:r>
              <a:rPr lang="ka-GE" sz="2000" dirty="0">
                <a:ea typeface="Calibri" panose="020F0502020204030204" pitchFamily="34" charset="0"/>
                <a:cs typeface="Times New Roman" panose="02020603050405020304" pitchFamily="18" charset="0"/>
              </a:rPr>
              <a:t>, </a:t>
            </a:r>
            <a:endParaRPr lang="ka-GE" sz="2000" dirty="0" smtClean="0">
              <a:ea typeface="Calibri" panose="020F0502020204030204" pitchFamily="34" charset="0"/>
              <a:cs typeface="Times New Roman" panose="02020603050405020304" pitchFamily="18" charset="0"/>
            </a:endParaRPr>
          </a:p>
          <a:p>
            <a:pPr marL="742950" lvl="1" indent="-285750">
              <a:lnSpc>
                <a:spcPct val="115000"/>
              </a:lnSpc>
              <a:spcAft>
                <a:spcPts val="1000"/>
              </a:spcAft>
              <a:buFont typeface="Wingdings" panose="05000000000000000000" pitchFamily="2" charset="2"/>
              <a:buChar char="ü"/>
            </a:pPr>
            <a:r>
              <a:rPr lang="ka-GE" sz="2000" dirty="0" smtClean="0">
                <a:ea typeface="Calibri" panose="020F0502020204030204" pitchFamily="34" charset="0"/>
                <a:cs typeface="Times New Roman" panose="02020603050405020304" pitchFamily="18" charset="0"/>
              </a:rPr>
              <a:t>ხელსაქმითა </a:t>
            </a:r>
            <a:r>
              <a:rPr lang="ka-GE" sz="2000" dirty="0">
                <a:ea typeface="Calibri" panose="020F0502020204030204" pitchFamily="34" charset="0"/>
                <a:cs typeface="Times New Roman" panose="02020603050405020304" pitchFamily="18" charset="0"/>
              </a:rPr>
              <a:t>და სპორტით </a:t>
            </a:r>
            <a:r>
              <a:rPr lang="ka-GE" sz="2000" dirty="0" smtClean="0">
                <a:ea typeface="Calibri" panose="020F0502020204030204" pitchFamily="34" charset="0"/>
                <a:cs typeface="Times New Roman" panose="02020603050405020304" pitchFamily="18" charset="0"/>
              </a:rPr>
              <a:t>დაკავება</a:t>
            </a:r>
          </a:p>
          <a:p>
            <a:pPr marL="742950" lvl="1" indent="-285750">
              <a:lnSpc>
                <a:spcPct val="115000"/>
              </a:lnSpc>
              <a:spcAft>
                <a:spcPts val="1000"/>
              </a:spcAft>
              <a:buFont typeface="Wingdings" panose="05000000000000000000" pitchFamily="2" charset="2"/>
              <a:buChar char="ü"/>
            </a:pPr>
            <a:r>
              <a:rPr lang="ka-GE" sz="2000" dirty="0" smtClean="0">
                <a:ea typeface="Calibri" panose="020F0502020204030204" pitchFamily="34" charset="0"/>
                <a:cs typeface="Times New Roman" panose="02020603050405020304" pitchFamily="18" charset="0"/>
              </a:rPr>
              <a:t>სეირნობა </a:t>
            </a:r>
            <a:r>
              <a:rPr lang="ka-GE" sz="2000" dirty="0">
                <a:ea typeface="Calibri" panose="020F0502020204030204" pitchFamily="34" charset="0"/>
                <a:cs typeface="Times New Roman" panose="02020603050405020304" pitchFamily="18" charset="0"/>
              </a:rPr>
              <a:t>და ერთმანეთთან </a:t>
            </a:r>
            <a:r>
              <a:rPr lang="ka-GE" sz="2000" dirty="0" smtClean="0">
                <a:ea typeface="Calibri" panose="020F0502020204030204" pitchFamily="34" charset="0"/>
                <a:cs typeface="Times New Roman" panose="02020603050405020304" pitchFamily="18" charset="0"/>
              </a:rPr>
              <a:t>საუბარი</a:t>
            </a:r>
            <a:endParaRPr lang="en-US" sz="2000" dirty="0">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89126175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96686" y="538575"/>
            <a:ext cx="9100457" cy="5024965"/>
          </a:xfrm>
          <a:prstGeom prst="rect">
            <a:avLst/>
          </a:prstGeom>
        </p:spPr>
        <p:txBody>
          <a:bodyPr wrap="square">
            <a:spAutoFit/>
          </a:bodyPr>
          <a:lstStyle/>
          <a:p>
            <a:pPr>
              <a:lnSpc>
                <a:spcPct val="115000"/>
              </a:lnSpc>
              <a:spcAft>
                <a:spcPts val="1000"/>
              </a:spcAft>
            </a:pPr>
            <a:r>
              <a:rPr lang="ka-GE" sz="2400" b="1" dirty="0" smtClean="0">
                <a:ea typeface="Calibri" panose="020F0502020204030204" pitchFamily="34" charset="0"/>
                <a:cs typeface="Times New Roman" panose="02020603050405020304" pitchFamily="18" charset="0"/>
              </a:rPr>
              <a:t>ბავშვების შერჩევა</a:t>
            </a:r>
          </a:p>
          <a:p>
            <a:pPr>
              <a:lnSpc>
                <a:spcPct val="115000"/>
              </a:lnSpc>
              <a:spcAft>
                <a:spcPts val="1000"/>
              </a:spcAft>
            </a:pPr>
            <a:endParaRPr lang="ka-GE" sz="2400" b="1" dirty="0" smtClean="0">
              <a:ea typeface="Calibri" panose="020F0502020204030204" pitchFamily="34" charset="0"/>
              <a:cs typeface="Times New Roman" panose="02020603050405020304" pitchFamily="18" charset="0"/>
            </a:endParaRPr>
          </a:p>
          <a:p>
            <a:pPr>
              <a:lnSpc>
                <a:spcPct val="115000"/>
              </a:lnSpc>
              <a:spcAft>
                <a:spcPts val="1000"/>
              </a:spcAft>
            </a:pPr>
            <a:r>
              <a:rPr lang="ka-GE" sz="2000" dirty="0" smtClean="0">
                <a:ea typeface="Calibri" panose="020F0502020204030204" pitchFamily="34" charset="0"/>
                <a:cs typeface="Times New Roman" panose="02020603050405020304" pitchFamily="18" charset="0"/>
              </a:rPr>
              <a:t>გასაწვრთნელ </a:t>
            </a:r>
            <a:r>
              <a:rPr lang="ka-GE" sz="2000" dirty="0">
                <a:ea typeface="Calibri" panose="020F0502020204030204" pitchFamily="34" charset="0"/>
                <a:cs typeface="Times New Roman" panose="02020603050405020304" pitchFamily="18" charset="0"/>
              </a:rPr>
              <a:t>ბავშვებს არჩევენ სპეციალური კრიტერიუმების გათვალისწინებით : ლტოლვილობის სტატუსი, </a:t>
            </a:r>
            <a:endParaRPr lang="ka-GE" sz="2000" dirty="0" smtClean="0">
              <a:ea typeface="Calibri" panose="020F0502020204030204" pitchFamily="34" charset="0"/>
              <a:cs typeface="Times New Roman" panose="02020603050405020304" pitchFamily="18" charset="0"/>
            </a:endParaRPr>
          </a:p>
          <a:p>
            <a:pPr marL="742950" lvl="1" indent="-285750">
              <a:lnSpc>
                <a:spcPct val="115000"/>
              </a:lnSpc>
              <a:spcAft>
                <a:spcPts val="1000"/>
              </a:spcAft>
              <a:buFont typeface="Wingdings" panose="05000000000000000000" pitchFamily="2" charset="2"/>
              <a:buChar char="ü"/>
            </a:pPr>
            <a:r>
              <a:rPr lang="ka-GE" sz="2000" dirty="0" smtClean="0">
                <a:ea typeface="Calibri" panose="020F0502020204030204" pitchFamily="34" charset="0"/>
                <a:cs typeface="Times New Roman" panose="02020603050405020304" pitchFamily="18" charset="0"/>
              </a:rPr>
              <a:t>ყოველდღიური </a:t>
            </a:r>
            <a:r>
              <a:rPr lang="ka-GE" sz="2000" dirty="0">
                <a:ea typeface="Calibri" panose="020F0502020204030204" pitchFamily="34" charset="0"/>
                <a:cs typeface="Times New Roman" panose="02020603050405020304" pitchFamily="18" charset="0"/>
              </a:rPr>
              <a:t>მძიმე დატვირთვა</a:t>
            </a:r>
            <a:r>
              <a:rPr lang="ka-GE" sz="2000" dirty="0" smtClean="0">
                <a:ea typeface="Calibri" panose="020F0502020204030204" pitchFamily="34" charset="0"/>
                <a:cs typeface="Times New Roman" panose="02020603050405020304" pitchFamily="18" charset="0"/>
              </a:rPr>
              <a:t>,</a:t>
            </a:r>
          </a:p>
          <a:p>
            <a:pPr marL="742950" lvl="1" indent="-285750">
              <a:lnSpc>
                <a:spcPct val="115000"/>
              </a:lnSpc>
              <a:spcAft>
                <a:spcPts val="1000"/>
              </a:spcAft>
              <a:buFont typeface="Wingdings" panose="05000000000000000000" pitchFamily="2" charset="2"/>
              <a:buChar char="ü"/>
            </a:pPr>
            <a:r>
              <a:rPr lang="ka-GE" sz="2000" dirty="0" smtClean="0">
                <a:ea typeface="Calibri" panose="020F0502020204030204" pitchFamily="34" charset="0"/>
                <a:cs typeface="Times New Roman" panose="02020603050405020304" pitchFamily="18" charset="0"/>
              </a:rPr>
              <a:t>თანატოლებთან </a:t>
            </a:r>
            <a:r>
              <a:rPr lang="ka-GE" sz="2000" dirty="0">
                <a:ea typeface="Calibri" panose="020F0502020204030204" pitchFamily="34" charset="0"/>
                <a:cs typeface="Times New Roman" panose="02020603050405020304" pitchFamily="18" charset="0"/>
              </a:rPr>
              <a:t>არასაკმარისი ურთიერთობა, </a:t>
            </a:r>
            <a:endParaRPr lang="ka-GE" sz="2000" dirty="0" smtClean="0">
              <a:ea typeface="Calibri" panose="020F0502020204030204" pitchFamily="34" charset="0"/>
              <a:cs typeface="Times New Roman" panose="02020603050405020304" pitchFamily="18" charset="0"/>
            </a:endParaRPr>
          </a:p>
          <a:p>
            <a:pPr marL="742950" lvl="1" indent="-285750">
              <a:lnSpc>
                <a:spcPct val="115000"/>
              </a:lnSpc>
              <a:spcAft>
                <a:spcPts val="1000"/>
              </a:spcAft>
              <a:buFont typeface="Wingdings" panose="05000000000000000000" pitchFamily="2" charset="2"/>
              <a:buChar char="ü"/>
            </a:pPr>
            <a:r>
              <a:rPr lang="ka-GE" sz="2000" dirty="0" smtClean="0">
                <a:ea typeface="Calibri" panose="020F0502020204030204" pitchFamily="34" charset="0"/>
                <a:cs typeface="Times New Roman" panose="02020603050405020304" pitchFamily="18" charset="0"/>
              </a:rPr>
              <a:t>დაბალი </a:t>
            </a:r>
            <a:r>
              <a:rPr lang="ka-GE" sz="2000" dirty="0">
                <a:ea typeface="Calibri" panose="020F0502020204030204" pitchFamily="34" charset="0"/>
                <a:cs typeface="Times New Roman" panose="02020603050405020304" pitchFamily="18" charset="0"/>
              </a:rPr>
              <a:t>თვითშეფასება, </a:t>
            </a:r>
            <a:endParaRPr lang="ka-GE" sz="2000" dirty="0" smtClean="0">
              <a:ea typeface="Calibri" panose="020F0502020204030204" pitchFamily="34" charset="0"/>
              <a:cs typeface="Times New Roman" panose="02020603050405020304" pitchFamily="18" charset="0"/>
            </a:endParaRPr>
          </a:p>
          <a:p>
            <a:pPr marL="742950" lvl="1" indent="-285750">
              <a:lnSpc>
                <a:spcPct val="115000"/>
              </a:lnSpc>
              <a:spcAft>
                <a:spcPts val="1000"/>
              </a:spcAft>
              <a:buFont typeface="Wingdings" panose="05000000000000000000" pitchFamily="2" charset="2"/>
              <a:buChar char="ü"/>
            </a:pPr>
            <a:r>
              <a:rPr lang="ka-GE" sz="2000" dirty="0" smtClean="0">
                <a:ea typeface="Calibri" panose="020F0502020204030204" pitchFamily="34" charset="0"/>
                <a:cs typeface="Times New Roman" panose="02020603050405020304" pitchFamily="18" charset="0"/>
              </a:rPr>
              <a:t>ენის </a:t>
            </a:r>
            <a:r>
              <a:rPr lang="ka-GE" sz="2000" dirty="0">
                <a:ea typeface="Calibri" panose="020F0502020204030204" pitchFamily="34" charset="0"/>
                <a:cs typeface="Times New Roman" panose="02020603050405020304" pitchFamily="18" charset="0"/>
              </a:rPr>
              <a:t>არასაკმარისად ცოდნა. </a:t>
            </a:r>
            <a:endParaRPr lang="ka-GE" sz="2000" dirty="0" smtClean="0">
              <a:ea typeface="Calibri" panose="020F0502020204030204" pitchFamily="34" charset="0"/>
              <a:cs typeface="Times New Roman" panose="02020603050405020304" pitchFamily="18" charset="0"/>
            </a:endParaRPr>
          </a:p>
          <a:p>
            <a:pPr>
              <a:lnSpc>
                <a:spcPct val="115000"/>
              </a:lnSpc>
              <a:spcAft>
                <a:spcPts val="1000"/>
              </a:spcAft>
            </a:pPr>
            <a:r>
              <a:rPr lang="ka-GE" sz="2000" dirty="0" smtClean="0">
                <a:ea typeface="Calibri" panose="020F0502020204030204" pitchFamily="34" charset="0"/>
                <a:cs typeface="Times New Roman" panose="02020603050405020304" pitchFamily="18" charset="0"/>
              </a:rPr>
              <a:t>მენტორები (სტუდენტები) მხარდაჭერას </a:t>
            </a:r>
            <a:r>
              <a:rPr lang="ka-GE" sz="2000" dirty="0">
                <a:ea typeface="Calibri" panose="020F0502020204030204" pitchFamily="34" charset="0"/>
                <a:cs typeface="Times New Roman" panose="02020603050405020304" pitchFamily="18" charset="0"/>
              </a:rPr>
              <a:t>ღებულობენ ლექტორებისგან, რაც აისახება მათი აღსაზრდელების ყოველდღიურ ცხოვრებაში და შემდგომში მათი, როგორც პედაგოგების ჩამოყალიბებაში.</a:t>
            </a:r>
            <a:endParaRPr lang="en-US" sz="2000" dirty="0">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504385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04948" y="449500"/>
            <a:ext cx="8295832" cy="5574859"/>
          </a:xfrm>
          <a:prstGeom prst="rect">
            <a:avLst/>
          </a:prstGeom>
        </p:spPr>
        <p:txBody>
          <a:bodyPr wrap="square">
            <a:spAutoFit/>
          </a:bodyPr>
          <a:lstStyle/>
          <a:p>
            <a:pPr>
              <a:lnSpc>
                <a:spcPct val="115000"/>
              </a:lnSpc>
              <a:spcAft>
                <a:spcPts val="1000"/>
              </a:spcAft>
            </a:pPr>
            <a:r>
              <a:rPr lang="ka-GE" sz="2400" b="1" dirty="0">
                <a:ea typeface="Calibri" panose="020F0502020204030204" pitchFamily="34" charset="0"/>
                <a:cs typeface="Times New Roman" panose="02020603050405020304" pitchFamily="18" charset="0"/>
              </a:rPr>
              <a:t>მთავარი „გზავნილი</a:t>
            </a:r>
            <a:r>
              <a:rPr lang="ka-GE" sz="2400" b="1" dirty="0" smtClean="0">
                <a:ea typeface="Calibri" panose="020F0502020204030204" pitchFamily="34" charset="0"/>
                <a:cs typeface="Times New Roman" panose="02020603050405020304" pitchFamily="18" charset="0"/>
              </a:rPr>
              <a:t>“</a:t>
            </a:r>
          </a:p>
          <a:p>
            <a:pPr marL="342900" indent="-342900">
              <a:lnSpc>
                <a:spcPct val="115000"/>
              </a:lnSpc>
              <a:spcAft>
                <a:spcPts val="1000"/>
              </a:spcAft>
              <a:buFont typeface="Wingdings" panose="05000000000000000000" pitchFamily="2" charset="2"/>
              <a:buChar char="Ø"/>
            </a:pPr>
            <a:r>
              <a:rPr lang="ka-GE" sz="2000" dirty="0" smtClean="0">
                <a:ea typeface="Calibri" panose="020F0502020204030204" pitchFamily="34" charset="0"/>
                <a:cs typeface="Times New Roman" panose="02020603050405020304" pitchFamily="18" charset="0"/>
              </a:rPr>
              <a:t>მო</a:t>
            </a:r>
            <a:r>
              <a:rPr lang="ka-GE" sz="2000" dirty="0">
                <a:ea typeface="Calibri" panose="020F0502020204030204" pitchFamily="34" charset="0"/>
                <a:cs typeface="Times New Roman" panose="02020603050405020304" pitchFamily="18" charset="0"/>
              </a:rPr>
              <a:t>ს</a:t>
            </a:r>
            <a:r>
              <a:rPr lang="ka-GE" sz="2000" dirty="0" smtClean="0">
                <a:ea typeface="Calibri" panose="020F0502020204030204" pitchFamily="34" charset="0"/>
                <a:cs typeface="Times New Roman" panose="02020603050405020304" pitchFamily="18" charset="0"/>
              </a:rPr>
              <a:t>წავლეები </a:t>
            </a:r>
            <a:r>
              <a:rPr lang="ka-GE" sz="2000" dirty="0">
                <a:ea typeface="Calibri" panose="020F0502020204030204" pitchFamily="34" charset="0"/>
                <a:cs typeface="Times New Roman" panose="02020603050405020304" pitchFamily="18" charset="0"/>
              </a:rPr>
              <a:t>მენტორების </a:t>
            </a:r>
            <a:r>
              <a:rPr lang="ka-GE" sz="2000" dirty="0" smtClean="0">
                <a:ea typeface="Calibri" panose="020F0502020204030204" pitchFamily="34" charset="0"/>
                <a:cs typeface="Times New Roman" panose="02020603050405020304" pitchFamily="18" charset="0"/>
              </a:rPr>
              <a:t>პოზიტიური </a:t>
            </a:r>
            <a:r>
              <a:rPr lang="ka-GE" sz="2000" dirty="0">
                <a:ea typeface="Calibri" panose="020F0502020204030204" pitchFamily="34" charset="0"/>
                <a:cs typeface="Times New Roman" panose="02020603050405020304" pitchFamily="18" charset="0"/>
              </a:rPr>
              <a:t>ზეგავლენით შეძლებენ თვითშეფასების ამაღლებას. </a:t>
            </a:r>
            <a:endParaRPr lang="ka-GE" sz="2000" dirty="0" smtClean="0">
              <a:ea typeface="Calibri" panose="020F0502020204030204" pitchFamily="34" charset="0"/>
              <a:cs typeface="Times New Roman" panose="02020603050405020304" pitchFamily="18" charset="0"/>
            </a:endParaRPr>
          </a:p>
          <a:p>
            <a:pPr marL="342900" indent="-342900">
              <a:lnSpc>
                <a:spcPct val="115000"/>
              </a:lnSpc>
              <a:spcAft>
                <a:spcPts val="1000"/>
              </a:spcAft>
              <a:buFont typeface="Wingdings" panose="05000000000000000000" pitchFamily="2" charset="2"/>
              <a:buChar char="Ø"/>
            </a:pPr>
            <a:r>
              <a:rPr lang="ka-GE" sz="2000" dirty="0" smtClean="0">
                <a:ea typeface="Calibri" panose="020F0502020204030204" pitchFamily="34" charset="0"/>
                <a:cs typeface="Times New Roman" panose="02020603050405020304" pitchFamily="18" charset="0"/>
              </a:rPr>
              <a:t>მენტორები </a:t>
            </a:r>
            <a:r>
              <a:rPr lang="ka-GE" sz="2000" dirty="0">
                <a:ea typeface="Calibri" panose="020F0502020204030204" pitchFamily="34" charset="0"/>
                <a:cs typeface="Times New Roman" panose="02020603050405020304" pitchFamily="18" charset="0"/>
              </a:rPr>
              <a:t>იღებენ ორგანიზაციულ, პედაგოგიურ, სოციალურ და ინტერკულტურულ უნარჩვევებს.</a:t>
            </a:r>
            <a:endParaRPr lang="en-US" sz="2000" dirty="0">
              <a:latin typeface="Calibri" panose="020F0502020204030204" pitchFamily="34" charset="0"/>
              <a:ea typeface="Calibri" panose="020F0502020204030204" pitchFamily="34" charset="0"/>
              <a:cs typeface="Times New Roman" panose="02020603050405020304" pitchFamily="18" charset="0"/>
            </a:endParaRPr>
          </a:p>
          <a:p>
            <a:pPr marL="342900" indent="-342900">
              <a:lnSpc>
                <a:spcPct val="115000"/>
              </a:lnSpc>
              <a:spcAft>
                <a:spcPts val="1000"/>
              </a:spcAft>
              <a:buFont typeface="Wingdings" panose="05000000000000000000" pitchFamily="2" charset="2"/>
              <a:buChar char="Ø"/>
            </a:pPr>
            <a:endParaRPr lang="ka-GE" sz="2000" dirty="0" smtClean="0">
              <a:latin typeface="Sylfaen" panose="010A0502050306030303" pitchFamily="18" charset="0"/>
              <a:ea typeface="Calibri" panose="020F0502020204030204" pitchFamily="34" charset="0"/>
              <a:cs typeface="Times New Roman" panose="02020603050405020304" pitchFamily="18" charset="0"/>
            </a:endParaRPr>
          </a:p>
          <a:p>
            <a:pPr>
              <a:lnSpc>
                <a:spcPct val="115000"/>
              </a:lnSpc>
              <a:spcAft>
                <a:spcPts val="1000"/>
              </a:spcAft>
            </a:pPr>
            <a:r>
              <a:rPr lang="en-US" sz="2000" dirty="0" smtClean="0">
                <a:latin typeface="Sylfaen" panose="010A0502050306030303" pitchFamily="18" charset="0"/>
                <a:ea typeface="Calibri" panose="020F0502020204030204" pitchFamily="34" charset="0"/>
                <a:cs typeface="Times New Roman" panose="02020603050405020304" pitchFamily="18" charset="0"/>
              </a:rPr>
              <a:t>“</a:t>
            </a:r>
            <a:r>
              <a:rPr lang="en-US" sz="2000" dirty="0">
                <a:latin typeface="Sylfaen" panose="010A0502050306030303" pitchFamily="18" charset="0"/>
                <a:ea typeface="Calibri" panose="020F0502020204030204" pitchFamily="34" charset="0"/>
                <a:cs typeface="Times New Roman" panose="02020603050405020304" pitchFamily="18" charset="0"/>
              </a:rPr>
              <a:t>Nightingale Austria”- </a:t>
            </a:r>
            <a:r>
              <a:rPr lang="ka-GE" sz="2000" dirty="0">
                <a:ea typeface="Calibri" panose="020F0502020204030204" pitchFamily="34" charset="0"/>
                <a:cs typeface="Times New Roman" panose="02020603050405020304" pitchFamily="18" charset="0"/>
              </a:rPr>
              <a:t>არის „</a:t>
            </a:r>
            <a:r>
              <a:rPr lang="en-US" sz="2000" dirty="0">
                <a:latin typeface="Sylfaen" panose="010A0502050306030303" pitchFamily="18" charset="0"/>
                <a:ea typeface="Calibri" panose="020F0502020204030204" pitchFamily="34" charset="0"/>
                <a:cs typeface="Times New Roman" panose="02020603050405020304" pitchFamily="18" charset="0"/>
              </a:rPr>
              <a:t>Nightingale Mentoring Network”- </a:t>
            </a:r>
            <a:r>
              <a:rPr lang="ka-GE" sz="2000" dirty="0">
                <a:ea typeface="Calibri" panose="020F0502020204030204" pitchFamily="34" charset="0"/>
                <a:cs typeface="Times New Roman" panose="02020603050405020304" pitchFamily="18" charset="0"/>
              </a:rPr>
              <a:t>ის წევრი, რომელიც 6 ევროპულ ქვეყანაში ფუნქციონირებს</a:t>
            </a:r>
            <a:r>
              <a:rPr lang="ka-GE" sz="2000" dirty="0" smtClean="0">
                <a:ea typeface="Calibri" panose="020F0502020204030204" pitchFamily="34" charset="0"/>
                <a:cs typeface="Times New Roman" panose="02020603050405020304" pitchFamily="18" charset="0"/>
              </a:rPr>
              <a:t>.</a:t>
            </a:r>
          </a:p>
          <a:p>
            <a:endParaRPr lang="ka-GE" b="1" dirty="0" smtClean="0"/>
          </a:p>
          <a:p>
            <a:r>
              <a:rPr lang="ka-GE" b="1" dirty="0" smtClean="0"/>
              <a:t>პროგრამა დაინერგა </a:t>
            </a:r>
            <a:r>
              <a:rPr lang="ka-GE" b="1" dirty="0"/>
              <a:t>ზემო ავსტრიის პედაგოგიურ </a:t>
            </a:r>
            <a:r>
              <a:rPr lang="ka-GE" b="1" dirty="0" smtClean="0"/>
              <a:t>უნივერსიტეტში</a:t>
            </a:r>
          </a:p>
          <a:p>
            <a:r>
              <a:rPr lang="ka-GE" b="1" dirty="0" smtClean="0"/>
              <a:t> </a:t>
            </a:r>
            <a:endParaRPr lang="en-US" dirty="0"/>
          </a:p>
          <a:p>
            <a:r>
              <a:rPr lang="ka-GE" dirty="0"/>
              <a:t>უმაღლესი პედაგოგიური სკოლის </a:t>
            </a:r>
            <a:r>
              <a:rPr lang="ka-GE" dirty="0" smtClean="0"/>
              <a:t>სტუდენტებს </a:t>
            </a:r>
            <a:r>
              <a:rPr lang="ka-GE" dirty="0"/>
              <a:t>მენტორობის საშუალება ეძლევათ მეხუთე და მეექვსე სემესტრებში, იმ შემთხვევაში თუ დარეგისტრირდებიან პედაგოგიური მეცნიერების სემინარებზე. ამ შემთხვევაში ისინი მიიღებენ 6 კრედიტს</a:t>
            </a:r>
            <a:r>
              <a:rPr lang="ka-GE" dirty="0" smtClean="0"/>
              <a:t>.</a:t>
            </a:r>
            <a:endParaRPr lang="en-US" dirty="0"/>
          </a:p>
        </p:txBody>
      </p:sp>
      <p:pic>
        <p:nvPicPr>
          <p:cNvPr id="3" name="Picture 2"/>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8225482" y="5185955"/>
            <a:ext cx="3966518" cy="1676808"/>
          </a:xfrm>
          <a:prstGeom prst="rect">
            <a:avLst/>
          </a:prstGeom>
        </p:spPr>
      </p:pic>
      <p:sp>
        <p:nvSpPr>
          <p:cNvPr id="4" name="Rectangle 3"/>
          <p:cNvSpPr/>
          <p:nvPr/>
        </p:nvSpPr>
        <p:spPr>
          <a:xfrm>
            <a:off x="522514" y="6059289"/>
            <a:ext cx="3495701" cy="384272"/>
          </a:xfrm>
          <a:prstGeom prst="rect">
            <a:avLst/>
          </a:prstGeom>
          <a:ln>
            <a:solidFill>
              <a:schemeClr val="tx2"/>
            </a:solidFill>
          </a:ln>
        </p:spPr>
        <p:txBody>
          <a:bodyPr wrap="none">
            <a:spAutoFit/>
          </a:bodyPr>
          <a:lstStyle/>
          <a:p>
            <a:pPr lvl="0">
              <a:lnSpc>
                <a:spcPct val="115000"/>
              </a:lnSpc>
              <a:spcAft>
                <a:spcPts val="0"/>
              </a:spcAft>
            </a:pPr>
            <a:r>
              <a:rPr lang="en-US" b="1" dirty="0">
                <a:ln>
                  <a:solidFill>
                    <a:schemeClr val="tx1">
                      <a:lumMod val="95000"/>
                      <a:lumOff val="5000"/>
                    </a:schemeClr>
                  </a:solidFill>
                </a:ln>
                <a:ea typeface="Calibri" panose="020F0502020204030204" pitchFamily="34" charset="0"/>
                <a:cs typeface="Times New Roman" panose="02020603050405020304" pitchFamily="18" charset="0"/>
                <a:hlinkClick r:id="rId3"/>
              </a:rPr>
              <a:t>https://vimeo.com/159469535</a:t>
            </a:r>
            <a:endParaRPr lang="en-US" b="1" dirty="0">
              <a:ln>
                <a:solidFill>
                  <a:schemeClr val="tx1">
                    <a:lumMod val="95000"/>
                    <a:lumOff val="5000"/>
                  </a:schemeClr>
                </a:solidFill>
              </a:ln>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03076804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26868" y="269433"/>
            <a:ext cx="10106298" cy="7073731"/>
          </a:xfrm>
          <a:prstGeom prst="rect">
            <a:avLst/>
          </a:prstGeom>
        </p:spPr>
        <p:txBody>
          <a:bodyPr wrap="square">
            <a:spAutoFit/>
          </a:bodyPr>
          <a:lstStyle/>
          <a:p>
            <a:pPr>
              <a:lnSpc>
                <a:spcPct val="115000"/>
              </a:lnSpc>
              <a:spcAft>
                <a:spcPts val="1000"/>
              </a:spcAft>
            </a:pPr>
            <a:r>
              <a:rPr lang="ka-GE" sz="2000" b="1" dirty="0">
                <a:ea typeface="Calibri" panose="020F0502020204030204" pitchFamily="34" charset="0"/>
                <a:cs typeface="Times New Roman" panose="02020603050405020304" pitchFamily="18" charset="0"/>
              </a:rPr>
              <a:t>ზოგიერთი </a:t>
            </a:r>
            <a:r>
              <a:rPr lang="ka-GE" sz="2000" b="1" dirty="0" smtClean="0">
                <a:ea typeface="Calibri" panose="020F0502020204030204" pitchFamily="34" charset="0"/>
                <a:cs typeface="Times New Roman" panose="02020603050405020304" pitchFamily="18" charset="0"/>
              </a:rPr>
              <a:t>სტუდენტის (მენტორის) შეფასება</a:t>
            </a:r>
          </a:p>
          <a:p>
            <a:pPr>
              <a:lnSpc>
                <a:spcPct val="115000"/>
              </a:lnSpc>
              <a:spcAft>
                <a:spcPts val="1000"/>
              </a:spcAft>
            </a:pPr>
            <a:endParaRPr lang="en-US" sz="2000" dirty="0">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15000"/>
              </a:lnSpc>
              <a:spcAft>
                <a:spcPts val="0"/>
              </a:spcAft>
              <a:buFont typeface="+mj-lt"/>
              <a:buAutoNum type="arabicPeriod"/>
            </a:pPr>
            <a:r>
              <a:rPr lang="ka-GE" sz="2000" dirty="0">
                <a:ea typeface="Calibri" panose="020F0502020204030204" pitchFamily="34" charset="0"/>
                <a:cs typeface="Times New Roman" panose="02020603050405020304" pitchFamily="18" charset="0"/>
              </a:rPr>
              <a:t>ჩემი მოსწავლე უფრო ხალისიანი გახდა. ჩვენ ენის პრობლემების დაძლევაზე ვმუშაობთ და ერთმანეთს სხეულის ენით ვაგებინებთ. გასაოცარია, იმდენად შეიცვალა მისი ქცევები და ამავდროულად, რამდენი რამ ვისწავლე მე</a:t>
            </a:r>
            <a:r>
              <a:rPr lang="ka-GE" sz="2000" dirty="0" smtClean="0">
                <a:ea typeface="Calibri" panose="020F0502020204030204" pitchFamily="34" charset="0"/>
                <a:cs typeface="Times New Roman" panose="02020603050405020304" pitchFamily="18" charset="0"/>
              </a:rPr>
              <a:t>.</a:t>
            </a:r>
          </a:p>
          <a:p>
            <a:pPr marL="342900" lvl="0" indent="-342900">
              <a:lnSpc>
                <a:spcPct val="115000"/>
              </a:lnSpc>
              <a:spcAft>
                <a:spcPts val="0"/>
              </a:spcAft>
              <a:buFont typeface="+mj-lt"/>
              <a:buAutoNum type="arabicPeriod"/>
            </a:pPr>
            <a:endParaRPr lang="en-US" sz="2000" dirty="0">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15000"/>
              </a:lnSpc>
              <a:spcAft>
                <a:spcPts val="0"/>
              </a:spcAft>
              <a:buFont typeface="+mj-lt"/>
              <a:buAutoNum type="arabicPeriod"/>
            </a:pPr>
            <a:r>
              <a:rPr lang="ka-GE" sz="2000" dirty="0">
                <a:ea typeface="Calibri" panose="020F0502020204030204" pitchFamily="34" charset="0"/>
                <a:cs typeface="Times New Roman" panose="02020603050405020304" pitchFamily="18" charset="0"/>
              </a:rPr>
              <a:t>ვფიქრობ, ჩემი მოსწავლე არასოდეს აღუქვამთ სერიოზულად და მეტიც, მისთვის არავის მოუსმენია. ყველაზე მეტად რაც ახლა მას სჭირდება არის ის, რომ დაუსვან კითხვები და მოისმინონ მისი აზრი. ვცდილობ ამ კუთხით დავეხმარო მას და ვხედავ, როგორ იზრდება მისი თავდაჯერებულობა. ეს ჩემთვისაც სასარგებლოა, რადგან სკოლაში ვიკონტაქტებ ისეთ </a:t>
            </a:r>
            <a:r>
              <a:rPr lang="ka-GE" sz="2000" dirty="0" smtClean="0">
                <a:ea typeface="Calibri" panose="020F0502020204030204" pitchFamily="34" charset="0"/>
                <a:cs typeface="Times New Roman" panose="02020603050405020304" pitchFamily="18" charset="0"/>
              </a:rPr>
              <a:t>მოსწავლეებთან, </a:t>
            </a:r>
            <a:r>
              <a:rPr lang="ka-GE" sz="2000" dirty="0">
                <a:ea typeface="Calibri" panose="020F0502020204030204" pitchFamily="34" charset="0"/>
                <a:cs typeface="Times New Roman" panose="02020603050405020304" pitchFamily="18" charset="0"/>
              </a:rPr>
              <a:t>რომლებიც დაბალი თვითშეფასებით </a:t>
            </a:r>
            <a:r>
              <a:rPr lang="ka-GE" sz="2000" dirty="0" smtClean="0">
                <a:ea typeface="Calibri" panose="020F0502020204030204" pitchFamily="34" charset="0"/>
                <a:cs typeface="Times New Roman" panose="02020603050405020304" pitchFamily="18" charset="0"/>
              </a:rPr>
              <a:t>გამოირჩევიან.</a:t>
            </a:r>
          </a:p>
          <a:p>
            <a:pPr marL="342900" lvl="0" indent="-342900">
              <a:lnSpc>
                <a:spcPct val="115000"/>
              </a:lnSpc>
              <a:spcAft>
                <a:spcPts val="0"/>
              </a:spcAft>
              <a:buFont typeface="+mj-lt"/>
              <a:buAutoNum type="arabicPeriod"/>
            </a:pPr>
            <a:endParaRPr lang="ka-GE" sz="2000" dirty="0" smtClean="0">
              <a:ea typeface="Calibri" panose="020F0502020204030204" pitchFamily="34" charset="0"/>
              <a:cs typeface="Times New Roman" panose="02020603050405020304" pitchFamily="18" charset="0"/>
            </a:endParaRPr>
          </a:p>
          <a:p>
            <a:pPr marL="342900" lvl="0" indent="-342900">
              <a:lnSpc>
                <a:spcPct val="115000"/>
              </a:lnSpc>
              <a:spcAft>
                <a:spcPts val="0"/>
              </a:spcAft>
              <a:buFont typeface="+mj-lt"/>
              <a:buAutoNum type="arabicPeriod"/>
            </a:pPr>
            <a:r>
              <a:rPr lang="ka-GE" sz="2000" dirty="0" smtClean="0">
                <a:ea typeface="Calibri" panose="020F0502020204030204" pitchFamily="34" charset="0"/>
                <a:cs typeface="Times New Roman" panose="02020603050405020304" pitchFamily="18" charset="0"/>
              </a:rPr>
              <a:t>მენტორობით </a:t>
            </a:r>
            <a:r>
              <a:rPr lang="ka-GE" sz="2000" dirty="0">
                <a:ea typeface="Calibri" panose="020F0502020204030204" pitchFamily="34" charset="0"/>
                <a:cs typeface="Times New Roman" panose="02020603050405020304" pitchFamily="18" charset="0"/>
              </a:rPr>
              <a:t>მინდოდა მოსწავლეების სხვადასხვა მხარეები დამენახა</a:t>
            </a:r>
            <a:r>
              <a:rPr lang="ka-GE" sz="2000" dirty="0" smtClean="0">
                <a:ea typeface="Calibri" panose="020F0502020204030204" pitchFamily="34" charset="0"/>
                <a:cs typeface="Times New Roman" panose="02020603050405020304" pitchFamily="18" charset="0"/>
              </a:rPr>
              <a:t>. პროგრამა </a:t>
            </a:r>
            <a:r>
              <a:rPr lang="ka-GE" sz="2000" dirty="0">
                <a:ea typeface="Calibri" panose="020F0502020204030204" pitchFamily="34" charset="0"/>
                <a:cs typeface="Times New Roman" panose="02020603050405020304" pitchFamily="18" charset="0"/>
              </a:rPr>
              <a:t>„ბულბული“ იძლევა იმის საშუალებას,  რომ კლასის გარეთა სამყაროსათვის შემევლო თვალი. დღეს ჩემმა მოსწავლემ მითხრა, რომ ერთადერთი ვარ ვისაც მენდობა. დაუჯერებელია</a:t>
            </a:r>
            <a:r>
              <a:rPr lang="ka-GE" sz="2000" dirty="0" smtClean="0">
                <a:ea typeface="Calibri" panose="020F0502020204030204" pitchFamily="34" charset="0"/>
                <a:cs typeface="Times New Roman" panose="02020603050405020304" pitchFamily="18" charset="0"/>
              </a:rPr>
              <a:t>!</a:t>
            </a:r>
            <a:endParaRPr lang="en-US" sz="2000" dirty="0" smtClean="0">
              <a:ea typeface="Calibri" panose="020F0502020204030204" pitchFamily="34" charset="0"/>
              <a:cs typeface="Times New Roman" panose="02020603050405020304" pitchFamily="18" charset="0"/>
            </a:endParaRPr>
          </a:p>
          <a:p>
            <a:pPr lvl="0">
              <a:lnSpc>
                <a:spcPct val="115000"/>
              </a:lnSpc>
              <a:spcAft>
                <a:spcPts val="0"/>
              </a:spcAft>
            </a:pPr>
            <a:endParaRPr lang="ka-GE" sz="2000" dirty="0" smtClean="0">
              <a:ea typeface="Calibri" panose="020F0502020204030204" pitchFamily="34" charset="0"/>
              <a:cs typeface="Times New Roman" panose="02020603050405020304" pitchFamily="18" charset="0"/>
            </a:endParaRPr>
          </a:p>
          <a:p>
            <a:pPr lvl="0">
              <a:lnSpc>
                <a:spcPct val="115000"/>
              </a:lnSpc>
              <a:spcAft>
                <a:spcPts val="0"/>
              </a:spcAft>
            </a:pPr>
            <a:endParaRPr lang="en-US" sz="2000" dirty="0">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68647648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35428" y="963940"/>
            <a:ext cx="9466217" cy="5384359"/>
          </a:xfrm>
          <a:prstGeom prst="rect">
            <a:avLst/>
          </a:prstGeom>
        </p:spPr>
        <p:txBody>
          <a:bodyPr wrap="square">
            <a:spAutoFit/>
          </a:bodyPr>
          <a:lstStyle/>
          <a:p>
            <a:pPr marL="285750" lvl="0" indent="-285750">
              <a:lnSpc>
                <a:spcPct val="115000"/>
              </a:lnSpc>
              <a:spcAft>
                <a:spcPts val="0"/>
              </a:spcAft>
              <a:buFont typeface="Wingdings" panose="05000000000000000000" pitchFamily="2" charset="2"/>
              <a:buChar char="Ø"/>
            </a:pPr>
            <a:r>
              <a:rPr lang="ka-GE" sz="2000" dirty="0" smtClean="0">
                <a:ea typeface="Calibri" panose="020F0502020204030204" pitchFamily="34" charset="0"/>
                <a:cs typeface="Times New Roman" panose="02020603050405020304" pitchFamily="18" charset="0"/>
              </a:rPr>
              <a:t>პირველად </a:t>
            </a:r>
            <a:r>
              <a:rPr lang="ka-GE" sz="2000" dirty="0">
                <a:ea typeface="Calibri" panose="020F0502020204030204" pitchFamily="34" charset="0"/>
                <a:cs typeface="Times New Roman" panose="02020603050405020304" pitchFamily="18" charset="0"/>
              </a:rPr>
              <a:t>მივხვდი, რომ მოსწავლე დავალებას ვერ ასრულებს სახლში, იმიტომ რომ მას უწევს მშობლის ფუნქციების შეთავსება თავისი სამი უმცროსი დისათვის და დრო აღარ რჩება სამეცადინოდ</a:t>
            </a:r>
            <a:r>
              <a:rPr lang="ka-GE" sz="2000" dirty="0" smtClean="0">
                <a:ea typeface="Calibri" panose="020F0502020204030204" pitchFamily="34" charset="0"/>
                <a:cs typeface="Times New Roman" panose="02020603050405020304" pitchFamily="18" charset="0"/>
              </a:rPr>
              <a:t>.</a:t>
            </a:r>
          </a:p>
          <a:p>
            <a:pPr lvl="0">
              <a:lnSpc>
                <a:spcPct val="115000"/>
              </a:lnSpc>
              <a:spcAft>
                <a:spcPts val="0"/>
              </a:spcAft>
            </a:pPr>
            <a:endParaRPr lang="ka-GE" sz="2000" dirty="0" smtClean="0">
              <a:ea typeface="Calibri" panose="020F0502020204030204" pitchFamily="34" charset="0"/>
              <a:cs typeface="Times New Roman" panose="02020603050405020304" pitchFamily="18" charset="0"/>
            </a:endParaRPr>
          </a:p>
          <a:p>
            <a:pPr marL="285750" lvl="0" indent="-285750">
              <a:lnSpc>
                <a:spcPct val="115000"/>
              </a:lnSpc>
              <a:spcAft>
                <a:spcPts val="0"/>
              </a:spcAft>
              <a:buFont typeface="Wingdings" panose="05000000000000000000" pitchFamily="2" charset="2"/>
              <a:buChar char="Ø"/>
            </a:pPr>
            <a:r>
              <a:rPr lang="ka-GE" sz="2000" dirty="0" smtClean="0">
                <a:ea typeface="Calibri" panose="020F0502020204030204" pitchFamily="34" charset="0"/>
                <a:cs typeface="Times New Roman" panose="02020603050405020304" pitchFamily="18" charset="0"/>
              </a:rPr>
              <a:t>თავდაპირველად </a:t>
            </a:r>
            <a:r>
              <a:rPr lang="ka-GE" sz="2000" dirty="0">
                <a:ea typeface="Calibri" panose="020F0502020204030204" pitchFamily="34" charset="0"/>
                <a:cs typeface="Times New Roman" panose="02020603050405020304" pitchFamily="18" charset="0"/>
              </a:rPr>
              <a:t>ჩემთვის სირთულეს წარმოადგენდა ის, რომ ოქროს შუალედი მეპოვა პიროვნულ სიახლოვესა და პროფესიულ თავდაჭერას შორის</a:t>
            </a:r>
            <a:r>
              <a:rPr lang="ka-GE" sz="2000" dirty="0" smtClean="0">
                <a:ea typeface="Calibri" panose="020F0502020204030204" pitchFamily="34" charset="0"/>
                <a:cs typeface="Times New Roman" panose="02020603050405020304" pitchFamily="18" charset="0"/>
              </a:rPr>
              <a:t>.</a:t>
            </a:r>
            <a:endParaRPr lang="ka-GE" sz="2000" dirty="0" smtClean="0">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15000"/>
              </a:lnSpc>
              <a:spcAft>
                <a:spcPts val="0"/>
              </a:spcAft>
              <a:buFont typeface="+mj-lt"/>
              <a:buAutoNum type="arabicPeriod"/>
            </a:pPr>
            <a:endParaRPr lang="ka-GE" sz="2000" dirty="0">
              <a:ea typeface="Calibri" panose="020F0502020204030204" pitchFamily="34" charset="0"/>
              <a:cs typeface="Times New Roman" panose="02020603050405020304" pitchFamily="18" charset="0"/>
            </a:endParaRPr>
          </a:p>
          <a:p>
            <a:pPr marL="285750" lvl="0" indent="-285750">
              <a:lnSpc>
                <a:spcPct val="115000"/>
              </a:lnSpc>
              <a:spcAft>
                <a:spcPts val="0"/>
              </a:spcAft>
              <a:buFont typeface="Wingdings" panose="05000000000000000000" pitchFamily="2" charset="2"/>
              <a:buChar char="ü"/>
            </a:pPr>
            <a:r>
              <a:rPr lang="ka-GE" sz="2000" dirty="0" smtClean="0">
                <a:ea typeface="Calibri" panose="020F0502020204030204" pitchFamily="34" charset="0"/>
                <a:cs typeface="Times New Roman" panose="02020603050405020304" pitchFamily="18" charset="0"/>
              </a:rPr>
              <a:t>სწორი </a:t>
            </a:r>
            <a:r>
              <a:rPr lang="ka-GE" sz="2000" dirty="0">
                <a:ea typeface="Calibri" panose="020F0502020204030204" pitchFamily="34" charset="0"/>
                <a:cs typeface="Times New Roman" panose="02020603050405020304" pitchFamily="18" charset="0"/>
              </a:rPr>
              <a:t>წესების ჩამოყალიბება წარმოადგენდა ყველაზე დიდ სირთულეს ჩემთვის, რადგან ამით არ მინდოდა მევნო მოსწავლის ჩემდამი კეთილგანწყობისათვის</a:t>
            </a:r>
            <a:r>
              <a:rPr lang="ka-GE" sz="2000" dirty="0" smtClean="0">
                <a:ea typeface="Calibri" panose="020F0502020204030204" pitchFamily="34" charset="0"/>
                <a:cs typeface="Times New Roman" panose="02020603050405020304" pitchFamily="18" charset="0"/>
              </a:rPr>
              <a:t>.</a:t>
            </a:r>
          </a:p>
          <a:p>
            <a:pPr marL="285750" lvl="0" indent="-285750">
              <a:lnSpc>
                <a:spcPct val="115000"/>
              </a:lnSpc>
              <a:spcAft>
                <a:spcPts val="0"/>
              </a:spcAft>
              <a:buFont typeface="Wingdings" panose="05000000000000000000" pitchFamily="2" charset="2"/>
              <a:buChar char="ü"/>
            </a:pPr>
            <a:endParaRPr lang="en-US" sz="2000" dirty="0">
              <a:latin typeface="Calibri" panose="020F0502020204030204" pitchFamily="34" charset="0"/>
              <a:ea typeface="Calibri" panose="020F0502020204030204" pitchFamily="34" charset="0"/>
              <a:cs typeface="Times New Roman" panose="02020603050405020304" pitchFamily="18" charset="0"/>
            </a:endParaRPr>
          </a:p>
          <a:p>
            <a:pPr marL="285750" lvl="0" indent="-285750">
              <a:lnSpc>
                <a:spcPct val="115000"/>
              </a:lnSpc>
              <a:spcAft>
                <a:spcPts val="1000"/>
              </a:spcAft>
              <a:buFont typeface="Wingdings" panose="05000000000000000000" pitchFamily="2" charset="2"/>
              <a:buChar char="Ø"/>
            </a:pPr>
            <a:r>
              <a:rPr lang="ka-GE" sz="2000" dirty="0">
                <a:ea typeface="Calibri" panose="020F0502020204030204" pitchFamily="34" charset="0"/>
                <a:cs typeface="Times New Roman" panose="02020603050405020304" pitchFamily="18" charset="0"/>
              </a:rPr>
              <a:t>პირველად ცოტა შემეშინდა, მაგრამ მოგვიანებით გავიცანი მშობლები და მათი კულტურა. ისინი ამზადებდნენ ტრადიციულ საჭმელებს და ჩემს მიმართ ძალიან თბილად იყვნენ განწყობილნი.</a:t>
            </a:r>
            <a:endParaRPr lang="en-US" sz="2000" dirty="0">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784027257"/>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32</TotalTime>
  <Words>425</Words>
  <Application>Microsoft Office PowerPoint</Application>
  <PresentationFormat>Widescreen</PresentationFormat>
  <Paragraphs>43</Paragraphs>
  <Slides>6</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6</vt:i4>
      </vt:variant>
    </vt:vector>
  </HeadingPairs>
  <TitlesOfParts>
    <vt:vector size="14" baseType="lpstr">
      <vt:lpstr>Arial</vt:lpstr>
      <vt:lpstr>Calibri</vt:lpstr>
      <vt:lpstr>Sylfaen</vt:lpstr>
      <vt:lpstr>Times New Roman</vt:lpstr>
      <vt:lpstr>Trebuchet MS</vt:lpstr>
      <vt:lpstr>Wingdings</vt:lpstr>
      <vt:lpstr>Wingdings 3</vt:lpstr>
      <vt:lpstr>Facet</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Windows User</dc:creator>
  <cp:lastModifiedBy>aDmiN</cp:lastModifiedBy>
  <cp:revision>6</cp:revision>
  <dcterms:created xsi:type="dcterms:W3CDTF">2018-05-26T14:39:27Z</dcterms:created>
  <dcterms:modified xsi:type="dcterms:W3CDTF">2018-06-07T10:01:55Z</dcterms:modified>
</cp:coreProperties>
</file>

<file path=docProps/thumbnail.jpeg>
</file>